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3" r:id="rId3"/>
    <p:sldId id="285" r:id="rId4"/>
    <p:sldId id="302" r:id="rId5"/>
    <p:sldId id="301" r:id="rId6"/>
    <p:sldId id="286" r:id="rId7"/>
    <p:sldId id="288" r:id="rId8"/>
    <p:sldId id="287" r:id="rId9"/>
    <p:sldId id="289" r:id="rId10"/>
    <p:sldId id="307" r:id="rId11"/>
    <p:sldId id="308" r:id="rId12"/>
    <p:sldId id="309" r:id="rId13"/>
    <p:sldId id="291" r:id="rId14"/>
    <p:sldId id="292" r:id="rId15"/>
    <p:sldId id="293" r:id="rId16"/>
    <p:sldId id="294" r:id="rId17"/>
    <p:sldId id="295" r:id="rId18"/>
    <p:sldId id="300" r:id="rId19"/>
    <p:sldId id="305" r:id="rId20"/>
    <p:sldId id="306" r:id="rId21"/>
    <p:sldId id="29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721" autoAdjust="0"/>
  </p:normalViewPr>
  <p:slideViewPr>
    <p:cSldViewPr>
      <p:cViewPr>
        <p:scale>
          <a:sx n="81" d="100"/>
          <a:sy n="81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611BD9-8133-48CC-92B6-A84CB9E1152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714884"/>
            <a:ext cx="4057656" cy="185738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Автор: Кондратьева Ирина Сергеевна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Должность: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  <a:endParaRPr lang="ru-RU" sz="3500" dirty="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r>
              <a:rPr lang="ru-RU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Образовательное учреждение: </a:t>
            </a:r>
            <a:r>
              <a:rPr lang="ru-RU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ГАПОУ ТСПК</a:t>
            </a:r>
            <a:endParaRPr lang="ru-RU" sz="3500" dirty="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r>
              <a:rPr lang="ru-RU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г. Тольятти</a:t>
            </a:r>
          </a:p>
          <a:p>
            <a:pPr fontAlgn="t"/>
            <a:r>
              <a:rPr lang="en-US" sz="35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E-mail: </a:t>
            </a:r>
            <a:r>
              <a:rPr lang="en-US" sz="3500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kondrateva-irina@inbox.ru</a:t>
            </a:r>
            <a:endParaRPr lang="ru-RU" sz="3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2000240"/>
            <a:ext cx="7632849" cy="2133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Растровая и векторная </a:t>
            </a:r>
            <a:r>
              <a:rPr lang="ru-RU" sz="72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графика</a:t>
            </a:r>
            <a:endParaRPr lang="en-US" sz="72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1" y="142853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Палитра цветов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RGB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 ее особенности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785926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2357430"/>
            <a:ext cx="591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сложения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базовых цветов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528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цвета – красный,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зеленый, синий.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3833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96" y="28572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Палитра цветов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CMYK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 ее особенности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428868"/>
            <a:ext cx="5788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наложения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базовых цветов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5503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цвета – голубой,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пурпурный, желтый и черный.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3643338" cy="58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64331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7215206" y="2714620"/>
            <a:ext cx="571504" cy="5000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86388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214290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Палитра цветов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HSB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 ее особенности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428868"/>
            <a:ext cx="6273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установления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значения базовых параметров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6727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параметры – оттенок цвета,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насыщенность, яркость.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143512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Векторная графика</a:t>
            </a:r>
            <a:r>
              <a:rPr lang="ru-RU" sz="4400" b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4400" b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47800"/>
            <a:ext cx="3790184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Векторное изображение, состоящее  из геометрических примитивов – объектов (линия, точка, окружность, прямоугольник и т.д.), которые хранятся в памяти компьютера в виде математических формул</a:t>
            </a:r>
          </a:p>
          <a:p>
            <a:endParaRPr lang="ru-RU" dirty="0"/>
          </a:p>
        </p:txBody>
      </p:sp>
      <p:pic>
        <p:nvPicPr>
          <p:cNvPr id="4" name="Picture 6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86190"/>
            <a:ext cx="30226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3863227" cy="230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107157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Достоинства векторной графики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85762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Малый информационный объем  при сколько угодно большом объекте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Возможность редактирования каждого элемента изображения в отдельности.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00037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чувствителен к изменению размера</a:t>
            </a:r>
            <a:endParaRPr lang="ru-RU" dirty="0"/>
          </a:p>
        </p:txBody>
      </p:sp>
      <p:pic>
        <p:nvPicPr>
          <p:cNvPr id="8" name="Picture 6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11049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19533"/>
            <a:ext cx="4643438" cy="49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107157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Недостатки векторной графики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14311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каждый объект может быть легко изображен в векторном виде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42900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Перевод векторной графики в растр достаточно прост. Но обратного пути, как правило, нет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71942"/>
            <a:ext cx="387115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Векторные графические редакторы</a:t>
            </a:r>
            <a: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 rot="21056364">
            <a:off x="619104" y="1765955"/>
            <a:ext cx="3445007" cy="8778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i="1" dirty="0" err="1" smtClean="0">
                <a:solidFill>
                  <a:srgbClr val="C00000"/>
                </a:solidFill>
                <a:latin typeface="Georgia" pitchFamily="18" charset="0"/>
              </a:rPr>
              <a:t>CorelDRAW</a:t>
            </a:r>
            <a:endParaRPr lang="en-US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rot="694194">
            <a:off x="4881520" y="2679387"/>
            <a:ext cx="4078156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Adobe</a:t>
            </a:r>
            <a:r>
              <a:rPr lang="en-US" sz="2800" b="1" i="1" dirty="0">
                <a:solidFill>
                  <a:srgbClr val="C00000"/>
                </a:solidFill>
                <a:latin typeface="Georgia" pitchFamily="18" charset="0"/>
              </a:rPr>
              <a:t> Illustrator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corel-coreldraw-su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3388">
            <a:off x="356531" y="2434236"/>
            <a:ext cx="39846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750844a57d302bd5af65410d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6790">
            <a:off x="3898267" y="3350355"/>
            <a:ext cx="50006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3143272" cy="165416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Растровые форматы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72066" y="1285860"/>
            <a:ext cx="3500462" cy="150019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Векторные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форматы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3357538"/>
            <a:ext cx="1285884" cy="35004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bmp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tiff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png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jpeg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pxc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2609836" y="962008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6538926" y="962008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00826" y="3357562"/>
            <a:ext cx="1285884" cy="2714644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svg</a:t>
            </a:r>
            <a:endParaRPr kumimoji="0" lang="en-US" sz="3600" b="1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cmx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gxl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wmf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swf</a:t>
            </a:r>
            <a:endParaRPr lang="en-US" sz="3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42976" y="214290"/>
            <a:ext cx="7786742" cy="8572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Форматы графических файлов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2609836" y="2676520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6538926" y="2819396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2: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Соедините понятие с его определением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8079" y="2728283"/>
            <a:ext cx="1116124" cy="3033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48079" y="4390510"/>
            <a:ext cx="1542677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Пиксель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4526" y="3136677"/>
            <a:ext cx="2287354" cy="4215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RGB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4526" y="3717032"/>
            <a:ext cx="2637522" cy="5348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CMYK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8079" y="4919039"/>
            <a:ext cx="2243801" cy="4847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8079" y="1844824"/>
            <a:ext cx="2008359" cy="720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Разрешение экрана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70275" y="1643050"/>
            <a:ext cx="3495146" cy="777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Минимальный участок изображения, для которого можно задать цвет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91724" y="2492896"/>
            <a:ext cx="3491880" cy="7740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базовых параметров используют оттенок, насыщенность и яркость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86606" y="3347470"/>
            <a:ext cx="3510136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Прямоугольная сетка пикселей на экране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14807" y="4647258"/>
            <a:ext cx="3481935" cy="5435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система используется только для печати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0694" y="3929066"/>
            <a:ext cx="3423708" cy="6372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Палитра цветов формируется путем сложения базовых цветов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5286388"/>
            <a:ext cx="3450614" cy="6429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Произведение количества строк на количество точек в строке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207830" cy="11953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подгруппа вектор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86380" y="1500174"/>
            <a:ext cx="3207830" cy="11953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подгруппа растр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ингвин в ink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8" y="2780928"/>
            <a:ext cx="2348297" cy="2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03666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7" y="214290"/>
            <a:ext cx="7893883" cy="6643710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Рассмотреть растровую и векторную графику, их достоинства и недостатки, редакторы графики, форматы изображений.</a:t>
            </a:r>
          </a:p>
          <a:p>
            <a:pPr algn="just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учебного занятия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понятием растровой и векторной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аналитического мышления умения анализировать и определять, к какой графике относится изображение.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культуру оформления изучаемого материала в виде опорного конспекта; воспитывать информационную культуру.</a:t>
            </a:r>
          </a:p>
          <a:p>
            <a:pPr algn="just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6200752" y="890570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2138358" y="890570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6200752" y="2209796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2138358" y="2133596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000625" y="2857500"/>
            <a:ext cx="3071813" cy="1857375"/>
            <a:chOff x="4357686" y="2857496"/>
            <a:chExt cx="3071834" cy="1857388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4357686" y="2857496"/>
              <a:ext cx="3071834" cy="1857388"/>
            </a:xfrm>
            <a:prstGeom prst="cloudCallout">
              <a:avLst>
                <a:gd name="adj1" fmla="val 47276"/>
                <a:gd name="adj2" fmla="val -18453"/>
              </a:avLst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i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" name="TextBox 33"/>
            <p:cNvSpPr txBox="1">
              <a:spLocks noChangeArrowheads="1"/>
            </p:cNvSpPr>
            <p:nvPr/>
          </p:nvSpPr>
          <p:spPr bwMode="auto">
            <a:xfrm>
              <a:off x="4429124" y="3143248"/>
              <a:ext cx="300039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latin typeface="Georgia" pitchFamily="18" charset="0"/>
                </a:rPr>
                <a:t>Содержат описания графических примитивов</a:t>
              </a:r>
              <a:endParaRPr lang="ru-RU" sz="2400" b="1" i="1">
                <a:latin typeface="Georgia" pitchFamily="18" charset="0"/>
              </a:endParaRPr>
            </a:p>
          </p:txBody>
        </p:sp>
      </p:grpSp>
      <p:sp>
        <p:nvSpPr>
          <p:cNvPr id="11" name="Стрелка вправо с вырезом 10"/>
          <p:cNvSpPr/>
          <p:nvPr/>
        </p:nvSpPr>
        <p:spPr>
          <a:xfrm rot="5400000">
            <a:off x="6200752" y="4853002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2138358" y="4776802"/>
            <a:ext cx="609600" cy="685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8" y="531495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узел 13"/>
          <p:cNvSpPr/>
          <p:nvPr/>
        </p:nvSpPr>
        <p:spPr>
          <a:xfrm>
            <a:off x="6000750" y="5643563"/>
            <a:ext cx="1071563" cy="107156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928688" y="2876550"/>
            <a:ext cx="3071812" cy="1857375"/>
            <a:chOff x="285720" y="2876552"/>
            <a:chExt cx="3071834" cy="185738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285720" y="2876552"/>
              <a:ext cx="3071834" cy="1857388"/>
            </a:xfrm>
            <a:prstGeom prst="cloudCallout">
              <a:avLst>
                <a:gd name="adj1" fmla="val 47276"/>
                <a:gd name="adj2" fmla="val -18453"/>
              </a:avLst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i="1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8" name="Прямоугольник 17"/>
            <p:cNvSpPr>
              <a:spLocks noChangeArrowheads="1"/>
            </p:cNvSpPr>
            <p:nvPr/>
          </p:nvSpPr>
          <p:spPr bwMode="auto">
            <a:xfrm>
              <a:off x="285720" y="3143248"/>
              <a:ext cx="292895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 dirty="0">
                  <a:solidFill>
                    <a:srgbClr val="000000"/>
                  </a:solidFill>
                  <a:latin typeface="Georgia" pitchFamily="18" charset="0"/>
                </a:rPr>
                <a:t>Хранят информацию о цвете каждого пикселя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57250" y="1500188"/>
            <a:ext cx="3143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Растровые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29188" y="1500188"/>
            <a:ext cx="3143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Векторные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572428" cy="58259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Графические редакторы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7747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рисунок подписать под своим именем.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применяется растровая и векторная графика?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формируются растровое и векторное изображение?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изменения происходит с изображениями при масштабировании?</a:t>
            </a:r>
          </a:p>
          <a:p>
            <a:pPr algn="ctr">
              <a:buNone/>
            </a:pP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1214422"/>
          <a:ext cx="6096000" cy="2194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/>
                <a:gridCol w="3048000"/>
              </a:tblGrid>
              <a:tr h="124790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 - векторы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группа - растры</a:t>
                      </a:r>
                      <a:endParaRPr lang="ru-RU" dirty="0"/>
                    </a:p>
                  </a:txBody>
                  <a:tcPr/>
                </a:tc>
              </a:tr>
              <a:tr h="705810">
                <a:tc>
                  <a:txBody>
                    <a:bodyPr/>
                    <a:lstStyle/>
                    <a:p>
                      <a:r>
                        <a:rPr lang="ru-RU" dirty="0" smtClean="0"/>
                        <a:t>1) Нарисовать рисунок в векторном редакторе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1) Нарисовать рисунок в растровом редакторе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Сохранить рисунок в 3 форматах для вида рисунка.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2) Сохранить рисунок в 3 форматах для вида рисунка.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7498080" cy="342902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15616" y="1308946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компьютерной графики;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Достоинства и недостатки растрового и векторного изображения;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Редакторы растровой и векторной графики;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растровых и векторных изображений;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Палитра цветов;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Выполнить практическое задание.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35960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8"/>
          <p:cNvSpPr txBox="1">
            <a:spLocks/>
          </p:cNvSpPr>
          <p:nvPr/>
        </p:nvSpPr>
        <p:spPr>
          <a:xfrm>
            <a:off x="571472" y="285728"/>
            <a:ext cx="8305800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 1: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Сравнительная таблица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714488"/>
          <a:ext cx="7923159" cy="43637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1053"/>
                <a:gridCol w="2641053"/>
                <a:gridCol w="2641053"/>
              </a:tblGrid>
              <a:tr h="582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Растровая графика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Векторная графика</a:t>
                      </a:r>
                      <a:endParaRPr lang="ru-RU" dirty="0"/>
                    </a:p>
                  </a:txBody>
                  <a:tcPr/>
                </a:tc>
              </a:tr>
              <a:tr h="678533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графики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Достоинства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046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533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533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чего применяют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785786" y="214290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 древних времен люди передавали</a:t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свое восприятие мира в виде рисунка</a:t>
            </a:r>
          </a:p>
        </p:txBody>
      </p:sp>
      <p:pic>
        <p:nvPicPr>
          <p:cNvPr id="5" name="Picture 115" descr="наскальный 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4897438" cy="3332163"/>
          </a:xfrm>
          <a:prstGeom prst="rect">
            <a:avLst/>
          </a:prstGeom>
          <a:noFill/>
        </p:spPr>
      </p:pic>
      <p:pic>
        <p:nvPicPr>
          <p:cNvPr id="6" name="Picture 117" descr="рисунок на стене пирами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857364"/>
            <a:ext cx="2808288" cy="3384550"/>
          </a:xfrm>
          <a:prstGeom prst="rect">
            <a:avLst/>
          </a:prstGeom>
          <a:noFill/>
        </p:spPr>
      </p:pic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785786" y="5429264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Рисунок первобытного художника, Испания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8" name="Text Box 119"/>
          <p:cNvSpPr txBox="1">
            <a:spLocks noChangeArrowheads="1"/>
          </p:cNvSpPr>
          <p:nvPr/>
        </p:nvSpPr>
        <p:spPr bwMode="auto">
          <a:xfrm>
            <a:off x="5500695" y="5394325"/>
            <a:ext cx="3500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</a:rPr>
              <a:t>Сцены жизни фараона, древнеегипетская настенная роспись</a:t>
            </a:r>
          </a:p>
          <a:p>
            <a:pPr>
              <a:spcBef>
                <a:spcPct val="50000"/>
              </a:spcBef>
            </a:pP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Растровая графика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28736"/>
            <a:ext cx="4143404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132097"/>
                </a:solidFill>
                <a:latin typeface="Times New Roman" charset="0"/>
              </a:rPr>
              <a:t>   </a:t>
            </a:r>
            <a:r>
              <a:rPr lang="ru-RU" b="1" i="1" dirty="0" smtClean="0">
                <a:solidFill>
                  <a:srgbClr val="132097"/>
                </a:solidFill>
                <a:latin typeface="Times New Roman" charset="0"/>
              </a:rPr>
              <a:t>Растровое изображение</a:t>
            </a:r>
            <a:br>
              <a:rPr lang="ru-RU" b="1" i="1" dirty="0" smtClean="0">
                <a:solidFill>
                  <a:srgbClr val="132097"/>
                </a:solidFill>
                <a:latin typeface="Times New Roman" charset="0"/>
              </a:rPr>
            </a:br>
            <a:r>
              <a:rPr lang="ru-RU" b="1" i="1" dirty="0" smtClean="0">
                <a:solidFill>
                  <a:srgbClr val="132097"/>
                </a:solidFill>
                <a:latin typeface="Times New Roman" charset="0"/>
              </a:rPr>
              <a:t>создается с использованием </a:t>
            </a:r>
            <a:r>
              <a:rPr lang="ru-RU" b="1" i="1" u="sng" dirty="0" smtClean="0">
                <a:solidFill>
                  <a:srgbClr val="FA2A48"/>
                </a:solidFill>
                <a:latin typeface="Times New Roman" charset="0"/>
              </a:rPr>
              <a:t>точек</a:t>
            </a:r>
            <a:r>
              <a:rPr lang="ru-RU" b="1" i="1" dirty="0" smtClean="0">
                <a:solidFill>
                  <a:srgbClr val="132097"/>
                </a:solidFill>
                <a:latin typeface="Times New Roman" charset="0"/>
              </a:rPr>
              <a:t> различного цвета </a:t>
            </a:r>
            <a:r>
              <a:rPr lang="ru-RU" b="1" i="1" u="sng" dirty="0" smtClean="0">
                <a:solidFill>
                  <a:srgbClr val="FA2A48"/>
                </a:solidFill>
                <a:latin typeface="Times New Roman" charset="0"/>
              </a:rPr>
              <a:t>(пикселей)</a:t>
            </a:r>
            <a:r>
              <a:rPr lang="ru-RU" b="1" i="1" dirty="0" smtClean="0">
                <a:solidFill>
                  <a:srgbClr val="132097"/>
                </a:solidFill>
                <a:latin typeface="Times New Roman" charset="0"/>
              </a:rPr>
              <a:t>, которые образуют строки и столбцы</a:t>
            </a:r>
          </a:p>
          <a:p>
            <a:endParaRPr lang="ru-RU" dirty="0"/>
          </a:p>
        </p:txBody>
      </p:sp>
      <p:pic>
        <p:nvPicPr>
          <p:cNvPr id="4" name="Рисунок 3" descr="PORTRA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29000"/>
            <a:ext cx="2500330" cy="3091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7" descr="pingv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2643206" cy="2261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65268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107157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Достоинства растровой графики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71462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Они обеспечивают высокую точность передачи цветов и полутонов.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643050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Растровая графика позволяет создать практически любой рисунок, вне зависимости от сложности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Растровая графика используется сейчас практически везде: от маленьких значков до плакатов.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643446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Высокая скорость обработки сложных </a:t>
            </a:r>
          </a:p>
          <a:p>
            <a:r>
              <a:rPr lang="ru-RU" dirty="0" smtClean="0"/>
              <a:t>изображений, если не нужно </a:t>
            </a:r>
          </a:p>
          <a:p>
            <a:r>
              <a:rPr lang="ru-RU" dirty="0" smtClean="0"/>
              <a:t>масштабирование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1442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7" descr="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238507" cy="242888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2" cy="121444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Недостатки растровой графики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928802"/>
            <a:ext cx="691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Чувствительны к уменьшению и увеличению – изменению размера.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500306"/>
            <a:ext cx="43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Имеют большой информационный объем</a:t>
            </a:r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2781300" cy="2552700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467100" cy="27908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3428992" y="3929066"/>
            <a:ext cx="2676528" cy="6429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Растровые графические редакторы</a:t>
            </a:r>
            <a: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 rot="21105784">
            <a:off x="446026" y="1753006"/>
            <a:ext cx="3565528" cy="500054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Georgia" pitchFamily="18" charset="0"/>
              </a:rPr>
              <a:t>Microsoft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Georgia" pitchFamily="18" charset="0"/>
              </a:rPr>
              <a:t>Paint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9919">
            <a:off x="214282" y="2285992"/>
            <a:ext cx="4284662" cy="346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 rot="435020">
            <a:off x="4874295" y="2255665"/>
            <a:ext cx="408077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Adobe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Photoshop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1492">
            <a:off x="4507418" y="2828835"/>
            <a:ext cx="4429156" cy="3663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1384</TotalTime>
  <Words>601</Words>
  <Application>Microsoft Office PowerPoint</Application>
  <PresentationFormat>Экран (4:3)</PresentationFormat>
  <Paragraphs>135</Paragraphs>
  <Slides>22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Растровая и векторная графика</vt:lpstr>
      <vt:lpstr>Презентация PowerPoint</vt:lpstr>
      <vt:lpstr>План занятия</vt:lpstr>
      <vt:lpstr>Презентация PowerPoint</vt:lpstr>
      <vt:lpstr>Презентация PowerPoint</vt:lpstr>
      <vt:lpstr>Растровая графика</vt:lpstr>
      <vt:lpstr>Достоинства растровой графики</vt:lpstr>
      <vt:lpstr>Недостатки растровой графики</vt:lpstr>
      <vt:lpstr> Растровые графические редакторы </vt:lpstr>
      <vt:lpstr>Палитра цветов RGB и ее особенности</vt:lpstr>
      <vt:lpstr> Палитра цветов CMYK и ее особенности</vt:lpstr>
      <vt:lpstr>    Палитра цветов HSB и ее особенности</vt:lpstr>
      <vt:lpstr> Векторная графика </vt:lpstr>
      <vt:lpstr>Достоинства векторной графики</vt:lpstr>
      <vt:lpstr>Недостатки векторной графики</vt:lpstr>
      <vt:lpstr> Векторные графические редакторы </vt:lpstr>
      <vt:lpstr>Растровые форматы</vt:lpstr>
      <vt:lpstr>Задание 2: Соедините понятие с его определением</vt:lpstr>
      <vt:lpstr>Практическая работа</vt:lpstr>
      <vt:lpstr>Графические редакторы</vt:lpstr>
      <vt:lpstr>Домашнее задание</vt:lpstr>
      <vt:lpstr>СПАСИБО  ЗА 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Растровая и векторная графика</dc:title>
  <dc:creator>Иринка</dc:creator>
  <cp:lastModifiedBy>Ирина</cp:lastModifiedBy>
  <cp:revision>169</cp:revision>
  <dcterms:created xsi:type="dcterms:W3CDTF">2011-11-21T15:00:30Z</dcterms:created>
  <dcterms:modified xsi:type="dcterms:W3CDTF">2015-09-30T06:15:45Z</dcterms:modified>
</cp:coreProperties>
</file>