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4301E-22AF-4A54-BD4A-3F3003DC081E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3E61-0F15-47D7-97EA-ADB51C2F3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8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EE6F718A-478F-4ADC-9201-ACBEBA46B55D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3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9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7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1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8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99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8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6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0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B88BC-2BB9-461E-A718-DA77163FD34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BFE9A-22C5-44E3-806B-C23EE27AC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91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microsoft.com/office/2007/relationships/hdphoto" Target="../media/hdphoto5.wdp"/><Relationship Id="rId7" Type="http://schemas.microsoft.com/office/2007/relationships/hdphoto" Target="../media/hdphoto7.wdp"/><Relationship Id="rId12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microsoft.com/office/2007/relationships/hdphoto" Target="../media/hdphoto9.wdp"/><Relationship Id="rId5" Type="http://schemas.microsoft.com/office/2007/relationships/hdphoto" Target="../media/hdphoto6.wdp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microsoft.com/office/2007/relationships/hdphoto" Target="../media/hdphoto8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ranamasterov.ru/taxonomy/term/587%2C451" TargetMode="External"/><Relationship Id="rId2" Type="http://schemas.openxmlformats.org/officeDocument/2006/relationships/hyperlink" Target="http://stranamasterov.ru/user/113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bu-magi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4614494" y="3891720"/>
            <a:ext cx="4392414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1600" dirty="0" smtClean="0"/>
              <a:t>Выполнила -</a:t>
            </a:r>
          </a:p>
          <a:p>
            <a:pPr algn="ctr" eaLnBrk="1" hangingPunct="1"/>
            <a:r>
              <a:rPr lang="ru-RU" altLang="ru-RU" sz="1600" dirty="0" smtClean="0"/>
              <a:t>Долгова </a:t>
            </a:r>
            <a:r>
              <a:rPr lang="ru-RU" altLang="ru-RU" sz="1600" dirty="0" smtClean="0"/>
              <a:t>Лариса </a:t>
            </a:r>
            <a:r>
              <a:rPr lang="ru-RU" altLang="ru-RU" sz="1600" dirty="0" smtClean="0"/>
              <a:t>Алексеевна</a:t>
            </a:r>
          </a:p>
          <a:p>
            <a:pPr algn="ctr" eaLnBrk="1" hangingPunct="1"/>
            <a:r>
              <a:rPr lang="ru-RU" altLang="ru-RU" sz="1600" dirty="0"/>
              <a:t>у</a:t>
            </a:r>
            <a:r>
              <a:rPr lang="ru-RU" altLang="ru-RU" sz="1600" dirty="0" smtClean="0"/>
              <a:t>читель начальных классов</a:t>
            </a:r>
          </a:p>
          <a:p>
            <a:pPr algn="ctr" eaLnBrk="1" hangingPunct="1"/>
            <a:r>
              <a:rPr lang="ru-RU" altLang="ru-RU" sz="1600" dirty="0" smtClean="0"/>
              <a:t>МБОУ «СОШ»</a:t>
            </a:r>
          </a:p>
          <a:p>
            <a:pPr algn="ctr" eaLnBrk="1" hangingPunct="1"/>
            <a:r>
              <a:rPr lang="ru-RU" altLang="ru-RU" sz="1600" dirty="0"/>
              <a:t>с</a:t>
            </a:r>
            <a:r>
              <a:rPr lang="ru-RU" altLang="ru-RU" sz="1600" dirty="0" smtClean="0"/>
              <a:t>. Объячево Республики Коми</a:t>
            </a:r>
          </a:p>
          <a:p>
            <a:pPr algn="ctr" eaLnBrk="1" hangingPunct="1"/>
            <a:r>
              <a:rPr lang="ru-RU" altLang="ru-RU" sz="1600" dirty="0" smtClean="0"/>
              <a:t>2014 г.</a:t>
            </a:r>
          </a:p>
          <a:p>
            <a:pPr algn="ctr" eaLnBrk="1" hangingPunct="1"/>
            <a:endParaRPr lang="ru-RU" altLang="ru-RU" sz="1600" dirty="0" smtClean="0"/>
          </a:p>
          <a:p>
            <a:pPr algn="ctr" eaLnBrk="1" hangingPunct="1"/>
            <a:r>
              <a:rPr lang="ru-RU" altLang="ru-RU" sz="1600" dirty="0" smtClean="0"/>
              <a:t>Часть 1</a:t>
            </a:r>
            <a:endParaRPr lang="ru-RU" altLang="ru-RU" sz="1600" dirty="0" smtClean="0"/>
          </a:p>
          <a:p>
            <a:pPr algn="ctr" eaLnBrk="1" hangingPunct="1"/>
            <a:endParaRPr lang="ru-RU" altLang="ru-RU" sz="2400" b="1" dirty="0"/>
          </a:p>
        </p:txBody>
      </p:sp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4423732" y="502627"/>
            <a:ext cx="439241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4800" b="1" dirty="0" smtClean="0">
                <a:solidFill>
                  <a:srgbClr val="FF0000"/>
                </a:solidFill>
              </a:rPr>
              <a:t>«</a:t>
            </a:r>
            <a:r>
              <a:rPr lang="ru-RU" altLang="ru-RU" sz="4800" b="1" dirty="0">
                <a:solidFill>
                  <a:srgbClr val="FF0000"/>
                </a:solidFill>
              </a:rPr>
              <a:t>Работа </a:t>
            </a:r>
            <a:endParaRPr lang="ru-RU" altLang="ru-RU" sz="48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ru-RU" altLang="ru-RU" sz="4800" b="1" dirty="0" smtClean="0">
                <a:solidFill>
                  <a:srgbClr val="FF0000"/>
                </a:solidFill>
              </a:rPr>
              <a:t>с </a:t>
            </a:r>
            <a:r>
              <a:rPr lang="ru-RU" altLang="ru-RU" sz="4800" b="1" dirty="0">
                <a:solidFill>
                  <a:srgbClr val="FF0000"/>
                </a:solidFill>
              </a:rPr>
              <a:t>бумагой </a:t>
            </a:r>
            <a:endParaRPr lang="ru-RU" altLang="ru-RU" sz="48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ru-RU" altLang="ru-RU" sz="4800" b="1" dirty="0" smtClean="0">
                <a:solidFill>
                  <a:srgbClr val="FF0000"/>
                </a:solidFill>
              </a:rPr>
              <a:t>в </a:t>
            </a:r>
            <a:r>
              <a:rPr lang="ru-RU" altLang="ru-RU" sz="4800" b="1" dirty="0">
                <a:solidFill>
                  <a:srgbClr val="FF0000"/>
                </a:solidFill>
              </a:rPr>
              <a:t>технике КВИЛЛИНГ»</a:t>
            </a:r>
          </a:p>
        </p:txBody>
      </p:sp>
      <p:pic>
        <p:nvPicPr>
          <p:cNvPr id="7" name="Picture 4" descr="http://cs403223.vk.me/v403223803/6a7b/3iBYh_WNg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127"/>
            <a:ext cx="3581090" cy="4592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" y="6021288"/>
            <a:ext cx="9144000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3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284984"/>
            <a:ext cx="7272808" cy="2592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kern="1200" dirty="0" err="1" smtClean="0">
                <a:solidFill>
                  <a:srgbClr val="000000"/>
                </a:solidFill>
                <a:ea typeface="+mn-ea"/>
              </a:rPr>
              <a:t>Квиллинг</a:t>
            </a:r>
            <a:r>
              <a:rPr lang="en-US" sz="2800" b="1" kern="1200" dirty="0" smtClean="0">
                <a:solidFill>
                  <a:srgbClr val="000000"/>
                </a:solidFill>
                <a:ea typeface="+mn-ea"/>
              </a:rPr>
              <a:t> (</a:t>
            </a:r>
            <a:r>
              <a:rPr lang="ru-RU" sz="2800" b="1" kern="1200" dirty="0" err="1" smtClean="0">
                <a:solidFill>
                  <a:srgbClr val="000000"/>
                </a:solidFill>
                <a:ea typeface="+mn-ea"/>
              </a:rPr>
              <a:t>бумагокручение</a:t>
            </a:r>
            <a:r>
              <a:rPr lang="en-US" sz="2800" b="1" kern="1200" dirty="0" smtClean="0">
                <a:solidFill>
                  <a:srgbClr val="000000"/>
                </a:solidFill>
                <a:ea typeface="+mn-ea"/>
              </a:rPr>
              <a:t> ) </a:t>
            </a:r>
            <a:r>
              <a:rPr lang="ru-RU" sz="2800" b="1" kern="1200" dirty="0" smtClean="0">
                <a:solidFill>
                  <a:srgbClr val="000000"/>
                </a:solidFill>
                <a:ea typeface="+mn-ea"/>
              </a:rPr>
              <a:t>–</a:t>
            </a:r>
            <a:r>
              <a:rPr lang="en-US" sz="2800" b="1" kern="1200" dirty="0" smtClean="0">
                <a:solidFill>
                  <a:srgbClr val="000000"/>
                </a:solidFill>
                <a:ea typeface="+mn-ea"/>
              </a:rPr>
              <a:t> </a:t>
            </a:r>
            <a:br>
              <a:rPr lang="en-US" sz="2800" b="1" kern="1200" dirty="0" smtClean="0">
                <a:solidFill>
                  <a:srgbClr val="000000"/>
                </a:solidFill>
                <a:ea typeface="+mn-ea"/>
              </a:rPr>
            </a:br>
            <a:r>
              <a:rPr lang="ru-RU" sz="2800" b="1" kern="1200" dirty="0" smtClean="0">
                <a:solidFill>
                  <a:srgbClr val="000000"/>
                </a:solidFill>
                <a:ea typeface="+mn-ea"/>
              </a:rPr>
              <a:t>искусство скручивать длинные и узкие полоски бумаги в спиральки,</a:t>
            </a:r>
            <a:r>
              <a:rPr lang="en-US" sz="2800" b="1" kern="1200" dirty="0" smtClean="0">
                <a:solidFill>
                  <a:srgbClr val="000000"/>
                </a:solidFill>
                <a:ea typeface="+mn-ea"/>
              </a:rPr>
              <a:t> </a:t>
            </a:r>
            <a:br>
              <a:rPr lang="en-US" sz="2800" b="1" kern="1200" dirty="0" smtClean="0">
                <a:solidFill>
                  <a:srgbClr val="000000"/>
                </a:solidFill>
                <a:ea typeface="+mn-ea"/>
              </a:rPr>
            </a:br>
            <a:r>
              <a:rPr lang="ru-RU" sz="2800" b="1" kern="1200" dirty="0" smtClean="0">
                <a:solidFill>
                  <a:srgbClr val="000000"/>
                </a:solidFill>
                <a:ea typeface="+mn-ea"/>
              </a:rPr>
              <a:t>видоизменять их форму и </a:t>
            </a:r>
            <a:r>
              <a:rPr lang="en-US" sz="2800" b="1" kern="1200" dirty="0" smtClean="0">
                <a:solidFill>
                  <a:srgbClr val="000000"/>
                </a:solidFill>
                <a:ea typeface="+mn-ea"/>
              </a:rPr>
              <a:t/>
            </a:r>
            <a:br>
              <a:rPr lang="en-US" sz="2800" b="1" kern="1200" dirty="0" smtClean="0">
                <a:solidFill>
                  <a:srgbClr val="000000"/>
                </a:solidFill>
                <a:ea typeface="+mn-ea"/>
              </a:rPr>
            </a:br>
            <a:r>
              <a:rPr lang="ru-RU" sz="2800" b="1" kern="1200" dirty="0" smtClean="0">
                <a:solidFill>
                  <a:srgbClr val="000000"/>
                </a:solidFill>
                <a:ea typeface="+mn-ea"/>
              </a:rPr>
              <a:t>составлять из полученных деталей объёмные или плоские композиции</a:t>
            </a:r>
            <a:endParaRPr lang="ru-RU" sz="2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113" y="692150"/>
            <a:ext cx="5761037" cy="3097213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4000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«</a:t>
            </a:r>
            <a:r>
              <a:rPr lang="en-US" sz="4000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q</a:t>
            </a:r>
            <a:r>
              <a:rPr lang="ru-RU" sz="4000" kern="10" dirty="0" err="1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uilling</a:t>
            </a:r>
            <a:r>
              <a:rPr lang="ru-RU" sz="4000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» от слова «</a:t>
            </a:r>
            <a:r>
              <a:rPr lang="en-US" sz="4000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q</a:t>
            </a:r>
            <a:r>
              <a:rPr lang="ru-RU" sz="4000" kern="10" dirty="0" err="1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uill</a:t>
            </a:r>
            <a:r>
              <a:rPr lang="ru-RU" sz="4000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»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4000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или </a:t>
            </a:r>
            <a:endParaRPr lang="en-US" sz="4000" kern="10" dirty="0" smtClean="0"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ru-RU" sz="4800" b="1" kern="10" dirty="0" smtClean="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</a:rPr>
              <a:t>птичье перо</a:t>
            </a:r>
            <a:endParaRPr lang="ru-RU" sz="4800" b="1" dirty="0" smtClean="0"/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2286000" y="24130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altLang="ru-RU" i="1"/>
              <a:t>. </a:t>
            </a:r>
          </a:p>
          <a:p>
            <a:pPr eaLnBrk="1" hangingPunct="1"/>
            <a:r>
              <a:rPr lang="ru-RU" altLang="ru-RU"/>
              <a:t>    </a:t>
            </a:r>
            <a:endParaRPr lang="ru-RU" altLang="ru-RU" sz="1400"/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620713"/>
            <a:ext cx="4522788" cy="413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" y="6021288"/>
            <a:ext cx="9144000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8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896581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Из истории возникновения </a:t>
            </a:r>
            <a:r>
              <a:rPr lang="ru-RU" sz="3200" b="1" dirty="0" err="1" smtClean="0">
                <a:solidFill>
                  <a:srgbClr val="00B050"/>
                </a:solidFill>
              </a:rPr>
              <a:t>квиллинга</a:t>
            </a:r>
            <a:r>
              <a:rPr lang="ru-RU" sz="3200" b="1" dirty="0" smtClean="0">
                <a:solidFill>
                  <a:srgbClr val="00B050"/>
                </a:solidFill>
              </a:rPr>
              <a:t>  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бумагокручения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возникло в Европе в конце 14 – начале 15 века. В средневековой Европе монахини создавали изящные медальоны, закручивая на кончике птичьего пера бумагу с позолоченными краями. При близком рассмотрении эти миниатюрные бумажные шедевры казались, что они изготовлены  из тонких золотых полосок. К сожалению, бумага – недолговечный материал и  мало что сохранилось от средневековых шедевров. Однако эта древняя техника сохранилась и до наших дней и очень популярна во многих странах мира.</a:t>
            </a:r>
          </a:p>
          <a:p>
            <a:endParaRPr lang="ru-RU" dirty="0"/>
          </a:p>
        </p:txBody>
      </p:sp>
      <p:pic>
        <p:nvPicPr>
          <p:cNvPr id="4" name="Рисунок 6" descr="смайл (3).gi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148101" y="116632"/>
            <a:ext cx="17002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" y="6021288"/>
            <a:ext cx="9144000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2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223596"/>
            <a:ext cx="543609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600" dirty="0" smtClean="0">
                <a:latin typeface="Times New Roman" pitchFamily="18" charset="0"/>
              </a:rPr>
              <a:t>Бумага</a:t>
            </a:r>
            <a:r>
              <a:rPr lang="ru-RU" altLang="ru-RU" sz="2600" dirty="0">
                <a:latin typeface="Times New Roman" pitchFamily="18" charset="0"/>
              </a:rPr>
              <a:t>, особенно высшего сорта, которая использовалась для </a:t>
            </a:r>
            <a:r>
              <a:rPr lang="ru-RU" altLang="ru-RU" sz="2600" dirty="0" err="1">
                <a:latin typeface="Times New Roman" pitchFamily="18" charset="0"/>
              </a:rPr>
              <a:t>квиллинга</a:t>
            </a:r>
            <a:r>
              <a:rPr lang="ru-RU" altLang="ru-RU" sz="2600" dirty="0">
                <a:latin typeface="Times New Roman" pitchFamily="18" charset="0"/>
              </a:rPr>
              <a:t>, стоила очень дорого. Поэтому долгое время в Европе </a:t>
            </a:r>
            <a:r>
              <a:rPr lang="ru-RU" altLang="ru-RU" sz="2600" dirty="0" err="1">
                <a:latin typeface="Times New Roman" pitchFamily="18" charset="0"/>
              </a:rPr>
              <a:t>квиллинг</a:t>
            </a:r>
            <a:r>
              <a:rPr lang="ru-RU" altLang="ru-RU" sz="2600" dirty="0">
                <a:latin typeface="Times New Roman" pitchFamily="18" charset="0"/>
              </a:rPr>
              <a:t> был искусством доступным только высшим слоям </a:t>
            </a:r>
            <a:r>
              <a:rPr lang="ru-RU" altLang="ru-RU" sz="2600" dirty="0" smtClean="0">
                <a:latin typeface="Times New Roman" pitchFamily="18" charset="0"/>
              </a:rPr>
              <a:t>общества: </a:t>
            </a:r>
            <a:r>
              <a:rPr lang="ru-RU" altLang="ru-RU" sz="2600" dirty="0">
                <a:latin typeface="Times New Roman" pitchFamily="18" charset="0"/>
              </a:rPr>
              <a:t>им занимались английские принцессы и знатные дамы Франции и Италии. Изящным орнаментом из бумажных полос украшали предметы культа, шкатулки для рукоделия и другие изящные дамские штучки. </a:t>
            </a:r>
          </a:p>
          <a:p>
            <a:endParaRPr lang="ru-RU" dirty="0"/>
          </a:p>
        </p:txBody>
      </p:sp>
      <p:pic>
        <p:nvPicPr>
          <p:cNvPr id="4" name="Рисунок 3" descr="crw_191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24" y="308127"/>
            <a:ext cx="2160240" cy="55836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" y="5916340"/>
            <a:ext cx="9144000" cy="94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8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272338" cy="115212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b="1" dirty="0" smtClean="0">
                <a:solidFill>
                  <a:srgbClr val="FF0000"/>
                </a:solidFill>
              </a:rPr>
              <a:t>Антикварные реликвии 17 и начало 20 века</a:t>
            </a:r>
          </a:p>
        </p:txBody>
      </p:sp>
      <p:pic>
        <p:nvPicPr>
          <p:cNvPr id="5124" name="Picture 4" descr="cabinet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083" y="1304131"/>
            <a:ext cx="18938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33973-large_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929" y="3248819"/>
            <a:ext cx="1742897" cy="230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irresistible-terror----cent_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0" y="3716337"/>
            <a:ext cx="28797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29529-large_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6" y="3839367"/>
            <a:ext cx="2592387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vintage-quilling-box-top_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0" y="873695"/>
            <a:ext cx="250348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3159126" y="1639094"/>
            <a:ext cx="868362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Шкатулка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6715125" y="1124744"/>
            <a:ext cx="1989138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Кабинет времён</a:t>
            </a:r>
          </a:p>
          <a:p>
            <a:pPr algn="ctr"/>
            <a:r>
              <a:rPr lang="ru-RU" sz="1600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Георга Третьего</a:t>
            </a:r>
          </a:p>
          <a:p>
            <a:pPr algn="ctr"/>
            <a:r>
              <a:rPr lang="ru-RU" sz="1600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резьба-это </a:t>
            </a:r>
            <a:r>
              <a:rPr lang="ru-RU" sz="1600" kern="10" dirty="0" err="1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квиллинг</a:t>
            </a:r>
            <a:endParaRPr lang="ru-RU" sz="1600" kern="10" dirty="0"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6443663" y="2816795"/>
            <a:ext cx="2305050" cy="89954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Портрет Маркизы де Сада</a:t>
            </a:r>
          </a:p>
          <a:p>
            <a:pPr algn="ctr"/>
            <a:endParaRPr lang="ru-RU" sz="1600" kern="10" dirty="0" smtClean="0"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1600" kern="10" dirty="0" smtClean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рамка </a:t>
            </a:r>
            <a:r>
              <a:rPr lang="ru-RU" sz="1600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из </a:t>
            </a:r>
            <a:r>
              <a:rPr lang="ru-RU" sz="1600" kern="10" dirty="0" err="1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квиллинга</a:t>
            </a:r>
            <a:endParaRPr lang="ru-RU" sz="1600" kern="10" dirty="0"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32" name="WordArt 14"/>
          <p:cNvSpPr>
            <a:spLocks noChangeArrowheads="1" noChangeShapeType="1" noTextEdit="1"/>
          </p:cNvSpPr>
          <p:nvPr/>
        </p:nvSpPr>
        <p:spPr bwMode="auto">
          <a:xfrm>
            <a:off x="877799" y="2827338"/>
            <a:ext cx="3200400" cy="746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Стена оформленная в </a:t>
            </a:r>
            <a:r>
              <a:rPr lang="ru-RU" kern="10" dirty="0" err="1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квиллинге</a:t>
            </a:r>
            <a:endParaRPr lang="ru-RU" kern="10" dirty="0"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kern="10" dirty="0"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музее Сан-Франциско</a:t>
            </a:r>
          </a:p>
        </p:txBody>
      </p:sp>
      <p:pic>
        <p:nvPicPr>
          <p:cNvPr id="13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" y="6180112"/>
            <a:ext cx="9144000" cy="6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323072"/>
            <a:ext cx="8820472" cy="182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В южной Корее существует целая ассоциация    любителей бумажной пластики, объединяющая последователей самых разных направлений бумажного творчества.</a:t>
            </a:r>
          </a:p>
        </p:txBody>
      </p:sp>
      <p:pic>
        <p:nvPicPr>
          <p:cNvPr id="5" name="Рисунок 4" descr="25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2876"/>
            <a:ext cx="6164734" cy="418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" y="6180112"/>
            <a:ext cx="9144000" cy="6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44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722523"/>
            <a:ext cx="8424936" cy="275748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наши дни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бумагокручение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известно и популярно как хобби в странах Западной Европы, особенно в  Англии и Германии.  Но самое широкое распространение это искусство получило, когда оно  «переехало» на Восток.  Богатейшие традиции бумажной пластики и графики дали искусству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бумагокручения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новую жизнь.</a:t>
            </a:r>
          </a:p>
        </p:txBody>
      </p:sp>
      <p:pic>
        <p:nvPicPr>
          <p:cNvPr id="5" name="Рисунок 4" descr="1268920844_5fd8d22100e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9804"/>
            <a:ext cx="5448674" cy="350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" y="6021288"/>
            <a:ext cx="9144000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08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>
                <a:solidFill>
                  <a:srgbClr val="B00000"/>
                </a:solidFill>
              </a:rPr>
              <a:t>Используемые ресурсы</a:t>
            </a:r>
            <a:r>
              <a:rPr lang="ru-RU" altLang="ru-RU" sz="3600" i="1" dirty="0">
                <a:solidFill>
                  <a:srgbClr val="B00000"/>
                </a:solidFill>
              </a:rPr>
              <a:t/>
            </a:r>
            <a:br>
              <a:rPr lang="ru-RU" altLang="ru-RU" sz="3600" i="1" dirty="0">
                <a:solidFill>
                  <a:srgbClr val="B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9"/>
            <a:ext cx="8424936" cy="4680520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dirty="0"/>
              <a:t>1. Ирина Богатова.Квиллинг.70 моделей и композиций. –М.: Мартин,2011-108.ил .</a:t>
            </a:r>
            <a:r>
              <a:rPr lang="ru-RU" altLang="ru-RU" dirty="0" err="1"/>
              <a:t>стр</a:t>
            </a:r>
            <a:r>
              <a:rPr lang="ru-RU" altLang="ru-RU" dirty="0"/>
              <a:t> 98</a:t>
            </a:r>
          </a:p>
          <a:p>
            <a:r>
              <a:rPr lang="ru-RU" altLang="ru-RU" dirty="0"/>
              <a:t>2.Курочкина Л.В., Щур Т.В.,</a:t>
            </a:r>
            <a:r>
              <a:rPr lang="ru-RU" altLang="ru-RU" dirty="0" err="1"/>
              <a:t>Ургард</a:t>
            </a:r>
            <a:r>
              <a:rPr lang="ru-RU" altLang="ru-RU" dirty="0"/>
              <a:t> А.А. Забавные </a:t>
            </a:r>
            <a:r>
              <a:rPr lang="ru-RU" altLang="ru-RU" dirty="0" err="1"/>
              <a:t>фигурки.Делаем</a:t>
            </a:r>
            <a:r>
              <a:rPr lang="ru-RU" altLang="ru-RU" dirty="0"/>
              <a:t> из </a:t>
            </a:r>
            <a:r>
              <a:rPr lang="ru-RU" altLang="ru-RU" dirty="0" err="1"/>
              <a:t>гофрокартона</a:t>
            </a:r>
            <a:r>
              <a:rPr lang="ru-RU" altLang="ru-RU" dirty="0"/>
              <a:t>.- М.:АСТ-ПРЕСС КНИГА,2012-96с.ил стр. 39</a:t>
            </a:r>
          </a:p>
          <a:p>
            <a:r>
              <a:rPr lang="ru-RU" altLang="ru-RU" dirty="0"/>
              <a:t>3. </a:t>
            </a:r>
            <a:r>
              <a:rPr lang="ru-RU" altLang="ru-RU" dirty="0">
                <a:hlinkClick r:id="rId2"/>
              </a:rPr>
              <a:t>http://stranamasterov.ru/user/11332</a:t>
            </a:r>
            <a:endParaRPr lang="en-US" altLang="ru-RU" dirty="0"/>
          </a:p>
          <a:p>
            <a:r>
              <a:rPr lang="en-US" altLang="ru-RU" dirty="0"/>
              <a:t>4. http:// paper-studio.ru/ gallery1.htm</a:t>
            </a:r>
          </a:p>
          <a:p>
            <a:r>
              <a:rPr lang="en-US" altLang="ru-RU" dirty="0"/>
              <a:t>5. </a:t>
            </a:r>
            <a:r>
              <a:rPr lang="ru-RU" altLang="ru-RU" dirty="0">
                <a:solidFill>
                  <a:srgbClr val="B00000"/>
                </a:solidFill>
                <a:hlinkClick r:id="rId3"/>
              </a:rPr>
              <a:t>http://stranamasterov.ru/taxonomy/term/587%2C451</a:t>
            </a:r>
            <a:endParaRPr lang="en-US" altLang="ru-RU" dirty="0">
              <a:solidFill>
                <a:srgbClr val="B00000"/>
              </a:solidFill>
            </a:endParaRPr>
          </a:p>
          <a:p>
            <a:r>
              <a:rPr lang="en-US" altLang="ru-RU" dirty="0">
                <a:solidFill>
                  <a:srgbClr val="B00000"/>
                </a:solidFill>
              </a:rPr>
              <a:t>6</a:t>
            </a:r>
            <a:r>
              <a:rPr lang="ru-RU" altLang="ru-RU" dirty="0">
                <a:solidFill>
                  <a:srgbClr val="B00000"/>
                </a:solidFill>
              </a:rPr>
              <a:t>. </a:t>
            </a:r>
            <a:r>
              <a:rPr lang="ru-RU" altLang="ru-RU" dirty="0">
                <a:solidFill>
                  <a:srgbClr val="B00000"/>
                </a:solidFill>
                <a:hlinkClick r:id="rId4"/>
              </a:rPr>
              <a:t>http://www.bu-magia.ru/</a:t>
            </a:r>
            <a:endParaRPr lang="ru-RU" altLang="ru-RU" dirty="0">
              <a:solidFill>
                <a:srgbClr val="B00000"/>
              </a:solidFill>
            </a:endParaRPr>
          </a:p>
          <a:p>
            <a:r>
              <a:rPr lang="ru-RU" altLang="ru-RU" dirty="0"/>
              <a:t>7. Анна Зайцева. Искусство </a:t>
            </a:r>
            <a:r>
              <a:rPr lang="ru-RU" altLang="ru-RU" dirty="0" err="1"/>
              <a:t>квиллинга</a:t>
            </a:r>
            <a:r>
              <a:rPr lang="ru-RU" altLang="ru-RU" dirty="0"/>
              <a:t>.</a:t>
            </a:r>
          </a:p>
          <a:p>
            <a:pPr marL="0" indent="0">
              <a:buNone/>
            </a:pPr>
            <a:r>
              <a:rPr lang="ru-RU" altLang="ru-RU" dirty="0"/>
              <a:t>        - М.:Эксмо.2009.-64 с. : ил.</a:t>
            </a:r>
          </a:p>
          <a:p>
            <a:endParaRPr lang="ru-RU" dirty="0"/>
          </a:p>
        </p:txBody>
      </p:sp>
      <p:pic>
        <p:nvPicPr>
          <p:cNvPr id="4" name="Picture 2" descr="http://i.mouososhsite.ru/u/pic/72/5bd8ba279c11e38bd5bc336f6b2996/-/0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61341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4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372</Words>
  <Application>Microsoft Office PowerPoint</Application>
  <PresentationFormat>Экран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Квиллинг (бумагокручение ) –  искусство скручивать длинные и узкие полоски бумаги в спиральки,  видоизменять их форму и  составлять из полученных деталей объёмные или плоские композиции</vt:lpstr>
      <vt:lpstr>Из истории возникновения квиллинга  </vt:lpstr>
      <vt:lpstr>Презентация PowerPoint</vt:lpstr>
      <vt:lpstr>Антикварные реликвии 17 и начало 20 века</vt:lpstr>
      <vt:lpstr>Презентация PowerPoint</vt:lpstr>
      <vt:lpstr>Презентация PowerPoint</vt:lpstr>
      <vt:lpstr>Используемые ресурсы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</cp:revision>
  <dcterms:created xsi:type="dcterms:W3CDTF">2015-10-06T18:36:55Z</dcterms:created>
  <dcterms:modified xsi:type="dcterms:W3CDTF">2015-10-06T18:38:20Z</dcterms:modified>
</cp:coreProperties>
</file>