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3" r:id="rId3"/>
    <p:sldId id="334" r:id="rId4"/>
    <p:sldId id="323" r:id="rId5"/>
    <p:sldId id="269" r:id="rId6"/>
    <p:sldId id="272" r:id="rId7"/>
    <p:sldId id="275" r:id="rId8"/>
    <p:sldId id="326" r:id="rId9"/>
    <p:sldId id="289" r:id="rId10"/>
    <p:sldId id="290" r:id="rId11"/>
    <p:sldId id="291" r:id="rId12"/>
    <p:sldId id="328" r:id="rId13"/>
    <p:sldId id="294" r:id="rId14"/>
    <p:sldId id="296" r:id="rId15"/>
    <p:sldId id="295" r:id="rId16"/>
    <p:sldId id="305" r:id="rId17"/>
    <p:sldId id="292" r:id="rId18"/>
    <p:sldId id="327" r:id="rId19"/>
    <p:sldId id="297" r:id="rId20"/>
    <p:sldId id="298" r:id="rId21"/>
    <p:sldId id="299" r:id="rId22"/>
    <p:sldId id="301" r:id="rId23"/>
    <p:sldId id="300" r:id="rId24"/>
    <p:sldId id="284" r:id="rId25"/>
    <p:sldId id="302" r:id="rId26"/>
    <p:sldId id="303" r:id="rId27"/>
    <p:sldId id="330" r:id="rId28"/>
    <p:sldId id="331" r:id="rId29"/>
    <p:sldId id="324" r:id="rId30"/>
    <p:sldId id="337" r:id="rId31"/>
    <p:sldId id="33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10C3-A971-4944-B057-58E5B99BD87C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B060B-1CD9-410A-AA17-2A3FE33D0D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97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7D169-7E0C-405D-9DF7-42F467B47D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13999-7399-441D-BD8F-5E43B656D88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98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2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045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5A9A9-EDB4-48E6-9EF8-CCDBBAB4A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83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8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25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49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87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3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42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02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4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AC90-32EA-40D4-9911-2EAD4909808B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81EB-E0E2-49D9-9BC5-231FCF36A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18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NUL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-shop.ru/_files/product/3/62/612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41" y="218602"/>
            <a:ext cx="8846692" cy="61926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672" y="148478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Древний мир – рождение первых цивилизаций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Древний Рим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3528392" cy="2520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Канализация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Н</a:t>
            </a:r>
            <a:r>
              <a:rPr lang="ru-RU" b="1" dirty="0" smtClean="0"/>
              <a:t>ечистоты постоянно смывались по наклонной трубе водой из ближнего </a:t>
            </a:r>
            <a:r>
              <a:rPr lang="ru-RU" b="1" dirty="0" err="1" smtClean="0"/>
              <a:t>термоисточника</a:t>
            </a:r>
            <a:r>
              <a:rPr lang="ru-RU" b="1" dirty="0" smtClean="0"/>
              <a:t>. Это и была первая полноценная канализация, она же “Клоака”, диаметр главных тоннелей которой достигал 7 метров.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6461" y="3703490"/>
            <a:ext cx="57774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Стеклопакеты.</a:t>
            </a:r>
          </a:p>
          <a:p>
            <a:r>
              <a:rPr lang="ru-RU" b="1" dirty="0" smtClean="0"/>
              <a:t>Конечно же, стекло изобрели не древние римляне. Но именно они довели оконное ремесло до совершенства. Первая в мире правильная конструкция окна размером 1 х 1,7м располагалась под сводом раздевальни бани в Помпеях и состояла из бронзовой рамы с матовым стеклом. Тогда же жители Древнего Рима сообразили, что основная часть теплого воздуха уходит через окно, а если поставить два стекла, друг за другом с расстоянием пять сантиметров, то в доме становится намного теплее. </a:t>
            </a:r>
            <a:endParaRPr lang="ru-RU" b="1" dirty="0"/>
          </a:p>
        </p:txBody>
      </p:sp>
      <p:pic>
        <p:nvPicPr>
          <p:cNvPr id="2050" name="Picture 2" descr="https://encrypted-tbn1.gstatic.com/images?q=tbn:ANd9GcRtNYhaubaE81VFYkqzrsku9BYucj_Ngp3v11mKkXORs9TsoFnG5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476" y="1268759"/>
            <a:ext cx="2448272" cy="2415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xQWFRUWGCAaGRgYGRwZGRobIB4aGx8cGhgbGychGxsjGxsfHzAgIycqLCwsGB4xNTAqNSYrLCkBCQoKDgwOGg8PGiocHx0sKSkpKSkpKSkpKSwpKSkpKSkpKSkpLCksKSwpKSkpLCksKTUpKSwpLCkpLCksKSksLP/AABEIAMYA/wMBIgACEQEDEQH/xAAcAAACAwEBAQEAAAAAAAAAAAAFBgMEBwIAAQj/xABFEAACAQIEBAQDBgQEBQMDBQABAhEDIQAEEjEFIkFRBhNhcTKBkQcjQlKhsRRiwdEVM4KiQ7Lh8PEkcpI0Y8IWFyVEU//EABgBAAMBAQAAAAAAAAAAAAAAAAECAwAE/8QAIREAAgIDAQACAwEAAAAAAAAAAAECEQMSITETIkFRYTL/2gAMAwEAAhEDEQA/ANSyfD6NJKYVKaPoCzpXUeUWmJwk+PvDuYrVKflU2qFlIJEABtX4izQN+nQG1sdcR8W+aC1NCmrrqInTzAMJIJ3vaRII7QZbxrUNmKtLAzpBH/SOlxjlWOSdnRxIG5PwRmHpyTQSIlmqyBcESVUiD6TjrMfZsNIWpmqZ1ORppoQ95J0mo0EKpkyIgd4GGGnni6zysBsgGkg6dPTZYEexx94Pn2zA1+UwC6lUmV0yVZhLXNwvNHT0w1SFpC9lcpT4bTVMu1VjVqguzsp5YgwirA2U7zIwTOe8uWeHCiYkkzPeY39J9MTeIuCE03rLzMoOpF6rEmJ+Jlgnub+mBOVTzaqIEYtpBaxAWAYDEsBeDf2N8GqXQ3+ijxLjr5rlZKaoGBGhWJ7XdiT1mwE9cWeHcfFNWDuCwURCmSPQTDH0j8QOLnG/DbUaCVzEu19Mwl5WWi8wRJtMd8JnE6tRBZgCDAIuSD17TEYaLTFGM+NBTIppSiqDYW0Amb1CYDMJ1EC3SeuDPDs1WqsWdNRYwYamAT3U7Ekc8KIswwm5HgKvl/OqEGSRpLANsSH09QenqB3wY4A6mg9NiANRHKdJAK2gjY7n3OGAOmWamKqrUMVCZUM2kmAJ0sD8U/gntbEfinhlQFnA1JUg2XUVMAbQSAYFx7Ha6hxDLr/DjQf8lg6BgXnTqMEi5MmZxf4bxzNVlH+dp1Oyhg+rpylyBIGpdPcMexxjALPeEPNdmNdKbaRpp6HY9P8AMa2iST8IY/tgz4Nyn8LSrJmCOd0YeXqdYVSJYhREm8GJvj7xLjlbTTRgCBq0luZxDLPNuoglYJ7dhiqfEShCVW4s2neQGiZB6na1jgSTkqGhx2WfHPAXz6oKbppVRdjpJ5mgANAiCL98JX/7TZwtp+6JmP8ANpk+tg8yO2HfJcWZoekQacXJUKdLADmO3NsYm6/MGMjx6kwY1WQi0RZp6rc3PW0bg4koziqQ8tZOxBH2QVQOVgWUgkM6LqG8C9jEGSeuJh4JzewoWBkQykgXEfET+nTDiniSiEYs6q2sxqJC1FUgGOaZKjvYjrOCHBeLpXstIsYBmA6AHUD8N4t1J9YwV8n5AlFeNiNT8P5h6iJ5FZSTBbym0AWGovAEXJ36YZ38O6MvmFSlLNSfQUQy0y0kAmSWVWUbqWgGCMXMxxM0yEVEWr5bHy9EhfLidFSSNNtvQGJnFQ8XrimfOOsPPI2mwIE308oAHTrfGcGZSRe4SHWhRC0zPlrq5CDq0gabif0i4vi5keJNTpCmFVWIv+eSdTcvUyW/7GFziPEMzRA8gkrpuSrPpE8pXm5QFtMRI9sccF4z5tUrUEuAebSNRPVi+49I9dsSWF36UeSLVNGQca4DVy1dqVRGDBiBymHE2KGOYEXtO+Nd8F0KtLh666bpFEiHVl3et0IE7j5Ed8GslxUNUCkKigsDoYkBp+KQQVkkyI74q1RRYtyNzX/zKhEi8xJM/OwHri0o7JWShLR2itQzFQJGlwFuBvAmeowMyFQwQwKto6gg7UwN/Y7djg/kKdFyAysTsSjEHrA0wbxi8/hukefXWgACG0VIE7/DqgT0PU2w9JC236CKHMogrtG4ERa/bvPvitn+HAvSaeaGt3HL8vb3wdfwvSXV98w1fCTSWFjuARPf6YgqZdEIPml2AOmFgDVF2m4PLtfY3wrsIGzmY00yu5LlmLEkAyw5BMSRBZh8UgdDMuRYgC8EIjEBrjUAR1vtuLYgrJAIjpN/bp85xPQbWtIuZZaYCwIsdIggGLADp07k4KAUPGWb/iMvURqdJzSTWrkAOigqp0kXJJaINontOMmNDG+UqK18rWyqaVqOjAFgFDk3Uat7EDfox7Yx9chVoVyj0ytVCdSOskSDuNiINjcGxBwUxGujTW43REglViQQAxM7GViJkYscPzlKs6pSqB6jLIQKysAq3EkaSQAbdu+M6PEGIiBgl4dqPTzCOs9RAk2IIMRew6e+NZSh+zddqSldQVytwvxQDG4NjuJNxHqMQ5TitZadSoFVnp6TzEsI5gSDN4A2PUEY4VwxqmWBH5ok7WMeokAT26Tixkq4LkC0Jp26glvrckn2wu3aDrzhUp/aVVDAsMvpnmQC/tqLEifbrMYZvDXiSlVDDL6UAnUhN1BEagN2F7EXExaMY34xoFM5UHchv/kJ/cnDt4S4iz8PQBwrUiyBwo1qsq2nVEkdp2+WGaTEs0TiefXS/nuBSNMpUJkKFI0lr7Xv74zmrktI0yp1kAqRILCR79/h74Jcb47kc3l3pVMxoYkaG8t2IIYESQtgwkekydsVPG/EKNVU8ry1WkFRUptPKJEn2BF/74EVQzOafFFLAhlKrYHSigxYCCsxi6/iJBEVaKLEaRp0m0HUAh79CMIiKp64sjLrvHp89sMAaf8A9S013zZgdFarHpZcUuI+KKYIalUNZtmD+ZETI+InqB077YC+SoWdGr62x7M5YAcqxfr27YCYaCGb4+hAKI23NIgXiYgCR74pf46gIZaCqepBa43IPNBnHDkL8YLLFosQen/jHfDsnTqQwnl+JWFj6SOhsPnhxboi4dxBguhGZRO07iZAPeD/AF74Z+D8ONZ+YgCJZomO3Ylz8vh9MDcpwc02ZrXuAOkkiPkB+vpglSrsjaFAClSajflJLBYHUm4C9SRgM1hjL5BBU5a1VNjq0rv7B+hMTPrgLnaH8PXIFRvJ1EDSTTBQ6XIDAHkJYN+KARaRAtZbPMGQuAFqD7tukhoOo3lZBOpQdN9xfHdTKs+taunXGoimdSiSDY73AE7EkE4CMFeF0wtJggTWpOlviAOk7w100MRAMmSYBOOEo+Y3MymBCkyTJsSF2E9ybdJtitwfPGkwVlWCoRQIElZi9rwRcmYGIOJvWYclZ1BkeVP3bGIFo72ufpgmsLtlYzIdmWRQ8vSSQpdTI1tMbfEB1GBuWpUgqjMAg09yVblZSRI0jadiOhGF3PU62W1PTqsUkDVEzOqSQZiCBfrrHrjvgXGs3VqaKbrLTzVFle8SLgWiB641GsbqnGqJIFErUIEAJeX6CJF+pnYCceqZ6o3KwNNQZ5mmoSTICAWRADJG9gOuE+v4vqqzBgmtTAYA7qd4J6x17nBGh4o0aHq5dCHEru0LBErcRe0HpONRhloZcNAVmXu6tDKepBvf374NZKtAUlzblJ0yWHc7benfCbl/E6FddOjWCKYlADMQWIJMq0kbz1M7DDLlc8Hpq5UUUPMy2ZwJEjUZLN9LzgGCGY01KYEkspgMASTY/X/p3wO/wM65kUxp1EtJBXvyyP17d8VKPF0qkkAohlY3c2KmZsDHYWm196+VqRT0kqEI+FQGYiDfm5VeLzEC3fA1/YbQdTgg25NZJUaibwJEwLWgxvcbXxWocOQ6wiVX0CFNNlKk2gCTMHpbZTthcy9WulUsM1U8mmDdm5mkSQFg3tExA6b4ZOF8Wo6WZwoBYQ4BWCSLVNOwJ3PqJicDUyZZo8Jpinpcaa+7GNJuYA3IAa4v0E4iTJpXpgVwrmTG5KD8sKdTL2IMXxxURERXZ3lQ4uQWYOLawBDEHboAAPXHfh2uBT00wNQklmEk37i/y6YRoNGJ0OGNzGJCCTt3Uf1/TF7gBPmrAkw0D/S2NF/wRaaMfLLeY0sGUhQIKwAN99+gXvivl/C01fMQS0EPBAFxCwCdtNie7b4nHLsx3CijkaAdarRzKNK3IAJXUfnOkd4B7nFnKZXTpeY1VW+YKOB0/MBHscEsnQWnTbUw5jJEERFmG24tf3xXzFSmqQ8nmGkbQy7ERcQbyfngv0ZL6mdfaEwGcMiZRT/zdcHfCXC3o5dXJAFY6gkbKAIZj/NI5RsIJN4xU+0Hw/UqVVrUkZkKBSAGJBE3NtjMD2w2cFol0QAMiUxGp+XURpDBZgFltJsOg9L3wjJdKCcKWnTqVFoUydDeXqBJ1aWuEne4icV6vhpRl6gRTqBQgwdRBcAjeIi4jcnfbDIvFgFbSAAS0cuqBOqVk2M/8o+VOjx+m80hTrJUDqTrMqFDJAJ6kwDH4b9sIpMbUQctlpYADoMF1yMIzHoYAPuP6kY+ZjImlV0xBgEH6wfr+2G7hnCjWyQQmPMLPO+7U3WR7RJ2v6HGnNRVmjG3RilWu2oiTEnrjVKPhZmyNGpclqGoudiygkKIO5AG/rjLsxl4rsh//wBCv+4jGxcM4pVeKKwtFZHwlfuwPitYk8s+hwMkmqo0VfoOfwgjjmrjlAlUUlmNySC0DSNrdsd5DhYoQKfMZkBgJaesdxA9oGPrVmVe0gfMenbp9MfMvxZwSD5ZXTAfUFbVcQQANQjrvOK9Eo6qU3t5kKq3YvIKqPl6xPWY7YCcV4o0+XTgCCIY3UHllyIHmMCZJ+EGNyYIcT4nUZQFKHTGkEmJ3k25gBsD1ael6PAcrSQVP4ghtUAAE27k23M/IjACCjlquhCanLQOinzfDJLMKcbgEyf/AHdsMmQcBkzrsrDMOUrIoMjWDyrYx5ZQMCTzSOzDEa1qAoVaJIhxymCdLyhmYt8Jv1B9cQPS1UH8tr0gCVgwUDqwNxuCD9W74ydmdByvwxtVqtNacSHPwFTpYG0meYMAB1nFqtQCtDsoIIa5WD15b3HaPTCvS8RssqF1mLSRABvG1wBcdpjphkyuZo5iiQZLC+plGpNX5QCWA6auhE9sMArcT4WatEpKguRpk9mB2APT9xj5wjhpy5ELMTMnc6GXUPXYj3wo8Tp1qanUzwH0/ESJ0m4M9gLjpGOOCmvVcKtWou5nU0CFJ77wIwQcGDN8DFXMV6jCxRmBVgStQAGWH5RH7YuDhgrUofYHVIAUrJM36DpHphbynjSrl6zU6lU1FV2V1aCCLqRq0FgLnbue+GHg9aoZ8qBURSVpvBDQJIYTaLEdLQd8LbDqgzRyD0qYJBiAuoA6DbdXAhgQMUazxomOgJ7X77xi7l6ddXZaz0o/EiU9OkgCLiBMG4CjffArxpmSIUKQxiYWAo6ggbCDt6YGwaPZaUY6t9bAhbgbkR3sPnI7Yv5LNgcoIDXsGggxtPqOm198R5ihodrliDBG8i4PL1tO+0Yhp5tlLKGKgAXHQ2A0g7k9B63tswpbr52npIBVZJphf5lsR6H9LjvgPw7iWmpUUajpuYEkHYAjr6jA/M+IFmsunWXSF0fCHJLFZkSoMEsJ1GT2ix4ezgzEUXeKjD7upsQ8fA3eYIF7/tghqrz1dbVpp7EGBUAAgqoUaSZPQevTDFl8oAs5Ws1LUZJa/wDuiYjt1OEP+EZWgqQ4aDY6un6kemDHCeK+Uyo8aRMg6tQN9lAiPf1wOBtjinC6h/zGNrSQF9b6TpYjpYDEOcerTCrrDJ8LTUp2FgCT22BB95wiKlekjKaNVlG8+YQggw4XaD1thNzVYF2YAXO8CThVFBbNN4txinShlzDSABpp6akAHd7g72H+rC9w/ipzTs1ROVTA03ZV2k9CRvJ62GAGUzlN5X+FVqrwtM0i6kuYAlASDJvjQOHcHo5LL6Xs34gYZnc7wB0GwBMADe+C6BZF/GUNIla2qbhWhWHSCbzFoI3EYmR6Lq+kVA6wdLBTsfiLTNhPTthH47U0VQ6VGh7xGkoR0EEgrNx749lfFjU3DEAnY3iR1HzHfGow55fhgZKumsmrS3KQ07XuRpm8DvGPgTXUYgADUtuoXXJIFpsIJ9R3wsp4oUzysNR+EEMD13id748OPa//AOuzX7mf+QjCqLGtDi3Bw7KzopIEDUywIJmeb1/XBHJoyqC2hFAKghgwN4nSD2vA7YRaPE6hFsvV+RHy3Rb4KU3zCoGRkWoARqIUztG5gRHa8+2JSxNlIzSF6t9m+aq5mpUVqChqjOs1P5iw5VUkT+nXGj1M29GgtLTNNE0tUIYqJBHKzADfYdcKw4nnSSambpafy6aX6coNvfAfN0VqWrZ01BNgall/06YHywzg5eiqUV4B81n2FIKG0lfwifY3mAOsd8fcj4mqIQWlwBsWgExvYT+uCOZ4LR8qqadZargGBeYm5Fuo6nCwKJIN/THQiVjK/iCqQD/Crp3mXj8PWNrj/wCS98QnjVQMAaNO8dWN5H9v1x6nxjN1KXlGoSmkjywq7FdTbCYhZ3sBgRmqwQgMzSZPXCsKClLitRjakl77HoAbfMj/AOXpi5ks5WZwPLVpEQA1xIbbqQRA9zvOAuRprVRyhaVgXJ3M/wBv0x1lkclEWS7zHWZ5RHrNx2MYAWg0fC+ZVTU0UxKzDVFD6QmuybzovEzv2wM4bmHNRNAGo2Ej8wife/64vUqFWpUpKtWrDaQo1N8BOkQdo0WwKoZUiRBkDYbj+3/XDLorGmlmEzVN6TKeRgdRjUWHJII7hTPvizwnJJQbTJjXN+5ptA9jtj7ToU6YlAqTynpMQR/X5xjp2hj8h/tYx+gPywWBGb+I6UcQrL/94j/djTBR8qutTlEqQwiZGk3Fr9/XThH45wKo/E6oRG5qzOpggETrMGItcfLGmZ7KaimkxHKIEQtioBFxAkexjEpTSHSZVz/HKbBnpPrUyQYYXO+rVcTuAegwHy1JsxXppVJBDKGUanARSjFapUWBuZaRYdsQ53KsjBNR0bkOY1SbnlU3kwQQLE3xP4a4wlCrUZ9WgoFheUkkkSR+ID4p3vhF1hfg6AUHZgTzfnsVDGTzDf8A84QuPcUdSQhBBLC0EGOXUOsbgT/McXavGaGXtSQmWJJLx2gDl6D1MScUK3FaWs1P4dJIABZqriBawsNsdFEyhl+HFa1OmVWHAJYSTzDp7H9jgdUc03mSsNB02IIO47EH9cNi5yoyhpy6gLyMY1KJ7sxI29cC6+dklmzKAmZggTtMwoN4/TAsIwZDxE9cIfxhYZ1F2AiDa9wJnfBb+AarTVvLIqKSGJkE772km+EduMrTKutc1CI5VLAdr/LF2n4pB0mnL1GsykNpFujbzYYVjIHvUrGq1Wrmi9WmC3lo7hl22gKgAt8Jg4o8QzFPMOsBtWzGAA3c7m8fXB1uEChTYC7FWk9+wv0ggR6YGrwVyQoVgHQtBEArpLWn3EepGBJ0L6U3ypVWenUK6W5YkEWuJF+sW9cUv4yrTMqx1NYnrg5xrhz02ekYXSxEAAjeZnqCIjArL05IJ7T+hwLQ9EeY4nWqAJUCcuxCwfUEj0vg/k+OUloBWqpTZd9OUVmNx/xZktckm22F500MAZ2v8+v0xJQgMQwkEA23BwwAs/G0nlrV2Eb+Wie4gepx3/ig0n/6qD1LQOnYX6454NoMhqakE9SbT6DrgzQqhFCwI2BBjaew7D9cLbDQA/xBd/KqMPWo2PozZI5cshj8zMTHbfBHO0NSMUHw7gdYvM7+nzx8/jxOkCD8O0dYmNcxhbYVFAs5upc+TRX/AE/3xyvEKx2VAPSmvqcWuN5M6ltY2k7dTY+gGOsplZlZ6e3zwybA0iHKcWzIIAenDHSQyqB8+wG/1x3wrhHJW1RAJQEEEErclSNwDoII3nHdXhklwBJ7/LfDDwzIBKYaIULa3Qeu0Rf3n1w6YrQd4T4X8vLguqAmgN4liKIUi1yCJBjeT3xlv2gcJNHMAW0sGZIOymo+kH1Cxhn8OfxNWrS11cyUHOQXqaNCqX0wbQQNPzwJ+02lD5cHfyj/AM0/1xJN70UpaWWvs04MlbLZubPqphGJMKYqGSOoMR7E9cd8G4MyvUqMCHpPy9gVdQSR1FowR+x6n9xmSYtVp/8AK/8AT9zgnTGmswHWqAfnUE4Rze8oh1WqYdyfDqflCmqsPIGmWkBUU6/iPxCw2k4WM2gU+YoGqLkgSQejdwRb5DDNm+B0855bMzTSeI1HSwVpKsswDFp/vhczlEsuwawJvtI9O/8ATDwfRJLhPwjP06yiTpdZ1CFgRJkjcGR8pxfypTWpKne7HQRB2mmOYzJ9hf0wo/4ZVZg1Mo02BYhaikT8TEc4+cxHbF/hvFRrNKoPvKZggbNHUdNr/PFJKxE6G5qQFlqTJEKpiwECATfSe8Ty3x1Wosp0jSHVdbGQCRJ2BHTe/wDfAPJV2DAgiRaRNhB7jBPiPHPKoNUK66iiQGI0xILC97x+GIxP4YlPkZSzRqa5XLCqv5DXQGRsVYwxBNyCAR64WPEtRhXWiVGoXJDBpkcqiFERHUnpfDTwnNrUOpmWlXZopU6ZOlbAjWxO5HYxb0wE8QcJr18wWpCKlOmnLKhgZIhbwxJJtN9Lb9SkosV9AVfhg+B9VNz1cAKI3AvzGOu2BNbJaahBqNUVbagbERPQwIuPliznKLF2WqCHDXDCDb0xIKH3VgPlHUkfLfFG7XAKJXOVpE2G20kX+px0mUQ/CgjqegPawxT4vmDTgLzAkkGW+gE7YCZviLPAjTF7Ex9MT1bHckOGWGXC81Ms8xHTY31T7dP2xDk2rU2Pl6VjqVDb9p+mKvhFlqL5eoeZqspIEi2xJA7/AEwzfwiaSzPT5mIVA0losTIkBQRud4tg1RkWuKZ+gGUCsCYkjlOmT+ZWIYkXt3jfB3g/FaFdadNaklUC/AVA0qFAvuSBYCdumMPp5lzabYmpcWqU2tAPtgyjsqFUqdo1fi/hp6raxp0kW1MRLCVta0DT6GTjnJeBX1E1R5ahQBpZWJbkW0E2B1T6iMZ5lfFddIIa4m4JBk79euNI8N5nMNlTXDvq0P5dIszK0EFmYfEbagBMFhcXGJNSiU2UhV8S8EFCquli6MoIcxc3kWtb9r4EO33iiOgw18X8+rQVq1wrcvLpgSRb+UyOm/ywEpZMvXTSpYxsoJJ9hikZcFaC3A8ruYJBv7bi8bdpxPnMsApBAuOvswn3vhm8MZ6hk1KMKqvI85oBUQCI3BgSZENN8ccTyuVeo00ammTZaj0+th5Ztp+IcpFoj0nuamL+Up/dOAttrdMVKlIa5jr/APk3XDDXzOXpgqmVSN5csYHdvvidI74GVOPUKb6jkMvAblMhvWZlhO5i4E9YGCpWGmgfxlogkgW7js+JuAZU1nIpjWVXUQCLARvJ74IZ7xqVclcrQGgX0sJWeo1UYFztf2xxlfG9ZydVJWCgciuUBvuG/C14iIjqDgtuuAUe9JE4XUQZhnQrC6BOxLKpMEWNouD1I74nXxVRq0CH0KGXT5QGnSu3KBfZvi9JwP4vxzMCFrgQ1OUBF1LAc0ixFw2kAfEAes1TxZTAWlRUqlMRpqOSdKiSwA5ptABEjrjRWy6FvV8H3JZDy0BYGBTiAHNtOkdPbAXO8GyWecCoxZqUoQlVlKySSHAUkNKm38p7YAeG+EOhWsCOQzZa7XAkSqqAbkHfDFlOKGmXKUkpu5JdkylaWNzqY6hLXJv3OJNassqkjvgHBKWWPl0VOmqzFgzs3whgs7ECJ/XHOfSmo1eUJaGb/MJ1FgbQbDTaB++PLxaqdRmrZT8OWIOx2BcEAz3nfEGcz+YEMgeIUhRliLgqpIHmnlJJF7yAeuHim+iS5waOG0G8gMrBS0tpIYy5MxpYyASenqRgPm+JFMmlTQ6gtYpTYLJLDST2g+u3fFThXAQR5hyg87WzFny1MsXs5MPmL8xnYC4wK8d0q6sjnzBTK6WYHSussSVqLSPlqTIIJnVe8iMZJWI26LlaoQdTXJkkGLmd47m2K6cFDJ5hp1DVa86yIiIVUuCBaxHQ97KmY4u609GosDFn5wI3gNMTj5w/irK3xMF/Krso9xcxG+Ohokh8yOQzBJAosCLkwR/u226fvibinCGYGmWUMVYaVOqZEC5AUG/0G18KGXz6NKhFaelSo2ok2IlIsd4O0m8DFnO53+HpoKwWmOby1XzG2IuXDAGYB9o2jACW6VL+FpupfzVDAuaakSIAGlWJI02i/S8DDBwosrKQqwY+6QfBph1dpMutiNUzJNrRhT8PeIVrZhEqSaZ/EpOpmAiSbQhIBPoL9cOmRpMdVNgxIkxEG4kcw3vJA9dr4lm8KY1bAHjThzZlfNUhSDdmkyCwggjeFkxawthUfWtNwUY6bEqpZbyZkDY73+eG7jeZ5SlwoILQwNgYgi0j9+2+FfjrNSqtRMhLFQATqUklSoXddJ7dNpGJQckgZOPgD4oS1nUqyyCpEEEWIINwfTAGst8NHG+FtTQO9JaBLFSkkFjJOpabMXVQsAk/y/mws1Rjqj1EWVZvi/wyuQ4EmCI39MUlW+LOUoMSCoP0w5kyfKUotG5/64q5qjDk+uLnDiSQCZP/AJx3n6fMuAEhybDV67j/AK42zw5lHp5MKrMWWnILpp0l6dtBjmp616HueuMTWj98qrYlrf8Afvj9A5JQlIsBCgLJktqtIVV1Qt+wEBo3GOfMPjXQF4nDfwzO0amVdQsRJKXEiRHYEb3mBhb8OpqzKgMFbTvuRdYIvMz1xoGdywzGWKBIBMBiZIMiLKD2G8WuYxkPhatPFCxJWA2m0xBAuv4o309ThMfjLTNSynDEq167MS3l7aQYd4LlnboQTpC9dPpix434eQ4qi0kIT3jUR9ZPzX1xa4c6rUZdDt5pBJVCR7tzCIDqeoG18F89lxVEVF1KYJEkGZkEQfU39sTcqF7YocAyxZKshW8zkh9hynqNrtPXbGa+NM81FmocynWwNyeW2mJ2EHp0GNeo5IUsxUWnIpjQZ1XFm1E6gdUr+ERcdMZB9q6f/wAgdj92nMNm3uOw/Df8uGwu5hnSjwV24gx/Ef0H7Yavs2ytTMZzTqJGnmLExEjf3iMJqLY40j7EdP8AFVtRj7ofrUURHUd8dUlUTnTY3faFkAlDVsVdVUb9xIO4Ghdjv8sZ2QVdaikagSBImNx+2NH8c5Z/4YLUPOo1uATpZgVpgx6qSR2GM7qSNuh7fPE8bpdKstZnxjnaf3atT0w0HyxMOdW/dT8PobzjjLeJ86xbS9IXkxTHUabTcDqB39LYq5MVHdlkcqyLR1gj1scD+N1notItMD98HjZraQw0+MZ4SfOQAgAzSQ2G8/8Au/F3gbYr0OOZ1wyrmSABfkVSQX1zqiZLAX7W2wqN4iqxvbtO+CtJXakagLagB1OxAjDVQuwRzniTOlhObfUpYpp0rBezBdIsCDt06d8cPmczW56mYqsxGlpNithEWB2E2vAnCn/irSCbx3n++GDwtrzVVxDEgaoQkWFyd+gGM4/kyaZPU4OT+JpO23XaLYiXgzQYJkTN/l++B/H829Opo2i8EHUNxBJMzbEHDOIO9dATEtNuh3Ftt8anRrQX4l4Zr0USq4PlsFh1YMpLC1xsY6HHzyiaaGozETJLEkAD0xaztSsyMlSozKiEqpgARtYDpPXAvIZEm5JNjF8MgMb/ABBwxUdK6FJcrIpgBASpvAsCQFtAvqMXw5cKYVKClydLpaHkaTvqViDv3NosMZ1l6Yp0lUWlw8gdZgHttgblM8tOVNMVDJiSQPTbGfQXXhotOkoqH7zLVSJ5dRUGFJkjvBOxIx7O1WipVyZRgqAE02RnK7wtZVsxudMgNPQxjPF4y0ylCnKkHadugkGDsZjDN4Uz9fW1JadKj5p/4mpQS1xAtLMZI3BOwwskMuivxOiDVMggk3UmTtaW3JxDSy9NZmmr9p1QPkCP1wV8Q5U03uAA8kQLBhGpQfoY/mwM13HQRgeB4yqcitSdKKG6ASP0Jxe4ahRNJ3HbEuTeWUxvOOK7QQflhgcBXCAZBIxNmklx7Y0Ffs4y6AMuaYIN9dKWnbTyGz9biO3WPVPslqPV5M1QI6crloJESBbqJMxcYaxEjOsrl9WYp7RzH6Ixj9Mb3wvMa8orR8Y6baSB+sGSe5OM6q/ZVn0qK6LTqKNXMlQXGlhADQRO3pOH3g9GqlIUWRl0qEjQYsEXe8yO398c2ZX4WxcZcyICU1VHK2uZuRaAZm5U36kycLT8CpjOmvTpaGCM5ZRcsWULaY1XY2vy4N1+FGovwki0Tym4GxMXntGIqGYNNSiRqnYmIGwljudzE9b45ux6dVKXDrhWc01B5i6Je6CQACFH06/+Bg++ZBpkgwIU/I6jH6YELwAsBUqFmc30jTuBIHrYRvijUXNAQdQj8MU1A6CIm1zv3wl2bRXxk2aqRWYzNkmOnLtM72n54Q/tE8PGqUzCI1QgFKmhSdP4lJibXYT0Kxh5y6uDBGqZHMoWDAKklbmQDFrW7481KrUexeemk6ImLSpF/wC4wYScJWNOKlGjB85wmpS+OlUSRPMjLbobgW9cNn2a0GWtUaCPu4Bgi+tdj7AnGiHL1qTt94dMTBqvBJ3AGzXkRjg8RFRwrlVOwhmOqAOjfCd/f5HHXLI5ROVY1GRFxTLNWphAwUsoRZnTPmz0BMFYG2FHJUgaTzuT87D++GXjDMikqRyhjMbNcxvik/h2pmFWqj00NRQz02lAHIElCAwKseaLQSbYGN8oM13gL4Bwg1qrhGUaUB5pgywG47CTgV9oPCWoqoYg6juJ2BcDfqQJjpOHPwxwN8u9TW9PnVQILWgtbbdpEATsZx7xXwc5ygtJatNW8wMC+vRAFRTdVP4mj0KthVJrJ/BpRWn9MRjD7lsjUp5YVChNNqa3kDccp9pI/bHLfZa4JBzVD3VKzfTkE2v8jh2ThyeUKRYFaZj4DB5GsARsCQ24Nh64vOfVRCEH2zD9ONJ+xlB5lc6Qx0gCVLBbO8xImfL06ZEz2nFal9lVUQGr0xMCdDnePbvht8HeGRw9n1VRU8zTZQUsA+4LXnVgTyrXho4nYk/a1kAmeMfiQMTtqJZiSB0B7ScBPBdNTn8uGAI13DbHlaJjpMY0TxZ4WGdriqauiF0/BMwSfziN9sReHfs4p0qy1jmHGiSQ1NVEFSpk67WbCrNHUb4ZWMPijw/Sp5fNGmkFsuzSTqMqwNidgAv+44z3hHD2aY3RZ/YR7kkY07jubpuatO5hfLcfDZidUNBnlYQfbCnlqVJC4phlWYOpgzWkb6QPXbBxS4CS6B+NJoQETyxHsDA98LqGW1bb7d+2HnxBk08tVWRqT8Xu6/us4TMrTlT6CcWERJlHKmBF+4nDBx3K1Hyn8SzLrpnTAWOXUAJvuJ+mBPCsg1WppSNRBIkgCwm5Oww7+KaSrk2QCAVI7EmSLzuYWY6e2JX9ulH/AJ4ZPxbiVaoVNSo7QLAmw727nqdzig2af8xwVzuXv/pwOq0cXRF2Rf4lU/MfkYx81uerH3nBjwx4WbN1NwlJINSoxgKsgW7sdgAPXYHGv5Lwvw6IOUywVeTU7OWYgAkhivOdpNtz64wKZTObq1VVIqNRpLuRyREczKRzfUXO3TnJ59qTh1FpIK9I29/XA7gmbBgMtTS1lYTe+0/KxPqOuDFWgpY+VUJB+IFdME39tj17HtiY4wJx9vLYgNpDKwIXpy8rDYAwR22wNynHXpgrKkTI1Cb72hh/2cR8IytY0aqGeZXI3JFvpPX5DEr513UBHZUA5mVUkAHlGoybgdBtPXbGI6nityrgqgMclpXUO4N7iR/bEb+Jm1MTl6WoG7XMepnscdp4idw809Jp3YEKEK78moXhIaT1jCFn/Er5hylOFVrCQJbV+a1jJ3HpjUgpj5lvG7OtNmbRK8zSoBYkEEBgRGkXFviftj7R8ZgKVqqXI2chZN7atAAj26YSaea8kqsowQfmtEdO7TfHNTNKQTq2tEyRcT/TC6oNsasr42qMSWRGtdhymB6yWtNwZ9sMHDeLPX1Dy5p3MsGVTy3h1F7G/uPWM54VXRKy69Ogm5HxQbSl7H1vEm2NS4bnqdSkdCaURYIA5gLHlnYQD67YOq/QHJgitxmilapT8uUBJCybcqgkkNY2OwnAPPUadOuHoqQr20sdcdZ1H0/fB/jHC6dZ3KpoqHZgYa35vpvvOAmcqGwMGLW7yb/W+DqgWy3ms+zU2SFKmPwKL29O/wC+ANPx1oI00JiN6gUCNwAFNumC+SYMjg3IYNN7ATO3uB88J1XJFapRgVOqCIuBM2+WE1VlE7RY4zxqpmhqVNIXddWoS0wdheEP698T5bNVMplsvUapopF3+FAxVmLQI/mCF56ah3xb4PlEbzV0ykUtzPMPN6/Mz3nHPj+l/wCgQ9FrJYbC1UC2wMH6RiWy31KOL12BOd8aGowbz2t3oDVJ3JaOa4ie2CRoZgZbz/N1IURjCc92BAg9bifQRjNKkj0sR+pxvfDaf3axPxgAdOVliPQyf0PbDZahVC4/tZmtDxrpOrzapa4tTT68x3P1wT4HnaueepoqVBCyS0EbgAQu3e3Y4QKab+lv6Y0b7KCNNbpt+gX+5w+RJRsGJtypgnj2ffKVTTqPWMbMIAawJIv6x8sV+DcYTMZinSiqfMcKZeBEyZAkG0n5YI/ajQ56DHtUH6qf64WfC0U87QcmyvJ9gjMf0GFjFOFhcmpUPvHOEVcu+YNF6gp06esMYg2AgyIPNNuwGFJuJV9THWZ7wsnqenfGqcZypfL1lBJ1IQALyWJIgnpsPbGe0/D1ef8AKcz1USN9jHX0xscvr0049J8nVqOFNSoXIWFBABgSx2FxLfLEXE+DmlzqDoYfRuoPYdvng9k+FELTQiHKH8sgkmd7AgEb9sTZUGsj0WKw6xqm2oCzW2AIB274pZOhb8I5kUswrkMSAQoWLkiLz0wY8a13NNUCShUOJEOh1qBaLG7LbowOKXhnJlM+tNumtSQTBhSbHqLA/TGiZnLJ5pcpIOXg2kE65k9jyg+2OebqdlkvrRivGMm1JylQQwAkb7gEXG9iD88CK1PD19pOV05oNAGumu3TTKfWAPrhMqPjphK42QkqYzeAKgp6yQlyoLMSNC3lhHXD1Xo13YNljTcASOXzVg9Sx+E3jr+s4SfBvCqvltU0Eo7hZMXAJm2+9vee2GRcpmOYAlASStuZbiVXoNt+wjBcqFAYyjq5IWUBmEFzAm46Xm/vjQuG8P1Ea6aTA1ByZZOYgyLFv5TEBhO+KtPIoo5AwKMSUIJOpdh2kT3iPcYHVuLsgLJTbUpYAmdPMBPMCRbsR29jOK/YWNuaWqFD5fy2pgCBTsfxa+W02AAi+/bCLTlaaxYxt/T64ecvxDTdjJkDSL3FoEQTfAXxDwsj73QV1NDCOsA6uwnt3xThkAMw+qg6DcowkdTpIt9Yxnwy8MD9caKtLmWCOn6xaehE39Rj5wnhK5tHeplwCDCioCpcA3IZSDe4BPvhZyUV0aJni5PUnrOIauRER1xpaeHKIP8A9KfhLWZz+JQEu0WudR6AnEVXwrQDXFPQOpLFiOw5r+kDbEfmiV+NmcZLh582nF+df+YY3Dh1bTJEk9FG532jftheztALVpLTpKs6hyi66ULgk+9/nGLT0/JAqvqVyNao0o53vpkxaGg3geuLQlsrJSVMI8UzxjVsxEQNwPyz1P8AU4Ws2QibiALHuNrd8Wc7xN2K6gTE6mbShaZ5ogBVBEWsPXA7iCBwVAPMpEdu0ek3wwpby1bS0CebUYB30aYv6k/pgxVy61LtTRyDChiQZvYMokt6d8QZHIqEpmOb4ST0libdj8P0ODWVlGLAmQdwBsL6Y9b+uOXJKi8I2gXwXhiDNVEAhQaZIaZMhtyRzXabgWA7nFL7Q8qo4YT0Z6RHWSSTMdAQTb274LcPy/8A6+uCzrC02HllQPhKyQwvuYAsRMjFf7UADw0ERJq0yY2vqsB0EqR8sCHZWacqVGH5pYMen98btl640U6gaF1I21iC43nYRG3aMYjnFGs+2NqyNBzk6b6YUhCCSIIJtf3jFM64jYGlZiiUbt/7j+5w+/Zaw01l6yD8iFH9DhGB529ST+uG77N64DVR1Gg+4Mg/KQp+WGzf4FxL7lj7T6Y+4AEfHH+zCdwiuqZiizgldYBAEmGUrt13mOu2G/7Sf+ADGrS5Pe5Q3v8A9wcJOUA8+lJAHmpJMwL72vbe3bGxf4Nl/wBm3LnWNLS1N5gFjAAFx+k4ioAAwRsx2HqfWw/64myGSUZYyt9OlyCbsOViY3uuKQqgEkDdib+5m4xCX8OiP9KvGlgKwk2jr/3b9LYp8FXnaCAPe5hTCgdbYs8UWaYttPQj/duf+oxBwjh7MuuSgLAQCNREHaNh79sWtKBDX7nbZhf8Rpafw02nYTKt09o+mGDO52ooQqCyadDT0gjt1InA+vwqn5lOsmpXQFXVgTrBAAMidj09Y6YJ5YDQwJUBogEnUDy6iFi40yeu2Oduy9UhI8cg1RTIEQxW9tx/cRgf4e8BvX5nbTSidQgsTawUkRvubYeq+XpsStQBqQE9yW6e364+JWA+BAPrsewmD0Jx1400jlm1Zaq01y0U6dH4QBLBWf21GBHWI3bFSrxnQH1kyTIuClrCFjqO3b1xxmM4wWCRew7esD+mFnOZ4lYmwPzjoZ/ph+EW2NOZqtURdcgsACR+IKdSFh/MCARadK9sRJw9qdJkpqCCVhVvHQE3O5Bb/T6HAylnjVMszaiFWAZ1EAIGJPXrcdhhzOVpudTLpZoDETeIs5BBYDfvBPfEVY6kqoGcKzZD+aCdCj4pAW5YiVIkufoMX89W1UmUkaYXb88/QhiQB6kY9l8nqquNCEK0AwGYliwZ4JgEgC59Y6DFivknp0/MJkrfy15VDalAgncRNz1J9MUowBHC1EyZgiSO1rXgDvPbFqhMEA8yyCGMWMGA3Uj6WxLwvKrXipaFZgWkNynTpVQRDgcwjcW74v1cq1N9IFNw91XQAQBc9NPMdO5+mIyTaKppA3WHF4E9zBMzIi8i9rW9scVsqtIknQGvAImexJ7dfmB3xK2cPxEC42NMMQJkCCD7fMRti/l6mqGOXEnmBIHMOpUDY9YjYYioJlXOvQEHaCVZXAAPsJBkdz7fmOLWUquiz5rFb6gRbbc9QbRbpixVdfN5VgwRoKAQzH8IIOsgKTaBDA4mzNYNBUsZH5NCFrExHUxEHrjqx/VUQm7dguvR8+jTgh2A5u8Sxbfosg7/AL4qJS0qzsQ2kgLEGJmzdbEfQ4I5isTdnEXkGbKfw2ud/eQD0wMzNIK5M/dmIAjcx9bqT/qwZTSFSZPwxtQcE3LqZ7bRA7CMHBSYlgFNxO1ttie98DuHZYq78oIDSQSBYaYkidzJj+TBunxB9NzBImNNp+smAMcmWSZ1Y7SAnCqrHOVwFYsUorf8UK8k+liJ9e+Kf2uU1GSYLv5yNtuCrCZ9TE+oPfBmpmGNSSQXiAVUi1zfSZEz8yRjrOU/OGiqtGsh0yHQ3i4mTMjee+EhkSZpY2zBc3e/tjfeEZUPwrLITH3SIe8a1Un2Mb4pHw9lygH8JlRpkr92CFJ3BBN9gCfTpghRzJDH4JMAckgAGdIE2AuI9Z336J51LwksLR+eqylHKtuLH32P6zhp+z3htaquYakQCAgE7M3M2k9pAMHoYxqVXguXYH/02V1kzJooSdyTB3JJH64jTM08v/lhFvcKqINiAbLc2/XCzzbLVDxxOPWZd4/4W9LMIHaddMENeC2oh41XENEg9wdiMA/CjN/G0CsctVWOxsN/0xtj8Wo1KZL+U7LOlXCRsPh1ixMQfbCzxjxGs01VAKYbmCoi6r8oBVQVsb+ptjfLUdScqTtsMV+MKoNMEHU0HbYgAXmx+G+xiMfBw0mqyzEE3IMdbWnCpluJHzy7ezK25WAoHrKx0mCThlqcbqV10hYSY0pIJsbagRYdBAgAGcCEb9G+X8otLwWo50lgqrdhqGoLEytzMxvGwIjbF3MVqZOpTTAjaT6mAdKiLbYXc2z030ghVgamDs1gLCBsRJMCZxLlWXTCjzX6u1NlItEBW2XrOHr9i7tsO5KuxaAwUMG3ENAIEjqLkdum+PZjhuohhXXUBAOgs19l1NaNRPQb49X4d5l3rPEQQkKD0kH9iewxWZ1pcoVyOkmSem/U7bd5wrcV4hvs/WS1+HKjRUIdNNyisAG6c221oxyUX/h06cj8xc/KxxXzWbLFVDrTYtHO2kA9tvljs1lRCr1SHiDCSLTsRftOClN+CvVelbi9DUEDimBNyBHy9ievSMI/FKQViA5jt06YOcb8Q0tHlnzWc/8AE0qqEexaR8sJ1asSxAb64ooSXpNuLHUUFcJpOkwWfSJ36gz7AA9dtsO+W1eVDLLWClAbDTEm5JaATJPYdMZ7kwNK66hUagIF2JM3j06Seow6Zfg7K1I060mZ0OYU7jlK7heo6mb2wIRYHQYyedZLNp3AgEBlO5WNtMiZnq3YYsnNI/3T6dV10lokgSxAuTE+w+WKlbhlR6kFaYAMrBEhoid+gkgdnxJmcpFP4m1AzTdwOWQTp1LuvQjtPc4r0AP4dQCgqtSyMVBFjI/l6WOPnHclJouhgCS4k3QkSQBJFpBH83pjinmiFZdEy5YgfEoMAz8/6HEGfzrVlGm2iAD+a6rA6sSLRseYYVtDdOuKGsVmlQO1gv8AloLgggkCZvA6EyRYY6yK1lYHMtpUiWFi9gYkiwggW6WxJRSKbGqqMIIC80EBtnMERribfh3tiqnEgX8ttOzanAsQx0yyQRAsP9K4KX6M3+GRV6bIzMKpfbSUJJINvi9ANzsMUVycOXZySTMibCevrBie2L+ZyxWfvNIBAAuSBY8wHLae52xNmsutGmjaBMnUNUt0mxtHc9NXriTg2UUkiLUpInQQYKzYk3AkHsbzMxOKGZqqpICwBJnvvIAJ6/pbBnLeW8woOzEkwWBJ5ZHqAQBHUdcUuLcIVxy6QuxGogzfmUn8O033GJyx11jbr8EfD6yQCqyQJgEXkXjuIJHtgh/GHUBMwNUASxtO3t16xgVk8sE0hwQBtFtQ7TGxg29e5wUWpR5G01FGokXv1YHV2sN/6nE1BMfej1HWTrWlUi5kLAN952IHfEv8S06uxEg2vvB7YG53i4p3VQyxIVSQWKxZIMAwAsERJHrgfl/FbuC3lKtIEhkTSzmROnXAOqIaYsBB9a/BF+MT5n+RkOcqqAbDeZgHeDvfuI+fTH2jma2mRTSoZ6QT1GxaRcEe+BvDPEKM4Boo6TymlK1EYQRTqBp1A7h1OmEaZ0yfZriPkVRTSqrs4/y2QSKh06VYzqvcgXJIjDLAhXlZezHEatMjzCqz0IXsfpY/pivVrPDO6gIBMkrEQIgAkyf0jFPOUcwyhmpoxPKwH4YAEGb/ADnpirxCuaaugGmTqidSiLTESlxse89sZ4UjPI6BfiHiRrgIug6GgHVp9zG2wMnpI6nC3mqoPMQLHYdD6egx8z9fSIu0wA4uCdoibnbHOSPnOqCCZABO1+/zHbqMT+N2Rbthbh1GtUcuBCwJPS0d/aJtEYbOFZJCi6zBj8MML2I/lPrfHGSywUU6AcFiHLg3vGygiLKZmevqBiytMKCSNTKp0SIsOh0kW+XUb46FjoZSSK+b4ItSxqwywFAIvaCYi0xtbFjg2XWyBwP5jcn9YG3U98UkzA+MLHNqGmelmB7ftcd8fK+im9NDSaoXut4lbSYkWN7yMKoN+j2i9mjpcUxVQoRBJNpLWA0gzBG4xPk+JUkLLUDajBI1WveQSNzHTa4wPOaSjRps7E6rrbV8rmxHW97b4q8Hzz167eYnIOW3xfy3ja8wO2KwgkI5NlziNPzRZFBDqdriD9TA+UYhzetqbS4hQYAAY7d7fTfB2vlkqbqAQCLcvsSBvH9MA63BmUk03AJMhSJH6Wjph7oSrFnOcIOgmtOsxpA64+N4HrCgtTy4EwVaQ0DZtvhJNjh08OUzVcc2k3BKQTYzbV1tH98EvEVQhQnmAKBPMxky3TqTcyenbBcuGqijlPCFB6dSoNTNSn4jpUsokmBNrQJ7k+mCtGqKKrpk/d6gGhgt9gYFpWbjHsewsTMjq5+U1sD+FU0tphzcse2479cWf8eUMFZWnmJgg6o0AEzvOsWI6Y9j2NLwCIs3Vp12UBNLMoIe0kwfijey/rgHnMwyZVTTOgeYFIAvHcE7GZmLXx7Hsc7LLwFcOz1RmMKhZ/u6eqYBgDUwG8A2HvizlqVM6gVJqKsFtXLrXmJVI2IBuSb2gAnH3HsUQpfeqdOk3ViTGwOkdRf+uOKzWggNzRe8EkmR7T9LY+49hZSZkjmiijSGEwYiBAJMDT7CDPvgjksulSZLMUXUCwHRQwmDzEC198ex7Bj1dNJ0DuJVDzaGMA7EWghjtJ2IgCY644o5FdKVGUMGkrchmi2mpEQIBMr1jHsexNpJlfwVDxCmxC6W6k3EGy9AB1b99rRzWJpKFpmFLEglV1SYIltMmx79Mex7AMebM6mUimgqMQARyi6qeaBf4j0nrjmhUosdVOnFRhY1IcL/ADDaGgkA9Jtj2PYdOkBovZYV67in5sajzHmBgybQfQfrin4i4QArqKtWoykDVUKmNz0GoxHU/THsexoybYrXDOOOsyaQTYqpA6CQbfQb4ueFcg1SnXqqQoy6eawuCyrBhSNm3g49j2LxJDj4X4mSquWM0wFBgFgsaYF7iw3/AKYmPHi5VIg6lEiNyGvP7jHsewyFYQyHC3D66r6xOwJED0Gxk9/1x1xkLTpqACQFvN9wJF+mPY9gjMWMxVc1FLNIIMdepIlSItthlzdFqeXMGdIJMyLqpeVjvp6+mPY9gG/BQrZ4NSKyyseYMLyu8MCbfLEGRrOdRBsgk3PXtj2PYRoeB3Rrjy1ZQwdSzAyRcGem8x1xbzGf89qZkgvJMgMJjVJB3O/1x9x7DISXp//Z"/>
          <p:cNvSpPr>
            <a:spLocks noChangeAspect="1" noChangeArrowheads="1"/>
          </p:cNvSpPr>
          <p:nvPr/>
        </p:nvSpPr>
        <p:spPr bwMode="auto">
          <a:xfrm>
            <a:off x="155575" y="-89852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jpeg;base64,/9j/4AAQSkZJRgABAQAAAQABAAD/2wCEAAkGBhQSERUUExQWFRUWGCAaGRgYGRwZGRobIB4aGx8cGhgbGychGxsjGxsfHzAgIycqLCwsGB4xNTAqNSYrLCkBCQoKDgwOGg8PGiocHx0sKSkpKSkpKSkpKSwpKSkpKSkpKSkpLCksKSwpKSkpLCksKTUpKSwpLCkpLCksKSksLP/AABEIAMYA/wMBIgACEQEDEQH/xAAcAAACAwEBAQEAAAAAAAAAAAAFBgMEBwIAAQj/xABFEAACAQIEBAQDBgQEBQMDBQABAhEDIQAEEjEFIkFRBhNhcTKBkQcjQlKhsRRiwdEVM4KiQ7Lh8PEkcpI0Y8IWFyVEU//EABgBAAMBAQAAAAAAAAAAAAAAAAECAwAE/8QAIREAAgIDAQACAwEAAAAAAAAAAAECEQMSITETIkFRYTL/2gAMAwEAAhEDEQA/ANSyfD6NJKYVKaPoCzpXUeUWmJwk+PvDuYrVKflU2qFlIJEABtX4izQN+nQG1sdcR8W+aC1NCmrrqInTzAMJIJ3vaRII7QZbxrUNmKtLAzpBH/SOlxjlWOSdnRxIG5PwRmHpyTQSIlmqyBcESVUiD6TjrMfZsNIWpmqZ1ORppoQ95J0mo0EKpkyIgd4GGGnni6zysBsgGkg6dPTZYEexx94Pn2zA1+UwC6lUmV0yVZhLXNwvNHT0w1SFpC9lcpT4bTVMu1VjVqguzsp5YgwirA2U7zIwTOe8uWeHCiYkkzPeY39J9MTeIuCE03rLzMoOpF6rEmJ+Jlgnub+mBOVTzaqIEYtpBaxAWAYDEsBeDf2N8GqXQ3+ijxLjr5rlZKaoGBGhWJ7XdiT1mwE9cWeHcfFNWDuCwURCmSPQTDH0j8QOLnG/DbUaCVzEu19Mwl5WWi8wRJtMd8JnE6tRBZgCDAIuSD17TEYaLTFGM+NBTIppSiqDYW0Amb1CYDMJ1EC3SeuDPDs1WqsWdNRYwYamAT3U7Ekc8KIswwm5HgKvl/OqEGSRpLANsSH09QenqB3wY4A6mg9NiANRHKdJAK2gjY7n3OGAOmWamKqrUMVCZUM2kmAJ0sD8U/gntbEfinhlQFnA1JUg2XUVMAbQSAYFx7Ha6hxDLr/DjQf8lg6BgXnTqMEi5MmZxf4bxzNVlH+dp1Oyhg+rpylyBIGpdPcMexxjALPeEPNdmNdKbaRpp6HY9P8AMa2iST8IY/tgz4Nyn8LSrJmCOd0YeXqdYVSJYhREm8GJvj7xLjlbTTRgCBq0luZxDLPNuoglYJ7dhiqfEShCVW4s2neQGiZB6na1jgSTkqGhx2WfHPAXz6oKbppVRdjpJ5mgANAiCL98JX/7TZwtp+6JmP8ANpk+tg8yO2HfJcWZoekQacXJUKdLADmO3NsYm6/MGMjx6kwY1WQi0RZp6rc3PW0bg4koziqQ8tZOxBH2QVQOVgWUgkM6LqG8C9jEGSeuJh4JzewoWBkQykgXEfET+nTDiniSiEYs6q2sxqJC1FUgGOaZKjvYjrOCHBeLpXstIsYBmA6AHUD8N4t1J9YwV8n5AlFeNiNT8P5h6iJ5FZSTBbym0AWGovAEXJ36YZ38O6MvmFSlLNSfQUQy0y0kAmSWVWUbqWgGCMXMxxM0yEVEWr5bHy9EhfLidFSSNNtvQGJnFQ8XrimfOOsPPI2mwIE308oAHTrfGcGZSRe4SHWhRC0zPlrq5CDq0gabif0i4vi5keJNTpCmFVWIv+eSdTcvUyW/7GFziPEMzRA8gkrpuSrPpE8pXm5QFtMRI9sccF4z5tUrUEuAebSNRPVi+49I9dsSWF36UeSLVNGQca4DVy1dqVRGDBiBymHE2KGOYEXtO+Nd8F0KtLh666bpFEiHVl3et0IE7j5Ed8GslxUNUCkKigsDoYkBp+KQQVkkyI74q1RRYtyNzX/zKhEi8xJM/OwHri0o7JWShLR2itQzFQJGlwFuBvAmeowMyFQwQwKto6gg7UwN/Y7djg/kKdFyAysTsSjEHrA0wbxi8/hukefXWgACG0VIE7/DqgT0PU2w9JC236CKHMogrtG4ERa/bvPvitn+HAvSaeaGt3HL8vb3wdfwvSXV98w1fCTSWFjuARPf6YgqZdEIPml2AOmFgDVF2m4PLtfY3wrsIGzmY00yu5LlmLEkAyw5BMSRBZh8UgdDMuRYgC8EIjEBrjUAR1vtuLYgrJAIjpN/bp85xPQbWtIuZZaYCwIsdIggGLADp07k4KAUPGWb/iMvURqdJzSTWrkAOigqp0kXJJaINontOMmNDG+UqK18rWyqaVqOjAFgFDk3Uat7EDfox7Yx9chVoVyj0ytVCdSOskSDuNiINjcGxBwUxGujTW43REglViQQAxM7GViJkYscPzlKs6pSqB6jLIQKysAq3EkaSQAbdu+M6PEGIiBgl4dqPTzCOs9RAk2IIMRew6e+NZSh+zddqSldQVytwvxQDG4NjuJNxHqMQ5TitZadSoFVnp6TzEsI5gSDN4A2PUEY4VwxqmWBH5ok7WMeokAT26Tixkq4LkC0Jp26glvrckn2wu3aDrzhUp/aVVDAsMvpnmQC/tqLEifbrMYZvDXiSlVDDL6UAnUhN1BEagN2F7EXExaMY34xoFM5UHchv/kJ/cnDt4S4iz8PQBwrUiyBwo1qsq2nVEkdp2+WGaTEs0TiefXS/nuBSNMpUJkKFI0lr7Xv74zmrktI0yp1kAqRILCR79/h74Jcb47kc3l3pVMxoYkaG8t2IIYESQtgwkekydsVPG/EKNVU8ry1WkFRUptPKJEn2BF/74EVQzOafFFLAhlKrYHSigxYCCsxi6/iJBEVaKLEaRp0m0HUAh79CMIiKp64sjLrvHp89sMAaf8A9S013zZgdFarHpZcUuI+KKYIalUNZtmD+ZETI+InqB077YC+SoWdGr62x7M5YAcqxfr27YCYaCGb4+hAKI23NIgXiYgCR74pf46gIZaCqepBa43IPNBnHDkL8YLLFosQen/jHfDsnTqQwnl+JWFj6SOhsPnhxboi4dxBguhGZRO07iZAPeD/AF74Z+D8ONZ+YgCJZomO3Ylz8vh9MDcpwc02ZrXuAOkkiPkB+vpglSrsjaFAClSajflJLBYHUm4C9SRgM1hjL5BBU5a1VNjq0rv7B+hMTPrgLnaH8PXIFRvJ1EDSTTBQ6XIDAHkJYN+KARaRAtZbPMGQuAFqD7tukhoOo3lZBOpQdN9xfHdTKs+taunXGoimdSiSDY73AE7EkE4CMFeF0wtJggTWpOlviAOk7w100MRAMmSYBOOEo+Y3MymBCkyTJsSF2E9ybdJtitwfPGkwVlWCoRQIElZi9rwRcmYGIOJvWYclZ1BkeVP3bGIFo72ufpgmsLtlYzIdmWRQ8vSSQpdTI1tMbfEB1GBuWpUgqjMAg09yVblZSRI0jadiOhGF3PU62W1PTqsUkDVEzOqSQZiCBfrrHrjvgXGs3VqaKbrLTzVFle8SLgWiB641GsbqnGqJIFErUIEAJeX6CJF+pnYCceqZ6o3KwNNQZ5mmoSTICAWRADJG9gOuE+v4vqqzBgmtTAYA7qd4J6x17nBGh4o0aHq5dCHEru0LBErcRe0HpONRhloZcNAVmXu6tDKepBvf374NZKtAUlzblJ0yWHc7benfCbl/E6FddOjWCKYlADMQWIJMq0kbz1M7DDLlc8Hpq5UUUPMy2ZwJEjUZLN9LzgGCGY01KYEkspgMASTY/X/p3wO/wM65kUxp1EtJBXvyyP17d8VKPF0qkkAohlY3c2KmZsDHYWm196+VqRT0kqEI+FQGYiDfm5VeLzEC3fA1/YbQdTgg25NZJUaibwJEwLWgxvcbXxWocOQ6wiVX0CFNNlKk2gCTMHpbZTthcy9WulUsM1U8mmDdm5mkSQFg3tExA6b4ZOF8Wo6WZwoBYQ4BWCSLVNOwJ3PqJicDUyZZo8Jpinpcaa+7GNJuYA3IAa4v0E4iTJpXpgVwrmTG5KD8sKdTL2IMXxxURERXZ3lQ4uQWYOLawBDEHboAAPXHfh2uBT00wNQklmEk37i/y6YRoNGJ0OGNzGJCCTt3Uf1/TF7gBPmrAkw0D/S2NF/wRaaMfLLeY0sGUhQIKwAN99+gXvivl/C01fMQS0EPBAFxCwCdtNie7b4nHLsx3CijkaAdarRzKNK3IAJXUfnOkd4B7nFnKZXTpeY1VW+YKOB0/MBHscEsnQWnTbUw5jJEERFmG24tf3xXzFSmqQ8nmGkbQy7ERcQbyfngv0ZL6mdfaEwGcMiZRT/zdcHfCXC3o5dXJAFY6gkbKAIZj/NI5RsIJN4xU+0Hw/UqVVrUkZkKBSAGJBE3NtjMD2w2cFol0QAMiUxGp+XURpDBZgFltJsOg9L3wjJdKCcKWnTqVFoUydDeXqBJ1aWuEne4icV6vhpRl6gRTqBQgwdRBcAjeIi4jcnfbDIvFgFbSAAS0cuqBOqVk2M/8o+VOjx+m80hTrJUDqTrMqFDJAJ6kwDH4b9sIpMbUQctlpYADoMF1yMIzHoYAPuP6kY+ZjImlV0xBgEH6wfr+2G7hnCjWyQQmPMLPO+7U3WR7RJ2v6HGnNRVmjG3RilWu2oiTEnrjVKPhZmyNGpclqGoudiygkKIO5AG/rjLsxl4rsh//wBCv+4jGxcM4pVeKKwtFZHwlfuwPitYk8s+hwMkmqo0VfoOfwgjjmrjlAlUUlmNySC0DSNrdsd5DhYoQKfMZkBgJaesdxA9oGPrVmVe0gfMenbp9MfMvxZwSD5ZXTAfUFbVcQQANQjrvOK9Eo6qU3t5kKq3YvIKqPl6xPWY7YCcV4o0+XTgCCIY3UHllyIHmMCZJ+EGNyYIcT4nUZQFKHTGkEmJ3k25gBsD1ael6PAcrSQVP4ghtUAAE27k23M/IjACCjlquhCanLQOinzfDJLMKcbgEyf/AHdsMmQcBkzrsrDMOUrIoMjWDyrYx5ZQMCTzSOzDEa1qAoVaJIhxymCdLyhmYt8Jv1B9cQPS1UH8tr0gCVgwUDqwNxuCD9W74ydmdByvwxtVqtNacSHPwFTpYG0meYMAB1nFqtQCtDsoIIa5WD15b3HaPTCvS8RssqF1mLSRABvG1wBcdpjphkyuZo5iiQZLC+plGpNX5QCWA6auhE9sMArcT4WatEpKguRpk9mB2APT9xj5wjhpy5ELMTMnc6GXUPXYj3wo8Tp1qanUzwH0/ESJ0m4M9gLjpGOOCmvVcKtWou5nU0CFJ77wIwQcGDN8DFXMV6jCxRmBVgStQAGWH5RH7YuDhgrUofYHVIAUrJM36DpHphbynjSrl6zU6lU1FV2V1aCCLqRq0FgLnbue+GHg9aoZ8qBURSVpvBDQJIYTaLEdLQd8LbDqgzRyD0qYJBiAuoA6DbdXAhgQMUazxomOgJ7X77xi7l6ddXZaz0o/EiU9OkgCLiBMG4CjffArxpmSIUKQxiYWAo6ggbCDt6YGwaPZaUY6t9bAhbgbkR3sPnI7Yv5LNgcoIDXsGggxtPqOm198R5ihodrliDBG8i4PL1tO+0Yhp5tlLKGKgAXHQ2A0g7k9B63tswpbr52npIBVZJphf5lsR6H9LjvgPw7iWmpUUajpuYEkHYAjr6jA/M+IFmsunWXSF0fCHJLFZkSoMEsJ1GT2ix4ezgzEUXeKjD7upsQ8fA3eYIF7/tghqrz1dbVpp7EGBUAAgqoUaSZPQevTDFl8oAs5Ws1LUZJa/wDuiYjt1OEP+EZWgqQ4aDY6un6kemDHCeK+Uyo8aRMg6tQN9lAiPf1wOBtjinC6h/zGNrSQF9b6TpYjpYDEOcerTCrrDJ8LTUp2FgCT22BB95wiKlekjKaNVlG8+YQggw4XaD1thNzVYF2YAXO8CThVFBbNN4txinShlzDSABpp6akAHd7g72H+rC9w/ipzTs1ROVTA03ZV2k9CRvJ62GAGUzlN5X+FVqrwtM0i6kuYAlASDJvjQOHcHo5LL6Xs34gYZnc7wB0GwBMADe+C6BZF/GUNIla2qbhWhWHSCbzFoI3EYmR6Lq+kVA6wdLBTsfiLTNhPTthH47U0VQ6VGh7xGkoR0EEgrNx749lfFjU3DEAnY3iR1HzHfGow55fhgZKumsmrS3KQ07XuRpm8DvGPgTXUYgADUtuoXXJIFpsIJ9R3wsp4oUzysNR+EEMD13id748OPa//AOuzX7mf+QjCqLGtDi3Bw7KzopIEDUywIJmeb1/XBHJoyqC2hFAKghgwN4nSD2vA7YRaPE6hFsvV+RHy3Rb4KU3zCoGRkWoARqIUztG5gRHa8+2JSxNlIzSF6t9m+aq5mpUVqChqjOs1P5iw5VUkT+nXGj1M29GgtLTNNE0tUIYqJBHKzADfYdcKw4nnSSambpafy6aX6coNvfAfN0VqWrZ01BNgall/06YHywzg5eiqUV4B81n2FIKG0lfwifY3mAOsd8fcj4mqIQWlwBsWgExvYT+uCOZ4LR8qqadZargGBeYm5Fuo6nCwKJIN/THQiVjK/iCqQD/Crp3mXj8PWNrj/wCS98QnjVQMAaNO8dWN5H9v1x6nxjN1KXlGoSmkjywq7FdTbCYhZ3sBgRmqwQgMzSZPXCsKClLitRjakl77HoAbfMj/AOXpi5ks5WZwPLVpEQA1xIbbqQRA9zvOAuRprVRyhaVgXJ3M/wBv0x1lkclEWS7zHWZ5RHrNx2MYAWg0fC+ZVTU0UxKzDVFD6QmuybzovEzv2wM4bmHNRNAGo2Ej8wife/64vUqFWpUpKtWrDaQo1N8BOkQdo0WwKoZUiRBkDYbj+3/XDLorGmlmEzVN6TKeRgdRjUWHJII7hTPvizwnJJQbTJjXN+5ptA9jtj7ToU6YlAqTynpMQR/X5xjp2hj8h/tYx+gPywWBGb+I6UcQrL/94j/djTBR8qutTlEqQwiZGk3Fr9/XThH45wKo/E6oRG5qzOpggETrMGItcfLGmZ7KaimkxHKIEQtioBFxAkexjEpTSHSZVz/HKbBnpPrUyQYYXO+rVcTuAegwHy1JsxXppVJBDKGUanARSjFapUWBuZaRYdsQ53KsjBNR0bkOY1SbnlU3kwQQLE3xP4a4wlCrUZ9WgoFheUkkkSR+ID4p3vhF1hfg6AUHZgTzfnsVDGTzDf8A84QuPcUdSQhBBLC0EGOXUOsbgT/McXavGaGXtSQmWJJLx2gDl6D1MScUK3FaWs1P4dJIABZqriBawsNsdFEyhl+HFa1OmVWHAJYSTzDp7H9jgdUc03mSsNB02IIO47EH9cNi5yoyhpy6gLyMY1KJ7sxI29cC6+dklmzKAmZggTtMwoN4/TAsIwZDxE9cIfxhYZ1F2AiDa9wJnfBb+AarTVvLIqKSGJkE772km+EduMrTKutc1CI5VLAdr/LF2n4pB0mnL1GsykNpFujbzYYVjIHvUrGq1Wrmi9WmC3lo7hl22gKgAt8Jg4o8QzFPMOsBtWzGAA3c7m8fXB1uEChTYC7FWk9+wv0ggR6YGrwVyQoVgHQtBEArpLWn3EepGBJ0L6U3ypVWenUK6W5YkEWuJF+sW9cUv4yrTMqx1NYnrg5xrhz02ekYXSxEAAjeZnqCIjArL05IJ7T+hwLQ9EeY4nWqAJUCcuxCwfUEj0vg/k+OUloBWqpTZd9OUVmNx/xZktckm22F500MAZ2v8+v0xJQgMQwkEA23BwwAs/G0nlrV2Eb+Wie4gepx3/ig0n/6qD1LQOnYX6454NoMhqakE9SbT6DrgzQqhFCwI2BBjaew7D9cLbDQA/xBd/KqMPWo2PozZI5cshj8zMTHbfBHO0NSMUHw7gdYvM7+nzx8/jxOkCD8O0dYmNcxhbYVFAs5upc+TRX/AE/3xyvEKx2VAPSmvqcWuN5M6ltY2k7dTY+gGOsplZlZ6e3zwybA0iHKcWzIIAenDHSQyqB8+wG/1x3wrhHJW1RAJQEEEErclSNwDoII3nHdXhklwBJ7/LfDDwzIBKYaIULa3Qeu0Rf3n1w6YrQd4T4X8vLguqAmgN4liKIUi1yCJBjeT3xlv2gcJNHMAW0sGZIOymo+kH1Cxhn8OfxNWrS11cyUHOQXqaNCqX0wbQQNPzwJ+02lD5cHfyj/AM0/1xJN70UpaWWvs04MlbLZubPqphGJMKYqGSOoMR7E9cd8G4MyvUqMCHpPy9gVdQSR1FowR+x6n9xmSYtVp/8AK/8AT9zgnTGmswHWqAfnUE4Rze8oh1WqYdyfDqflCmqsPIGmWkBUU6/iPxCw2k4WM2gU+YoGqLkgSQejdwRb5DDNm+B0855bMzTSeI1HSwVpKsswDFp/vhczlEsuwawJvtI9O/8ATDwfRJLhPwjP06yiTpdZ1CFgRJkjcGR8pxfypTWpKne7HQRB2mmOYzJ9hf0wo/4ZVZg1Mo02BYhaikT8TEc4+cxHbF/hvFRrNKoPvKZggbNHUdNr/PFJKxE6G5qQFlqTJEKpiwECATfSe8Ty3x1Wosp0jSHVdbGQCRJ2BHTe/wDfAPJV2DAgiRaRNhB7jBPiPHPKoNUK66iiQGI0xILC97x+GIxP4YlPkZSzRqa5XLCqv5DXQGRsVYwxBNyCAR64WPEtRhXWiVGoXJDBpkcqiFERHUnpfDTwnNrUOpmWlXZopU6ZOlbAjWxO5HYxb0wE8QcJr18wWpCKlOmnLKhgZIhbwxJJtN9Lb9SkosV9AVfhg+B9VNz1cAKI3AvzGOu2BNbJaahBqNUVbagbERPQwIuPliznKLF2WqCHDXDCDb0xIKH3VgPlHUkfLfFG7XAKJXOVpE2G20kX+px0mUQ/CgjqegPawxT4vmDTgLzAkkGW+gE7YCZviLPAjTF7Ex9MT1bHckOGWGXC81Ms8xHTY31T7dP2xDk2rU2Pl6VjqVDb9p+mKvhFlqL5eoeZqspIEi2xJA7/AEwzfwiaSzPT5mIVA0losTIkBQRud4tg1RkWuKZ+gGUCsCYkjlOmT+ZWIYkXt3jfB3g/FaFdadNaklUC/AVA0qFAvuSBYCdumMPp5lzabYmpcWqU2tAPtgyjsqFUqdo1fi/hp6raxp0kW1MRLCVta0DT6GTjnJeBX1E1R5ahQBpZWJbkW0E2B1T6iMZ5lfFddIIa4m4JBk79euNI8N5nMNlTXDvq0P5dIszK0EFmYfEbagBMFhcXGJNSiU2UhV8S8EFCquli6MoIcxc3kWtb9r4EO33iiOgw18X8+rQVq1wrcvLpgSRb+UyOm/ywEpZMvXTSpYxsoJJ9hikZcFaC3A8ruYJBv7bi8bdpxPnMsApBAuOvswn3vhm8MZ6hk1KMKqvI85oBUQCI3BgSZENN8ccTyuVeo00ammTZaj0+th5Ztp+IcpFoj0nuamL+Up/dOAttrdMVKlIa5jr/APk3XDDXzOXpgqmVSN5csYHdvvidI74GVOPUKb6jkMvAblMhvWZlhO5i4E9YGCpWGmgfxlogkgW7js+JuAZU1nIpjWVXUQCLARvJ74IZ7xqVclcrQGgX0sJWeo1UYFztf2xxlfG9ZydVJWCgciuUBvuG/C14iIjqDgtuuAUe9JE4XUQZhnQrC6BOxLKpMEWNouD1I74nXxVRq0CH0KGXT5QGnSu3KBfZvi9JwP4vxzMCFrgQ1OUBF1LAc0ixFw2kAfEAes1TxZTAWlRUqlMRpqOSdKiSwA5ptABEjrjRWy6FvV8H3JZDy0BYGBTiAHNtOkdPbAXO8GyWecCoxZqUoQlVlKySSHAUkNKm38p7YAeG+EOhWsCOQzZa7XAkSqqAbkHfDFlOKGmXKUkpu5JdkylaWNzqY6hLXJv3OJNassqkjvgHBKWWPl0VOmqzFgzs3whgs7ECJ/XHOfSmo1eUJaGb/MJ1FgbQbDTaB++PLxaqdRmrZT8OWIOx2BcEAz3nfEGcz+YEMgeIUhRliLgqpIHmnlJJF7yAeuHim+iS5waOG0G8gMrBS0tpIYy5MxpYyASenqRgPm+JFMmlTQ6gtYpTYLJLDST2g+u3fFThXAQR5hyg87WzFny1MsXs5MPmL8xnYC4wK8d0q6sjnzBTK6WYHSussSVqLSPlqTIIJnVe8iMZJWI26LlaoQdTXJkkGLmd47m2K6cFDJ5hp1DVa86yIiIVUuCBaxHQ97KmY4u609GosDFn5wI3gNMTj5w/irK3xMF/Krso9xcxG+Ohokh8yOQzBJAosCLkwR/u226fvibinCGYGmWUMVYaVOqZEC5AUG/0G18KGXz6NKhFaelSo2ok2IlIsd4O0m8DFnO53+HpoKwWmOby1XzG2IuXDAGYB9o2jACW6VL+FpupfzVDAuaakSIAGlWJI02i/S8DDBwosrKQqwY+6QfBph1dpMutiNUzJNrRhT8PeIVrZhEqSaZ/EpOpmAiSbQhIBPoL9cOmRpMdVNgxIkxEG4kcw3vJA9dr4lm8KY1bAHjThzZlfNUhSDdmkyCwggjeFkxawthUfWtNwUY6bEqpZbyZkDY73+eG7jeZ5SlwoILQwNgYgi0j9+2+FfjrNSqtRMhLFQATqUklSoXddJ7dNpGJQckgZOPgD4oS1nUqyyCpEEEWIINwfTAGst8NHG+FtTQO9JaBLFSkkFjJOpabMXVQsAk/y/mws1Rjqj1EWVZvi/wyuQ4EmCI39MUlW+LOUoMSCoP0w5kyfKUotG5/64q5qjDk+uLnDiSQCZP/AJx3n6fMuAEhybDV67j/AK42zw5lHp5MKrMWWnILpp0l6dtBjmp616HueuMTWj98qrYlrf8Afvj9A5JQlIsBCgLJktqtIVV1Qt+wEBo3GOfMPjXQF4nDfwzO0amVdQsRJKXEiRHYEb3mBhb8OpqzKgMFbTvuRdYIvMz1xoGdywzGWKBIBMBiZIMiLKD2G8WuYxkPhatPFCxJWA2m0xBAuv4o309ThMfjLTNSynDEq167MS3l7aQYd4LlnboQTpC9dPpix434eQ4qi0kIT3jUR9ZPzX1xa4c6rUZdDt5pBJVCR7tzCIDqeoG18F89lxVEVF1KYJEkGZkEQfU39sTcqF7YocAyxZKshW8zkh9hynqNrtPXbGa+NM81FmocynWwNyeW2mJ2EHp0GNeo5IUsxUWnIpjQZ1XFm1E6gdUr+ERcdMZB9q6f/wAgdj92nMNm3uOw/Df8uGwu5hnSjwV24gx/Ef0H7Yavs2ytTMZzTqJGnmLExEjf3iMJqLY40j7EdP8AFVtRj7ofrUURHUd8dUlUTnTY3faFkAlDVsVdVUb9xIO4Ghdjv8sZ2QVdaikagSBImNx+2NH8c5Z/4YLUPOo1uATpZgVpgx6qSR2GM7qSNuh7fPE8bpdKstZnxjnaf3atT0w0HyxMOdW/dT8PobzjjLeJ86xbS9IXkxTHUabTcDqB39LYq5MVHdlkcqyLR1gj1scD+N1notItMD98HjZraQw0+MZ4SfOQAgAzSQ2G8/8Au/F3gbYr0OOZ1wyrmSABfkVSQX1zqiZLAX7W2wqN4iqxvbtO+CtJXakagLagB1OxAjDVQuwRzniTOlhObfUpYpp0rBezBdIsCDt06d8cPmczW56mYqsxGlpNithEWB2E2vAnCn/irSCbx3n++GDwtrzVVxDEgaoQkWFyd+gGM4/kyaZPU4OT+JpO23XaLYiXgzQYJkTN/l++B/H829Opo2i8EHUNxBJMzbEHDOIO9dATEtNuh3Ftt8anRrQX4l4Zr0USq4PlsFh1YMpLC1xsY6HHzyiaaGozETJLEkAD0xaztSsyMlSozKiEqpgARtYDpPXAvIZEm5JNjF8MgMb/ABBwxUdK6FJcrIpgBASpvAsCQFtAvqMXw5cKYVKClydLpaHkaTvqViDv3NosMZ1l6Yp0lUWlw8gdZgHttgblM8tOVNMVDJiSQPTbGfQXXhotOkoqH7zLVSJ5dRUGFJkjvBOxIx7O1WipVyZRgqAE02RnK7wtZVsxudMgNPQxjPF4y0ylCnKkHadugkGDsZjDN4Uz9fW1JadKj5p/4mpQS1xAtLMZI3BOwwskMuivxOiDVMggk3UmTtaW3JxDSy9NZmmr9p1QPkCP1wV8Q5U03uAA8kQLBhGpQfoY/mwM13HQRgeB4yqcitSdKKG6ASP0Jxe4ahRNJ3HbEuTeWUxvOOK7QQflhgcBXCAZBIxNmklx7Y0Ffs4y6AMuaYIN9dKWnbTyGz9biO3WPVPslqPV5M1QI6crloJESBbqJMxcYaxEjOsrl9WYp7RzH6Ixj9Mb3wvMa8orR8Y6baSB+sGSe5OM6q/ZVn0qK6LTqKNXMlQXGlhADQRO3pOH3g9GqlIUWRl0qEjQYsEXe8yO398c2ZX4WxcZcyICU1VHK2uZuRaAZm5U36kycLT8CpjOmvTpaGCM5ZRcsWULaY1XY2vy4N1+FGovwki0Tym4GxMXntGIqGYNNSiRqnYmIGwljudzE9b45ux6dVKXDrhWc01B5i6Je6CQACFH06/+Bg++ZBpkgwIU/I6jH6YELwAsBUqFmc30jTuBIHrYRvijUXNAQdQj8MU1A6CIm1zv3wl2bRXxk2aqRWYzNkmOnLtM72n54Q/tE8PGqUzCI1QgFKmhSdP4lJibXYT0Kxh5y6uDBGqZHMoWDAKklbmQDFrW7481KrUexeemk6ImLSpF/wC4wYScJWNOKlGjB85wmpS+OlUSRPMjLbobgW9cNn2a0GWtUaCPu4Bgi+tdj7AnGiHL1qTt94dMTBqvBJ3AGzXkRjg8RFRwrlVOwhmOqAOjfCd/f5HHXLI5ROVY1GRFxTLNWphAwUsoRZnTPmz0BMFYG2FHJUgaTzuT87D++GXjDMikqRyhjMbNcxvik/h2pmFWqj00NRQz02lAHIElCAwKseaLQSbYGN8oM13gL4Bwg1qrhGUaUB5pgywG47CTgV9oPCWoqoYg6juJ2BcDfqQJjpOHPwxwN8u9TW9PnVQILWgtbbdpEATsZx7xXwc5ygtJatNW8wMC+vRAFRTdVP4mj0KthVJrJ/BpRWn9MRjD7lsjUp5YVChNNqa3kDccp9pI/bHLfZa4JBzVD3VKzfTkE2v8jh2ThyeUKRYFaZj4DB5GsARsCQ24Nh64vOfVRCEH2zD9ONJ+xlB5lc6Qx0gCVLBbO8xImfL06ZEz2nFal9lVUQGr0xMCdDnePbvht8HeGRw9n1VRU8zTZQUsA+4LXnVgTyrXho4nYk/a1kAmeMfiQMTtqJZiSB0B7ScBPBdNTn8uGAI13DbHlaJjpMY0TxZ4WGdriqauiF0/BMwSfziN9sReHfs4p0qy1jmHGiSQ1NVEFSpk67WbCrNHUb4ZWMPijw/Sp5fNGmkFsuzSTqMqwNidgAv+44z3hHD2aY3RZ/YR7kkY07jubpuatO5hfLcfDZidUNBnlYQfbCnlqVJC4phlWYOpgzWkb6QPXbBxS4CS6B+NJoQETyxHsDA98LqGW1bb7d+2HnxBk08tVWRqT8Xu6/us4TMrTlT6CcWERJlHKmBF+4nDBx3K1Hyn8SzLrpnTAWOXUAJvuJ+mBPCsg1WppSNRBIkgCwm5Oww7+KaSrk2QCAVI7EmSLzuYWY6e2JX9ulH/AJ4ZPxbiVaoVNSo7QLAmw727nqdzig2af8xwVzuXv/pwOq0cXRF2Rf4lU/MfkYx81uerH3nBjwx4WbN1NwlJINSoxgKsgW7sdgAPXYHGv5Lwvw6IOUywVeTU7OWYgAkhivOdpNtz64wKZTObq1VVIqNRpLuRyREczKRzfUXO3TnJ59qTh1FpIK9I29/XA7gmbBgMtTS1lYTe+0/KxPqOuDFWgpY+VUJB+IFdME39tj17HtiY4wJx9vLYgNpDKwIXpy8rDYAwR22wNynHXpgrKkTI1Cb72hh/2cR8IytY0aqGeZXI3JFvpPX5DEr513UBHZUA5mVUkAHlGoybgdBtPXbGI6nityrgqgMclpXUO4N7iR/bEb+Jm1MTl6WoG7XMepnscdp4idw809Jp3YEKEK78moXhIaT1jCFn/Er5hylOFVrCQJbV+a1jJ3HpjUgpj5lvG7OtNmbRK8zSoBYkEEBgRGkXFviftj7R8ZgKVqqXI2chZN7atAAj26YSaea8kqsowQfmtEdO7TfHNTNKQTq2tEyRcT/TC6oNsasr42qMSWRGtdhymB6yWtNwZ9sMHDeLPX1Dy5p3MsGVTy3h1F7G/uPWM54VXRKy69Ogm5HxQbSl7H1vEm2NS4bnqdSkdCaURYIA5gLHlnYQD67YOq/QHJgitxmilapT8uUBJCybcqgkkNY2OwnAPPUadOuHoqQr20sdcdZ1H0/fB/jHC6dZ3KpoqHZgYa35vpvvOAmcqGwMGLW7yb/W+DqgWy3ms+zU2SFKmPwKL29O/wC+ANPx1oI00JiN6gUCNwAFNumC+SYMjg3IYNN7ATO3uB88J1XJFapRgVOqCIuBM2+WE1VlE7RY4zxqpmhqVNIXddWoS0wdheEP698T5bNVMplsvUapopF3+FAxVmLQI/mCF56ah3xb4PlEbzV0ykUtzPMPN6/Mz3nHPj+l/wCgQ9FrJYbC1UC2wMH6RiWy31KOL12BOd8aGowbz2t3oDVJ3JaOa4ie2CRoZgZbz/N1IURjCc92BAg9bifQRjNKkj0sR+pxvfDaf3axPxgAdOVliPQyf0PbDZahVC4/tZmtDxrpOrzapa4tTT68x3P1wT4HnaueepoqVBCyS0EbgAQu3e3Y4QKab+lv6Y0b7KCNNbpt+gX+5w+RJRsGJtypgnj2ffKVTTqPWMbMIAawJIv6x8sV+DcYTMZinSiqfMcKZeBEyZAkG0n5YI/ajQ56DHtUH6qf64WfC0U87QcmyvJ9gjMf0GFjFOFhcmpUPvHOEVcu+YNF6gp06esMYg2AgyIPNNuwGFJuJV9THWZ7wsnqenfGqcZypfL1lBJ1IQALyWJIgnpsPbGe0/D1ef8AKcz1USN9jHX0xscvr0049J8nVqOFNSoXIWFBABgSx2FxLfLEXE+DmlzqDoYfRuoPYdvng9k+FELTQiHKH8sgkmd7AgEb9sTZUGsj0WKw6xqm2oCzW2AIB274pZOhb8I5kUswrkMSAQoWLkiLz0wY8a13NNUCShUOJEOh1qBaLG7LbowOKXhnJlM+tNumtSQTBhSbHqLA/TGiZnLJ5pcpIOXg2kE65k9jyg+2OebqdlkvrRivGMm1JylQQwAkb7gEXG9iD88CK1PD19pOV05oNAGumu3TTKfWAPrhMqPjphK42QkqYzeAKgp6yQlyoLMSNC3lhHXD1Xo13YNljTcASOXzVg9Sx+E3jr+s4SfBvCqvltU0Eo7hZMXAJm2+9vee2GRcpmOYAlASStuZbiVXoNt+wjBcqFAYyjq5IWUBmEFzAm46Xm/vjQuG8P1Ea6aTA1ByZZOYgyLFv5TEBhO+KtPIoo5AwKMSUIJOpdh2kT3iPcYHVuLsgLJTbUpYAmdPMBPMCRbsR29jOK/YWNuaWqFD5fy2pgCBTsfxa+W02AAi+/bCLTlaaxYxt/T64ecvxDTdjJkDSL3FoEQTfAXxDwsj73QV1NDCOsA6uwnt3xThkAMw+qg6DcowkdTpIt9Yxnwy8MD9caKtLmWCOn6xaehE39Rj5wnhK5tHeplwCDCioCpcA3IZSDe4BPvhZyUV0aJni5PUnrOIauRER1xpaeHKIP8A9KfhLWZz+JQEu0WudR6AnEVXwrQDXFPQOpLFiOw5r+kDbEfmiV+NmcZLh582nF+df+YY3Dh1bTJEk9FG532jftheztALVpLTpKs6hyi66ULgk+9/nGLT0/JAqvqVyNao0o53vpkxaGg3geuLQlsrJSVMI8UzxjVsxEQNwPyz1P8AU4Ws2QibiALHuNrd8Wc7xN2K6gTE6mbShaZ5ogBVBEWsPXA7iCBwVAPMpEdu0ek3wwpby1bS0CebUYB30aYv6k/pgxVy61LtTRyDChiQZvYMokt6d8QZHIqEpmOb4ST0libdj8P0ODWVlGLAmQdwBsL6Y9b+uOXJKi8I2gXwXhiDNVEAhQaZIaZMhtyRzXabgWA7nFL7Q8qo4YT0Z6RHWSSTMdAQTb274LcPy/8A6+uCzrC02HllQPhKyQwvuYAsRMjFf7UADw0ERJq0yY2vqsB0EqR8sCHZWacqVGH5pYMen98btl640U6gaF1I21iC43nYRG3aMYjnFGs+2NqyNBzk6b6YUhCCSIIJtf3jFM64jYGlZiiUbt/7j+5w+/Zaw01l6yD8iFH9DhGB529ST+uG77N64DVR1Gg+4Mg/KQp+WGzf4FxL7lj7T6Y+4AEfHH+zCdwiuqZiizgldYBAEmGUrt13mOu2G/7Sf+ADGrS5Pe5Q3v8A9wcJOUA8+lJAHmpJMwL72vbe3bGxf4Nl/wBm3LnWNLS1N5gFjAAFx+k4ioAAwRsx2HqfWw/64myGSUZYyt9OlyCbsOViY3uuKQqgEkDdib+5m4xCX8OiP9KvGlgKwk2jr/3b9LYp8FXnaCAPe5hTCgdbYs8UWaYttPQj/duf+oxBwjh7MuuSgLAQCNREHaNh79sWtKBDX7nbZhf8Rpafw02nYTKt09o+mGDO52ooQqCyadDT0gjt1InA+vwqn5lOsmpXQFXVgTrBAAMidj09Y6YJ5YDQwJUBogEnUDy6iFi40yeu2Oduy9UhI8cg1RTIEQxW9tx/cRgf4e8BvX5nbTSidQgsTawUkRvubYeq+XpsStQBqQE9yW6e364+JWA+BAPrsewmD0Jx1400jlm1Zaq01y0U6dH4QBLBWf21GBHWI3bFSrxnQH1kyTIuClrCFjqO3b1xxmM4wWCRew7esD+mFnOZ4lYmwPzjoZ/ph+EW2NOZqtURdcgsACR+IKdSFh/MCARadK9sRJw9qdJkpqCCVhVvHQE3O5Bb/T6HAylnjVMszaiFWAZ1EAIGJPXrcdhhzOVpudTLpZoDETeIs5BBYDfvBPfEVY6kqoGcKzZD+aCdCj4pAW5YiVIkufoMX89W1UmUkaYXb88/QhiQB6kY9l8nqquNCEK0AwGYliwZ4JgEgC59Y6DFivknp0/MJkrfy15VDalAgncRNz1J9MUowBHC1EyZgiSO1rXgDvPbFqhMEA8yyCGMWMGA3Uj6WxLwvKrXipaFZgWkNynTpVQRDgcwjcW74v1cq1N9IFNw91XQAQBc9NPMdO5+mIyTaKppA3WHF4E9zBMzIi8i9rW9scVsqtIknQGvAImexJ7dfmB3xK2cPxEC42NMMQJkCCD7fMRti/l6mqGOXEnmBIHMOpUDY9YjYYioJlXOvQEHaCVZXAAPsJBkdz7fmOLWUquiz5rFb6gRbbc9QbRbpixVdfN5VgwRoKAQzH8IIOsgKTaBDA4mzNYNBUsZH5NCFrExHUxEHrjqx/VUQm7dguvR8+jTgh2A5u8Sxbfosg7/AL4qJS0qzsQ2kgLEGJmzdbEfQ4I5isTdnEXkGbKfw2ud/eQD0wMzNIK5M/dmIAjcx9bqT/qwZTSFSZPwxtQcE3LqZ7bRA7CMHBSYlgFNxO1ttie98DuHZYq78oIDSQSBYaYkidzJj+TBunxB9NzBImNNp+smAMcmWSZ1Y7SAnCqrHOVwFYsUorf8UK8k+liJ9e+Kf2uU1GSYLv5yNtuCrCZ9TE+oPfBmpmGNSSQXiAVUi1zfSZEz8yRjrOU/OGiqtGsh0yHQ3i4mTMjee+EhkSZpY2zBc3e/tjfeEZUPwrLITH3SIe8a1Un2Mb4pHw9lygH8JlRpkr92CFJ3BBN9gCfTpghRzJDH4JMAckgAGdIE2AuI9Z336J51LwksLR+eqylHKtuLH32P6zhp+z3htaquYakQCAgE7M3M2k9pAMHoYxqVXguXYH/02V1kzJooSdyTB3JJH64jTM08v/lhFvcKqINiAbLc2/XCzzbLVDxxOPWZd4/4W9LMIHaddMENeC2oh41XENEg9wdiMA/CjN/G0CsctVWOxsN/0xtj8Wo1KZL+U7LOlXCRsPh1ixMQfbCzxjxGs01VAKYbmCoi6r8oBVQVsb+ptjfLUdScqTtsMV+MKoNMEHU0HbYgAXmx+G+xiMfBw0mqyzEE3IMdbWnCpluJHzy7ezK25WAoHrKx0mCThlqcbqV10hYSY0pIJsbagRYdBAgAGcCEb9G+X8otLwWo50lgqrdhqGoLEytzMxvGwIjbF3MVqZOpTTAjaT6mAdKiLbYXc2z030ghVgamDs1gLCBsRJMCZxLlWXTCjzX6u1NlItEBW2XrOHr9i7tsO5KuxaAwUMG3ENAIEjqLkdum+PZjhuohhXXUBAOgs19l1NaNRPQb49X4d5l3rPEQQkKD0kH9iewxWZ1pcoVyOkmSem/U7bd5wrcV4hvs/WS1+HKjRUIdNNyisAG6c221oxyUX/h06cj8xc/KxxXzWbLFVDrTYtHO2kA9tvljs1lRCr1SHiDCSLTsRftOClN+CvVelbi9DUEDimBNyBHy9ievSMI/FKQViA5jt06YOcb8Q0tHlnzWc/8AE0qqEexaR8sJ1asSxAb64ooSXpNuLHUUFcJpOkwWfSJ36gz7AA9dtsO+W1eVDLLWClAbDTEm5JaATJPYdMZ7kwNK66hUagIF2JM3j06Seow6Zfg7K1I060mZ0OYU7jlK7heo6mb2wIRYHQYyedZLNp3AgEBlO5WNtMiZnq3YYsnNI/3T6dV10lokgSxAuTE+w+WKlbhlR6kFaYAMrBEhoid+gkgdnxJmcpFP4m1AzTdwOWQTp1LuvQjtPc4r0AP4dQCgqtSyMVBFjI/l6WOPnHclJouhgCS4k3QkSQBJFpBH83pjinmiFZdEy5YgfEoMAz8/6HEGfzrVlGm2iAD+a6rA6sSLRseYYVtDdOuKGsVmlQO1gv8AloLgggkCZvA6EyRYY6yK1lYHMtpUiWFi9gYkiwggW6WxJRSKbGqqMIIC80EBtnMERribfh3tiqnEgX8ttOzanAsQx0yyQRAsP9K4KX6M3+GRV6bIzMKpfbSUJJINvi9ANzsMUVycOXZySTMibCevrBie2L+ZyxWfvNIBAAuSBY8wHLae52xNmsutGmjaBMnUNUt0mxtHc9NXriTg2UUkiLUpInQQYKzYk3AkHsbzMxOKGZqqpICwBJnvvIAJ6/pbBnLeW8woOzEkwWBJ5ZHqAQBHUdcUuLcIVxy6QuxGogzfmUn8O033GJyx11jbr8EfD6yQCqyQJgEXkXjuIJHtgh/GHUBMwNUASxtO3t16xgVk8sE0hwQBtFtQ7TGxg29e5wUWpR5G01FGokXv1YHV2sN/6nE1BMfej1HWTrWlUi5kLAN952IHfEv8S06uxEg2vvB7YG53i4p3VQyxIVSQWKxZIMAwAsERJHrgfl/FbuC3lKtIEhkTSzmROnXAOqIaYsBB9a/BF+MT5n+RkOcqqAbDeZgHeDvfuI+fTH2jma2mRTSoZ6QT1GxaRcEe+BvDPEKM4Boo6TymlK1EYQRTqBp1A7h1OmEaZ0yfZriPkVRTSqrs4/y2QSKh06VYzqvcgXJIjDLAhXlZezHEatMjzCqz0IXsfpY/pivVrPDO6gIBMkrEQIgAkyf0jFPOUcwyhmpoxPKwH4YAEGb/ADnpirxCuaaugGmTqidSiLTESlxse89sZ4UjPI6BfiHiRrgIug6GgHVp9zG2wMnpI6nC3mqoPMQLHYdD6egx8z9fSIu0wA4uCdoibnbHOSPnOqCCZABO1+/zHbqMT+N2Rbthbh1GtUcuBCwJPS0d/aJtEYbOFZJCi6zBj8MML2I/lPrfHGSywUU6AcFiHLg3vGygiLKZmevqBiytMKCSNTKp0SIsOh0kW+XUb46FjoZSSK+b4ItSxqwywFAIvaCYi0xtbFjg2XWyBwP5jcn9YG3U98UkzA+MLHNqGmelmB7ftcd8fK+im9NDSaoXut4lbSYkWN7yMKoN+j2i9mjpcUxVQoRBJNpLWA0gzBG4xPk+JUkLLUDajBI1WveQSNzHTa4wPOaSjRps7E6rrbV8rmxHW97b4q8Hzz167eYnIOW3xfy3ja8wO2KwgkI5NlziNPzRZFBDqdriD9TA+UYhzetqbS4hQYAAY7d7fTfB2vlkqbqAQCLcvsSBvH9MA63BmUk03AJMhSJH6Wjph7oSrFnOcIOgmtOsxpA64+N4HrCgtTy4EwVaQ0DZtvhJNjh08OUzVcc2k3BKQTYzbV1tH98EvEVQhQnmAKBPMxky3TqTcyenbBcuGqijlPCFB6dSoNTNSn4jpUsokmBNrQJ7k+mCtGqKKrpk/d6gGhgt9gYFpWbjHsewsTMjq5+U1sD+FU0tphzcse2479cWf8eUMFZWnmJgg6o0AEzvOsWI6Y9j2NLwCIs3Vp12UBNLMoIe0kwfijey/rgHnMwyZVTTOgeYFIAvHcE7GZmLXx7Hsc7LLwFcOz1RmMKhZ/u6eqYBgDUwG8A2HvizlqVM6gVJqKsFtXLrXmJVI2IBuSb2gAnH3HsUQpfeqdOk3ViTGwOkdRf+uOKzWggNzRe8EkmR7T9LY+49hZSZkjmiijSGEwYiBAJMDT7CDPvgjksulSZLMUXUCwHRQwmDzEC198ex7Bj1dNJ0DuJVDzaGMA7EWghjtJ2IgCY644o5FdKVGUMGkrchmi2mpEQIBMr1jHsexNpJlfwVDxCmxC6W6k3EGy9AB1b99rRzWJpKFpmFLEglV1SYIltMmx79Mex7AMebM6mUimgqMQARyi6qeaBf4j0nrjmhUosdVOnFRhY1IcL/ADDaGgkA9Jtj2PYdOkBovZYV67in5sajzHmBgybQfQfrin4i4QArqKtWoykDVUKmNz0GoxHU/THsexoybYrXDOOOsyaQTYqpA6CQbfQb4ueFcg1SnXqqQoy6eawuCyrBhSNm3g49j2LxJDj4X4mSquWM0wFBgFgsaYF7iw3/AKYmPHi5VIg6lEiNyGvP7jHsewyFYQyHC3D66r6xOwJED0Gxk9/1x1xkLTpqACQFvN9wJF+mPY9gjMWMxVc1FLNIIMdepIlSItthlzdFqeXMGdIJMyLqpeVjvp6+mPY9gG/BQrZ4NSKyyseYMLyu8MCbfLEGRrOdRBsgk3PXtj2PYRoeB3Rrjy1ZQwdSzAyRcGem8x1xbzGf89qZkgvJMgMJjVJB3O/1x9x7DISXp//Z"/>
          <p:cNvSpPr>
            <a:spLocks noChangeAspect="1" noChangeArrowheads="1"/>
          </p:cNvSpPr>
          <p:nvPr/>
        </p:nvSpPr>
        <p:spPr bwMode="auto">
          <a:xfrm>
            <a:off x="307975" y="-74612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f1.ds-russia.ru/u_dirs/044/44522/6310a5e0d3d69bd3531b884c3455f9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64" y="4005064"/>
            <a:ext cx="2506895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49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Древний 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68760"/>
            <a:ext cx="4248472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/>
              <a:t>Триумфальные арки – тоже римское архитектурное новшество, возможно, заимствованное у этрусков. Арки сооружали по разным поводам – и в честь побед, и как знак освящения новых городов. Однако их первичный смысл связан с триумфом – торжественным шествием в честь победы над врагом. Проходя через арку, император возвращался в родной город уже в новом качестве. Арка была границей своего и чужого.</a:t>
            </a:r>
            <a:endParaRPr lang="ru-RU" sz="2400" b="1" dirty="0"/>
          </a:p>
        </p:txBody>
      </p:sp>
      <p:pic>
        <p:nvPicPr>
          <p:cNvPr id="1026" name="Picture 2" descr="https://encrypted-tbn0.gstatic.com/images?q=tbn:ANd9GcTHB_cQYjwCJK86bTBW2lqiDY9Ei6XtuVF6NJgoN60p2Xf8M5s-I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52" y="1844824"/>
            <a:ext cx="4133777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50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95797"/>
            <a:ext cx="5040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Египет </a:t>
            </a:r>
            <a:r>
              <a:rPr lang="ru-RU" sz="2000" b="1" dirty="0"/>
              <a:t>– древнее государство, существовавшее в долине нижнего Нила.</a:t>
            </a:r>
          </a:p>
          <a:p>
            <a:r>
              <a:rPr lang="ru-RU" sz="2000" b="1" dirty="0"/>
              <a:t>Территория Египта представляла собой узкую ленту плодородной почвы, протянувшейся вдоль берега Нила. С обеих сторон долина была окаймлена горными цепями.</a:t>
            </a:r>
          </a:p>
          <a:p>
            <a:r>
              <a:rPr lang="ru-RU" sz="2000" b="1" dirty="0"/>
              <a:t>Сначала страна делилась на Верхний и Нижний Египет.</a:t>
            </a:r>
          </a:p>
          <a:p>
            <a:r>
              <a:rPr lang="ru-RU" sz="2000" b="1" dirty="0"/>
              <a:t>Древние египтяне выращивали ячмень, пшеницу, виноград, смоквы и финики, разводили крупный и мелкий рогатый скот.</a:t>
            </a:r>
          </a:p>
          <a:p>
            <a:r>
              <a:rPr lang="ru-RU" sz="2000" b="1" dirty="0"/>
              <a:t>    В 3 тыс. до н.э. значительно окрепла и упрочилась царская власть. Это отразилось в самых знаменитых памятниках Древнего Египта – </a:t>
            </a:r>
            <a:r>
              <a:rPr lang="ru-RU" sz="2000" b="1" dirty="0" smtClean="0"/>
              <a:t>пирамидах.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3936" y="256660"/>
            <a:ext cx="3481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</a:rPr>
              <a:t>Древний </a:t>
            </a:r>
            <a:r>
              <a:rPr lang="ru-RU" sz="3600" b="1" dirty="0" smtClean="0">
                <a:solidFill>
                  <a:srgbClr val="FF0000"/>
                </a:solidFill>
              </a:rPr>
              <a:t>Египет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encrypted-tbn1.gstatic.com/images?q=tbn:ANd9GcSySEL3TIzOjujKrkJLGoJ-2I5VWBa-2hPE-VTtEwDapxyjuHY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1281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Q5taFPmW4fHpEWkwkWjB81YUhPuX30RY1Nhs_5VrrfuDtstSq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RLHZl1-78RWOOE7NA0Qx-Qt1D2UZQc26Z1Gckf3wCPmQ3Dju6c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07311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48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Древний 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FF0000"/>
                </a:solidFill>
              </a:rPr>
              <a:t>гипет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4896544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1. Древний Египет внёс огромный вклад в мировую культуру. Египтяне нашли более пригодный материал для письма, чем глина – папирус. Это тростник, который в изобилии растёт по берегам реки Нил. Они писали похожими на рисунки знаками, которые называются  иероглифами. Их египтяне называли «божественная речь». Они придавали письменам важное религиозное и магическое значение.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601014"/>
            <a:ext cx="4224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2. Жилища египтяне строили из глины, ила и соломы. Позже они научились делать из глины </a:t>
            </a:r>
            <a:r>
              <a:rPr lang="ru-RU" sz="2000" b="1" dirty="0" smtClean="0">
                <a:solidFill>
                  <a:prstClr val="black"/>
                </a:solidFill>
              </a:rPr>
              <a:t>кирпичи,  </a:t>
            </a:r>
            <a:r>
              <a:rPr lang="ru-RU" sz="2000" b="1" dirty="0">
                <a:solidFill>
                  <a:prstClr val="black"/>
                </a:solidFill>
              </a:rPr>
              <a:t>обжигать их на солнце и строить из них дома.</a:t>
            </a:r>
          </a:p>
        </p:txBody>
      </p:sp>
      <p:pic>
        <p:nvPicPr>
          <p:cNvPr id="6146" name="Picture 2" descr="https://encrypted-tbn2.gstatic.com/images?q=tbn:ANd9GcQlDiKUJIeNaU87iSkSrCwc3R4hUqNEn7NBwd4tJ4rfBFg4ou5n5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4793">
            <a:off x="6764611" y="5314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NSday6i7jjvP3mO0XkNPGxAh3eQZwNYoDzVmTb9ziPmrCl0Il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067" y="2564904"/>
            <a:ext cx="2541547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historie.ru/uploads/posts/2012-02/1330248270_plan-goro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4521330"/>
            <a:ext cx="3708585" cy="1859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82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Древний Египет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300391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3. Египтяне выращивали пшеницу, ячмень, лён, из которого ткали полотно и шили одежду. Разводили крупный рогатый скот. Египтяне охотились на суше с колесниц, на воде с лодок. Они охотились на гиппопотамов с гарпунами и верёвками.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573016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4. Самая высокая и самая древняя – пирамида Хеопса. Она достигает 146 метров в высоту. Это единственное сохранившееся до наших дней чудо света. Она строилась в течение 20 лет. На её строительстве работали 100 тысяч человек и было использовано шесть с половиной миллионов тонн камней.</a:t>
            </a:r>
          </a:p>
        </p:txBody>
      </p:sp>
      <p:pic>
        <p:nvPicPr>
          <p:cNvPr id="7170" name="Picture 2" descr="https://encrypted-tbn1.gstatic.com/images?q=tbn:ANd9GcR7e2e5fcX6e884pQEOr3GBoWXa18Mw2aM_nOdlsoyyo_W3fR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466" y="3861048"/>
            <a:ext cx="3532981" cy="2670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R-XXnTTyPbkz2it2mahefmeX4V1dbEowc4mrXLlLOr_vZwLVl5J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21" y="848175"/>
            <a:ext cx="2211958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static.com/images?q=tbn:ANd9GcR-a1S6zvURRUkYc60R56_1RBYm4rjTSXSa6CVsZCHpLz9DrN1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94524"/>
            <a:ext cx="1987945" cy="1543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91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Древний Египет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4906888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5</a:t>
            </a:r>
            <a:r>
              <a:rPr lang="ru-RU" sz="2000" b="1" dirty="0" smtClean="0"/>
              <a:t>. В Египте существовали медицинские школы. Древнеегипетские врачи хорошо разбирались в том, как устроено тело человека. Вера в загробную жизнь привела египтян к появлению бальзамирования (мумификации) тел умерших.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2639" y="4177823"/>
            <a:ext cx="4139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6. Египтяне носили лёгкую одежду из полотна, в которой не было жарко. И мужчины и женщины пользовались косметикой. Богатые люди носили парики и украшения из золота и полудрагоценных камней.</a:t>
            </a:r>
          </a:p>
        </p:txBody>
      </p:sp>
      <p:pic>
        <p:nvPicPr>
          <p:cNvPr id="8194" name="Picture 2" descr="http://nauka21vek.ru/wp-content/uploads/2011/04/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423" y="134076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4.bp.blogspot.com/-gGD3H-8dwpo/TYnBPJJEY6I/AAAAAAAAEf8/sA07-5TtMCY/s400/egypt%2Bnecklace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42" y="3730653"/>
            <a:ext cx="2595958" cy="1570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2.bp.blogspot.com/-KerAEBASVhk/TYnB1UVdPOI/AAAAAAAAEgM/-cg58lzH8Pw/s400/egypt%2Bbraslet%2Bgold%2Bcornelain%2Bturquise%2B18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5" y="5008368"/>
            <a:ext cx="2232249" cy="1674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3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ВЕРОВАНИЯ  В ДРЕВНЕМ ЕГИПТЕ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3550623" cy="3501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2060848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ysClr val="windowText" lastClr="000000"/>
                </a:solidFill>
              </a:rPr>
              <a:t>СОГЛАСНО ВЕРОВАНИЯМ  ЕГИПТЯН, ЧЕЛОВЕК СОСТОЯЛ ИЗ ТЕЛА (ХЕТ ), ТЕНИ ( ХАЙБЕТ ), ИМЕНИ ( РАН ) И НЕВИДИМОГО ДВОЙНИКА ( КА ). ВЕРА В ЗАГРОБНУЮ ЖИЗНЬ ОТРАЖАЛАСЬ В РЕЛИГИИ  ЕГИПТЯН. БОГ СОЛНЦА – РА,</a:t>
            </a:r>
          </a:p>
          <a:p>
            <a:pPr lvl="0" algn="ctr"/>
            <a:r>
              <a:rPr lang="ru-RU" b="1" dirty="0">
                <a:solidFill>
                  <a:sysClr val="windowText" lastClr="000000"/>
                </a:solidFill>
              </a:rPr>
              <a:t>ЛЮБИМЫЙ БОГ – ОСИРИС.  ПРНИМЕНЯЛАСЬ СЛОЖНЕЙШАЯ ПРОЦЕДУРА БАЛЬЗАМИРОВАНИЯ , ЧТОБЫ  КА ВСЕЛЯЛСЯ В МУМИЮ. ПОЭТОМУ ТАК ВАЖНО БЫЛО СОХРАНЕНИЕ  ТЕЛА В ВИДЕ МУМИИ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4805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История\Иллюстрации\0083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923928" y="1484785"/>
            <a:ext cx="1894986" cy="1656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6269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Древний Китай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93859"/>
            <a:ext cx="346672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Изготавливали шёлковую ткань (из этого материала делали даже книги, но они были очень дорогими).</a:t>
            </a:r>
          </a:p>
          <a:p>
            <a:r>
              <a:rPr lang="ru-RU" b="1" dirty="0" smtClean="0"/>
              <a:t>Изобрели дешевый материал – бумагу </a:t>
            </a:r>
          </a:p>
          <a:p>
            <a:r>
              <a:rPr lang="ru-RU" b="1" dirty="0" smtClean="0"/>
              <a:t> Изобрели компас </a:t>
            </a:r>
          </a:p>
          <a:p>
            <a:r>
              <a:rPr lang="ru-RU" b="1" dirty="0" smtClean="0"/>
              <a:t>Научились выращивать - чай</a:t>
            </a:r>
            <a:br>
              <a:rPr lang="ru-RU" b="1" dirty="0" smtClean="0"/>
            </a:br>
            <a:endParaRPr lang="ru-RU" b="1" dirty="0" smtClean="0"/>
          </a:p>
          <a:p>
            <a:endParaRPr lang="ru-RU" b="1" dirty="0"/>
          </a:p>
        </p:txBody>
      </p:sp>
      <p:pic>
        <p:nvPicPr>
          <p:cNvPr id="4" name="Picture 2" descr="C:\Documents and Settings\Семья\Рабочий стол\учитель\0046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980" y="260648"/>
            <a:ext cx="176722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Семья\Рабочий стол\черновик\Рисунок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24607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4211960" y="3212976"/>
            <a:ext cx="2318236" cy="6486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Единая монета Китая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C:\Documents and Settings\Семья\Рабочий стол\черновик\Рисунок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451" y="3861596"/>
            <a:ext cx="328916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843808" y="5157192"/>
            <a:ext cx="26016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Великая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китайская </a:t>
            </a:r>
            <a:r>
              <a:rPr lang="ru-RU" sz="2000" b="1" dirty="0">
                <a:solidFill>
                  <a:srgbClr val="FF0000"/>
                </a:solidFill>
              </a:rPr>
              <a:t>стена</a:t>
            </a:r>
          </a:p>
        </p:txBody>
      </p:sp>
    </p:spTree>
    <p:extLst>
      <p:ext uri="{BB962C8B-B14F-4D97-AF65-F5344CB8AC3E}">
        <p14:creationId xmlns="" xmlns:p14="http://schemas.microsoft.com/office/powerpoint/2010/main" val="11726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Древняя Греция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24744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Древняя </a:t>
            </a:r>
            <a:r>
              <a:rPr lang="ru-RU" sz="2000" b="1" dirty="0"/>
              <a:t>Греция находилась на юге Балканского полуострова и включала острова Эгейского и Ионического морей. </a:t>
            </a:r>
          </a:p>
          <a:p>
            <a:r>
              <a:rPr lang="ru-RU" sz="2000" b="1" dirty="0"/>
              <a:t>С 8 в до н.э. греки называли себя эллинами.</a:t>
            </a:r>
          </a:p>
          <a:p>
            <a:r>
              <a:rPr lang="ru-RU" sz="2000" b="1" dirty="0" smtClean="0"/>
              <a:t>Население </a:t>
            </a:r>
            <a:r>
              <a:rPr lang="ru-RU" sz="2000" b="1" dirty="0"/>
              <a:t>Древней Греции занималось земледелием, садоводством (особенно выращиванием винограда и оливок), скотоводством (предпочтение отдавали мелкому скоту – козам). А так же было развито ремесло.</a:t>
            </a:r>
          </a:p>
          <a:p>
            <a:r>
              <a:rPr lang="ru-RU" sz="2000" b="1" dirty="0"/>
              <a:t>В исторические времена территория эллинов дробилась на множество мелких государств.</a:t>
            </a:r>
          </a:p>
          <a:p>
            <a:r>
              <a:rPr lang="ru-RU" sz="2000" b="1" dirty="0"/>
              <a:t>Наиболее крупные полисы были Спарта и Афины.</a:t>
            </a:r>
          </a:p>
          <a:p>
            <a:r>
              <a:rPr lang="ru-RU" sz="2000" b="1" dirty="0"/>
              <a:t>Древние греки верили во многих богов: Зевс, Афина, Аполлон, Нептун, Гера, Артемида, Гермес и другие.</a:t>
            </a:r>
            <a:br>
              <a:rPr lang="ru-RU" sz="2000" b="1" dirty="0"/>
            </a:br>
            <a:r>
              <a:rPr lang="ru-RU" sz="2000" b="1" dirty="0"/>
              <a:t>Древняя Греция подарила миру Олимпийские игры.</a:t>
            </a:r>
          </a:p>
          <a:p>
            <a:r>
              <a:rPr lang="ru-RU" sz="2000" b="1" dirty="0"/>
              <a:t> </a:t>
            </a:r>
          </a:p>
        </p:txBody>
      </p:sp>
      <p:pic>
        <p:nvPicPr>
          <p:cNvPr id="9218" name="Picture 2" descr="https://encrypted-tbn0.gstatic.com/images?q=tbn:ANd9GcQy0IaPMBqWKhFtTP09govHSVneM9N3djFQ13xun-ZXMfG-pqax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2" y="213750"/>
            <a:ext cx="2238375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2.gstatic.com/images?q=tbn:ANd9GcTZgOdKvMCcwJuk2ogdoxF8C6jNZOHDTSVZt0MM5P7AFMlPtKM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6" y="4722087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2.gstatic.com/images?q=tbn:ANd9GcSdQZPRCaOQjPmbDXnoNn1YgfC9WUM59C42gi_M5YiUaV74ea0xz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63" y="1856692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61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42" y="260648"/>
            <a:ext cx="519129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Древняя Греция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241" y="908720"/>
            <a:ext cx="51098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Спарта даже в мирное время  была похожа на военный лагерь. Сыновья граждан Спарты в 7 лет поступали в школы, где проходили суровую закалку. Чтобы приучить мальчиков безропотно переносить тяготы военной службы, их раз в год жестоко секли в храмах. При этом мальчики не должны были даже стонать. Наибольшее внимание уделялось развитию силы, выносливости, храбрости, умения подчиняться и приказывать. Мальчиков также обучали правильной речи (она должна была быть четкой и краткой — лаконичной), чтению и письму, игре на музыкальных инструментах, хоровому пению. Девушек воспитывали в семье, их также обязательно развивали физически. Юноши с 20 лет начинали военную службу, которая продолжалась до 60 лет.</a:t>
            </a:r>
          </a:p>
          <a:p>
            <a:endParaRPr lang="ru-RU" b="1" dirty="0" smtClean="0"/>
          </a:p>
        </p:txBody>
      </p:sp>
      <p:pic>
        <p:nvPicPr>
          <p:cNvPr id="5" name="Picture 6" descr="спарта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8144" y="4828492"/>
            <a:ext cx="2961586" cy="1727684"/>
          </a:xfrm>
          <a:prstGeom prst="rect">
            <a:avLst/>
          </a:prstGeom>
        </p:spPr>
      </p:pic>
      <p:pic>
        <p:nvPicPr>
          <p:cNvPr id="10242" name="Picture 2" descr="https://encrypted-tbn0.gstatic.com/images?q=tbn:ANd9GcRNWR9qsWjNg_GCIZYlVcGCtTCoWDR9KPZhNKAYdS0viC8XJ2H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449" y="269676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vokrugsveta.ru/img/cmn/2006/12/29/0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748" y="476671"/>
            <a:ext cx="2504243" cy="1926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6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b="1" dirty="0" smtClean="0"/>
              <a:t>Пользуемся мы в современном мире календарём, песочными часами, цифрами, алфавитом?</a:t>
            </a:r>
          </a:p>
          <a:p>
            <a:r>
              <a:rPr lang="ru-RU" b="1" dirty="0" smtClean="0"/>
              <a:t>Как вы думаете из выше перечисленного древние предметы?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акими достижениями эпохи Древнего мира мы пользуемся до сих пор?»</a:t>
            </a:r>
          </a:p>
          <a:p>
            <a:r>
              <a:rPr lang="ru-RU" b="1" dirty="0" smtClean="0"/>
              <a:t>Что такое Древний мир?</a:t>
            </a:r>
          </a:p>
          <a:p>
            <a:r>
              <a:rPr lang="ru-RU" b="1" dirty="0" smtClean="0"/>
              <a:t>Могли часы, календарь, буквы, цифры появиться в первобытном обществе?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501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Древняя Греция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34076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/>
              <a:t>2. В другом греческом государстве – Афинах, названном в честь богини Афины – Богини войны, мудрости, знаний, искусств, ремёсел, почитали храбрость и мужество, но придавали большое значение наукам искусствам. Особенно ценилось ораторское искусство – красноречие. Ему специально обучали мальчиков в </a:t>
            </a:r>
            <a:r>
              <a:rPr lang="ru-RU" sz="2400" b="1" dirty="0" err="1" smtClean="0"/>
              <a:t>гимнасиях</a:t>
            </a:r>
            <a:r>
              <a:rPr lang="ru-RU" sz="2400" b="1" dirty="0" smtClean="0"/>
              <a:t>.</a:t>
            </a:r>
          </a:p>
        </p:txBody>
      </p:sp>
      <p:pic>
        <p:nvPicPr>
          <p:cNvPr id="11266" name="Picture 2" descr="http://historic.ru/lostcivil/greece/gallery/pic/stat_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5653"/>
            <a:ext cx="1350574" cy="3151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197.photobucket.com/albums/aa162/MasudiAl/Delphi-reconstruct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16367"/>
            <a:ext cx="3346007" cy="2318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03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Древняя Греция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26072"/>
            <a:ext cx="5976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Выше всего древние греки ценили научные знания, которые поражали даже их потомков. Один из самых знаменитых греков – Архимед – учёный, математик, механик, основоположник теоретической механики и гидростатики. Он сделал много открытий: закон плавания тел, названный его именем, изобрёл винт для подъёма воды на сушу. Пифагор – математик-геометр, философ, религиозный и политический деятель. Ему приписывают изучение свойств целых чисел, доказательство теоремы Пифагора и другое. Писатели Эсхил, Софокл, Еврипид прославились пьесами. Историка Геродота называют «отцом» истории. Великими философами были Сократ, Платон, Аристотель. Театр к нам пришёл тоже из Греции</a:t>
            </a:r>
            <a:endParaRPr lang="ru-RU" sz="2000" b="1" dirty="0"/>
          </a:p>
        </p:txBody>
      </p:sp>
      <p:pic>
        <p:nvPicPr>
          <p:cNvPr id="12290" name="Picture 2" descr="http://upload.wikimedia.org/wikipedia/commons/thumb/b/bf/Archimedes_%28Graphik%29.gif/220px-Archimedes_%28Graphik%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095500" cy="235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92279" y="2852936"/>
            <a:ext cx="109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Архимед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2" name="Picture 4" descr="https://encrypted-tbn3.gstatic.com/images?q=tbn:ANd9GcSpAuxTbjUDmWtwT2wDZT4Z20CBWly5IDSlGT4l_2TLjR-tjG_28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08304" y="6158164"/>
            <a:ext cx="1054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Пифагор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2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166688"/>
            <a:ext cx="475252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Древняя Греция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4. Искусство мозаики родилось в Древней Греции, где изображения составлялись из разноцветной гальки. В Древней Греции занимались росписью керамических сосудов: амфор (</a:t>
            </a:r>
            <a:r>
              <a:rPr lang="ru-RU" sz="2400" b="1" dirty="0" err="1" smtClean="0"/>
              <a:t>остродонный</a:t>
            </a:r>
            <a:r>
              <a:rPr lang="ru-RU" sz="2400" b="1" dirty="0" smtClean="0"/>
              <a:t> сосуд), </a:t>
            </a:r>
            <a:r>
              <a:rPr lang="ru-RU" sz="2400" b="1" dirty="0" err="1" smtClean="0"/>
              <a:t>килик</a:t>
            </a:r>
            <a:r>
              <a:rPr lang="ru-RU" sz="2400" b="1" dirty="0" smtClean="0"/>
              <a:t> (изящная чаша), кратеров (большой сосуд). Сюжетами для росписи служили легенды, мифы, сцены из повседневной жизни, соревнования атлетов. </a:t>
            </a:r>
            <a:endParaRPr lang="ru-RU" sz="2400" b="1" dirty="0"/>
          </a:p>
        </p:txBody>
      </p:sp>
      <p:pic>
        <p:nvPicPr>
          <p:cNvPr id="13316" name="Picture 4" descr="https://encrypted-tbn1.gstatic.com/images?q=tbn:ANd9GcQ7XXIo5CVJNd7hwt6iVd8ZsItHG9MN3QRSlaYFemyzludbUbsd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9163" y="2204864"/>
            <a:ext cx="1117128" cy="4318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encrypted-tbn2.gstatic.com/images?q=tbn:ANd9GcSf3HsAG6-Tn9mEcOiMcvbjZYmlpt0vaORpjGY3HO9O27V66t9Fv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66" y="18864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encrypted-tbn2.gstatic.com/images?q=tbn:ANd9GcQnUNYuVLZRVg9MQU-dKqGYCYWs-P3-p4V8bLQk-aHRicFZBli9S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69394"/>
            <a:ext cx="1752816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encrypted-tbn0.gstatic.com/images?q=tbn:ANd9GcQIXaVKAraR97CVkmrlg3hKZjZEeP9VLUq1nFgjKe1ctF7Fv9Jib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637" y="4012377"/>
            <a:ext cx="1615827" cy="2224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559" y="269776"/>
            <a:ext cx="4510336" cy="8549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Древняя Греция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26876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То вазы – гиганты, то карлики – вазы</a:t>
            </a:r>
            <a:br>
              <a:rPr lang="ru-RU" sz="2000" b="1" dirty="0" smtClean="0"/>
            </a:br>
            <a:r>
              <a:rPr lang="ru-RU" sz="2000" b="1" dirty="0" smtClean="0"/>
              <a:t>И каждая ваза с рисунком рассказом!</a:t>
            </a:r>
            <a:br>
              <a:rPr lang="ru-RU" sz="2000" b="1" dirty="0" smtClean="0"/>
            </a:br>
            <a:r>
              <a:rPr lang="ru-RU" sz="2000" b="1" dirty="0" smtClean="0"/>
              <a:t>Герой в колеснице летит на войну.</a:t>
            </a:r>
            <a:br>
              <a:rPr lang="ru-RU" sz="2000" b="1" dirty="0" smtClean="0"/>
            </a:br>
            <a:r>
              <a:rPr lang="ru-RU" sz="2000" b="1" dirty="0" smtClean="0"/>
              <a:t>Плывут аргонавты в чужую страну. </a:t>
            </a:r>
            <a:br>
              <a:rPr lang="ru-RU" sz="2000" b="1" dirty="0" smtClean="0"/>
            </a:br>
            <a:r>
              <a:rPr lang="ru-RU" sz="2000" b="1" dirty="0" smtClean="0"/>
              <a:t>Персей убивает Медузу Горгону.</a:t>
            </a:r>
            <a:br>
              <a:rPr lang="ru-RU" sz="2000" b="1" dirty="0" smtClean="0"/>
            </a:br>
            <a:r>
              <a:rPr lang="ru-RU" sz="2000" b="1" dirty="0" smtClean="0"/>
              <a:t>А вот Артемида – богиня охоты, </a:t>
            </a:r>
            <a:br>
              <a:rPr lang="ru-RU" sz="2000" b="1" dirty="0" smtClean="0"/>
            </a:br>
            <a:r>
              <a:rPr lang="ru-RU" sz="2000" b="1" dirty="0" smtClean="0"/>
              <a:t>Из меткого лука стреляет в кого-то.</a:t>
            </a:r>
            <a:br>
              <a:rPr lang="ru-RU" sz="2000" b="1" dirty="0" smtClean="0"/>
            </a:br>
            <a:r>
              <a:rPr lang="ru-RU" sz="2000" b="1" dirty="0" smtClean="0"/>
              <a:t>А это на лире играет Орфей.</a:t>
            </a:r>
            <a:br>
              <a:rPr lang="ru-RU" sz="2000" b="1" dirty="0" smtClean="0"/>
            </a:br>
            <a:r>
              <a:rPr lang="ru-RU" sz="2000" b="1" dirty="0" smtClean="0"/>
              <a:t>А это вручают спортивный трофей.</a:t>
            </a:r>
          </a:p>
          <a:p>
            <a:r>
              <a:rPr lang="ru-RU" sz="2000" b="1" dirty="0" smtClean="0"/>
              <a:t> Древние греки моря бороздили, </a:t>
            </a:r>
            <a:br>
              <a:rPr lang="ru-RU" sz="2000" b="1" dirty="0" smtClean="0"/>
            </a:br>
            <a:r>
              <a:rPr lang="ru-RU" sz="2000" b="1" dirty="0" smtClean="0"/>
              <a:t>Время для спорта они находили</a:t>
            </a:r>
            <a:br>
              <a:rPr lang="ru-RU" sz="2000" b="1" dirty="0" smtClean="0"/>
            </a:br>
            <a:r>
              <a:rPr lang="ru-RU" sz="2000" b="1" dirty="0" smtClean="0"/>
              <a:t>И Олимпийские игры они</a:t>
            </a:r>
            <a:br>
              <a:rPr lang="ru-RU" sz="2000" b="1" dirty="0" smtClean="0"/>
            </a:br>
            <a:r>
              <a:rPr lang="ru-RU" sz="2000" b="1" dirty="0" smtClean="0"/>
              <a:t>Тоже придумали в давние дни!</a:t>
            </a:r>
            <a:endParaRPr lang="ru-RU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779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9835" y="2060848"/>
            <a:ext cx="2638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Древнегреческий  театр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Пергаме..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4340" name="Picture 4" descr="https://encrypted-tbn2.gstatic.com/images?q=tbn:ANd9GcQ5a60iJdpd6M7iafhSZQMY_x_Pn48dLhuDczRdxvKLtMq0fn35N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86001"/>
            <a:ext cx="1720191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encrypted-tbn2.gstatic.com/images?q=tbn:ANd9GcTtL_6vZyG2Y2ZHz72wJHJn-rnO_3x2x3ooxgEt_dsDg-89X8g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719" y="4365104"/>
            <a:ext cx="1962150" cy="233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42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игры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32958" cy="19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84480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городе Олимпе раз в 4 года проходили общегреческие спортивные состязания – Олимпийские игры. Они справлялись в честь бога Зевса. Проводились состязания в беге, борьбе, скачках на колесницах. Голову победителя увенчивали лавровым венком. Во время Олимпийских игр прекращались все военные действия. Сюда съезжались художники и поэты. Здесь утвердился обычай читать литературные произведения и произносить стихи. Греческие государства во время Олимпиад объявляли о заключении важных договоров, скрепляли их клятвами у алтарей богов.</a:t>
            </a:r>
            <a:endParaRPr lang="ru-RU" sz="2400" b="1" dirty="0"/>
          </a:p>
        </p:txBody>
      </p:sp>
      <p:pic>
        <p:nvPicPr>
          <p:cNvPr id="15362" name="Picture 2" descr="http://olimpiada-2008.ru/images/greek_sce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487" y="2276872"/>
            <a:ext cx="2289024" cy="1794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history-of-world.ru/wp-content/uploads/2011/12/post48799_img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95" y="4365104"/>
            <a:ext cx="2080616" cy="2175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99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25658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Междуречье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052736"/>
            <a:ext cx="48245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Большие города Междуречья были центрами государств, которые появились более 5 тысяч лет назад.</a:t>
            </a:r>
          </a:p>
          <a:p>
            <a:r>
              <a:rPr lang="ru-RU" b="1" dirty="0" smtClean="0"/>
              <a:t> Во время раскопок в Междуречье археологами было найдено множество глиняных табличек, покрытых значками в виде клинышков, которые оказались древнейшей на Земле системой письма. Оказывается, шумеры открыли эру письменной истории, нашли средство выражения речи в виде символов. Шумеры использовали в качестве материала для письма таблички из мягкой глины, на которых выдавливали значки – “клинышки” специальной палочкой. Каждый значок обозначал целое слово. Для прочности таблички обжигали. В клинописи использовалось 700 знаков, поэтому владели ей немногие люди. Профессия писца была очень уважаема. </a:t>
            </a:r>
          </a:p>
          <a:p>
            <a:endParaRPr lang="ru-RU" b="1" dirty="0"/>
          </a:p>
        </p:txBody>
      </p:sp>
      <p:pic>
        <p:nvPicPr>
          <p:cNvPr id="16386" name="Picture 2" descr="https://encrypted-tbn1.gstatic.com/images?q=tbn:ANd9GcQnalJg5s3B4hdKut3WE1JkeMVpeXd9cxC3L-Lh05NrS7Vff_N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331880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home-edu.ru/user/uatml/00000754/uroki/img1/1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121565"/>
            <a:ext cx="2664296" cy="2753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63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Междуречье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Они устанавливали порядок в обществе, регулировали отношения между людьми. Законы высечены на базальтовой плите, найденной археологами в 1901г. содержали 282 статьи. В законах можно найти сведения о цели их создания, об особенностях хозяйства Вавилона, о развитии общества, о рабстве, торговле, армии и о </a:t>
            </a:r>
            <a:r>
              <a:rPr lang="ru-RU" sz="2000" b="1" dirty="0" err="1" smtClean="0"/>
              <a:t>мн.др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221088"/>
            <a:ext cx="4024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Шумеры изобрели колесо, плуг, систему орошения, лук для охоты, начали впервые выращивать пшеницу, лён, горох, виноград, уже тысячи лет назад шумеры знали математику, астрономию.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С Х в. до н.э. они широко используют железо. </a:t>
            </a:r>
          </a:p>
        </p:txBody>
      </p:sp>
      <p:pic>
        <p:nvPicPr>
          <p:cNvPr id="17412" name="Picture 4" descr="http://www.pavluchenkov.ru/images/photos/19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550" y="1340768"/>
            <a:ext cx="3158199" cy="2368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izslovo.org/content/images/stories/torop/istoriya_nikopolya/skify-pobratymy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66" y="4221088"/>
            <a:ext cx="3114346" cy="2485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13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360176" y="1484784"/>
            <a:ext cx="5519513" cy="2062559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000" b="1" dirty="0" smtClean="0"/>
              <a:t>Развитие   древнеиндийской  архитектуры имеет  некоторые особенности.   Памятники   существовавшие до </a:t>
            </a:r>
            <a:r>
              <a:rPr lang="en-US" sz="2000" b="1" dirty="0" smtClean="0"/>
              <a:t>III</a:t>
            </a:r>
            <a:r>
              <a:rPr lang="ru-RU" sz="2000" b="1" dirty="0" smtClean="0"/>
              <a:t> века до н. э., не сохранились до наших дней, так как строительным материалом служило дерево. С </a:t>
            </a:r>
            <a:r>
              <a:rPr lang="en-US" sz="2000" b="1" dirty="0" smtClean="0"/>
              <a:t>III</a:t>
            </a:r>
            <a:r>
              <a:rPr lang="ru-RU" sz="2000" b="1" dirty="0" smtClean="0"/>
              <a:t> веке до   н. э.  в   строительстве используют камень.</a:t>
            </a:r>
          </a:p>
        </p:txBody>
      </p:sp>
      <p:pic>
        <p:nvPicPr>
          <p:cNvPr id="9219" name="Picture 6" descr="C:\Documents and Settings\Maria\Мои документы\Культурология\Репродукции\Индийская культура\Большая ступа №1 3 вдо нэ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389" y="1556792"/>
            <a:ext cx="2878592" cy="1924050"/>
          </a:xfrm>
          <a:noFill/>
        </p:spPr>
      </p:pic>
      <p:pic>
        <p:nvPicPr>
          <p:cNvPr id="9220" name="Picture 7" descr="C:\Documents and Settings\Maria\Мои документы\Культурология\Репродукции\Индийская культура\буддийский храм в аджан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784" y="4581128"/>
            <a:ext cx="3074690" cy="20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8"/>
          <p:cNvSpPr>
            <a:spLocks noChangeArrowheads="1"/>
          </p:cNvSpPr>
          <p:nvPr/>
        </p:nvSpPr>
        <p:spPr bwMode="auto">
          <a:xfrm>
            <a:off x="107505" y="3935015"/>
            <a:ext cx="324036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Большая ступа №1,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где </a:t>
            </a:r>
            <a:r>
              <a:rPr lang="ru-RU" b="1" dirty="0">
                <a:solidFill>
                  <a:srgbClr val="7030A0"/>
                </a:solidFill>
              </a:rPr>
              <a:t>хранятся реликвии Будды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5724128" y="5445224"/>
            <a:ext cx="314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Пещерный храм в </a:t>
            </a:r>
            <a:r>
              <a:rPr lang="ru-RU" b="1" dirty="0" err="1">
                <a:solidFill>
                  <a:srgbClr val="7030A0"/>
                </a:solidFill>
              </a:rPr>
              <a:t>Аджанте</a:t>
            </a:r>
            <a:r>
              <a:rPr lang="ru-RU" b="1" dirty="0">
                <a:solidFill>
                  <a:srgbClr val="7030A0"/>
                </a:solidFill>
              </a:rPr>
              <a:t> (империя </a:t>
            </a:r>
            <a:r>
              <a:rPr lang="ru-RU" b="1" dirty="0" err="1">
                <a:solidFill>
                  <a:srgbClr val="7030A0"/>
                </a:solidFill>
              </a:rPr>
              <a:t>Гуптов</a:t>
            </a:r>
            <a:r>
              <a:rPr lang="ru-RU" b="1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Древняя Индия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Древнеиндийское искусство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11267" name="Picture 2" descr="C:\Documents and Settings\Maria\Мои документы\Культурология\Репродукции\Индийская культура\Древняя фреска пещер Аджанта Гупт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1085730"/>
            <a:ext cx="2631693" cy="2717477"/>
          </a:xfrm>
          <a:noFill/>
        </p:spPr>
      </p:pic>
      <p:pic>
        <p:nvPicPr>
          <p:cNvPr id="11268" name="Picture 3" descr="C:\Documents and Settings\Maria\Мои документы\Культурология\Репродукции\Индийская культура\будд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9" y="1071564"/>
            <a:ext cx="2198588" cy="289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357189" y="4077072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Статуя Будды</a:t>
            </a:r>
            <a:endParaRPr lang="ru-RU" dirty="0"/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2555777" y="3872367"/>
            <a:ext cx="27363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Древняя фреска из </a:t>
            </a:r>
            <a:endParaRPr lang="ru-RU" b="1" dirty="0" smtClean="0"/>
          </a:p>
          <a:p>
            <a:pPr algn="ctr"/>
            <a:r>
              <a:rPr lang="ru-RU" b="1" dirty="0" smtClean="0"/>
              <a:t>Храма </a:t>
            </a:r>
            <a:r>
              <a:rPr lang="ru-RU" b="1" dirty="0" err="1"/>
              <a:t>Аджанты</a:t>
            </a:r>
            <a:r>
              <a:rPr lang="ru-RU" b="1" dirty="0"/>
              <a:t> ( при </a:t>
            </a:r>
            <a:r>
              <a:rPr lang="ru-RU" b="1" dirty="0" err="1"/>
              <a:t>Гуптах</a:t>
            </a:r>
            <a:r>
              <a:rPr lang="ru-RU" b="1" dirty="0"/>
              <a:t>)</a:t>
            </a:r>
            <a:endParaRPr lang="ru-RU" dirty="0"/>
          </a:p>
        </p:txBody>
      </p:sp>
      <p:pic>
        <p:nvPicPr>
          <p:cNvPr id="7" name="Содержимое 4" descr="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1237693"/>
            <a:ext cx="2270026" cy="2560878"/>
          </a:xfrm>
          <a:prstGeom prst="rect">
            <a:avLst/>
          </a:prstGeom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5754018" y="3981344"/>
            <a:ext cx="2486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Десятичные цифры</a:t>
            </a:r>
          </a:p>
        </p:txBody>
      </p:sp>
      <p:pic>
        <p:nvPicPr>
          <p:cNvPr id="9" name="Содержимое 3" descr="5d79a4e27aa0t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9512" y="4653136"/>
            <a:ext cx="3085758" cy="2062303"/>
          </a:xfrm>
          <a:prstGeom prst="rect">
            <a:avLst/>
          </a:prstGeom>
          <a:noFill/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3635896" y="5699294"/>
            <a:ext cx="1345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Franklin Gothic Book" pitchFamily="34" charset="0"/>
              </a:rPr>
              <a:t>Шахматы </a:t>
            </a:r>
            <a:endParaRPr lang="ru-RU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3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78063" cy="62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674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/>
              <a:t>Какие предметы могли появиться в эпоху Древнего мира?</a:t>
            </a:r>
          </a:p>
          <a:p>
            <a:r>
              <a:rPr lang="ru-RU" b="1" dirty="0" smtClean="0"/>
              <a:t>Каких знаний нам не хватает?</a:t>
            </a:r>
            <a:endParaRPr lang="ru-RU" b="1" dirty="0"/>
          </a:p>
        </p:txBody>
      </p:sp>
      <p:graphicFrame>
        <p:nvGraphicFramePr>
          <p:cNvPr id="4" name="Group 3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39035012"/>
              </p:ext>
            </p:extLst>
          </p:nvPr>
        </p:nvGraphicFramePr>
        <p:xfrm>
          <a:off x="611560" y="2158163"/>
          <a:ext cx="7920880" cy="4298829"/>
        </p:xfrm>
        <a:graphic>
          <a:graphicData uri="http://schemas.openxmlformats.org/drawingml/2006/table">
            <a:tbl>
              <a:tblPr/>
              <a:tblGrid>
                <a:gridCol w="3920311"/>
                <a:gridCol w="4000569"/>
              </a:tblGrid>
              <a:tr h="702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Знаем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Не знаем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9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Для чего служат часы, календарь, буквы, цифры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Чем отличается эпоха Древнего мира от эпохи Первобытного мира?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1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Древний мир – вторая эпоха всемирной истории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Какие предметы могли появиться в эпоху Древнего мира?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837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Что такое эпоха Древнего мира?</a:t>
            </a:r>
          </a:p>
          <a:p>
            <a:r>
              <a:rPr lang="ru-RU" b="1" dirty="0" smtClean="0"/>
              <a:t>Какие цивилизованные страны существовали в эпоху Древнего мира?</a:t>
            </a:r>
          </a:p>
          <a:p>
            <a:r>
              <a:rPr lang="ru-RU" b="1" dirty="0" smtClean="0"/>
              <a:t>Назови главное отличие эпохи Древнего мира от эпохи Первобытного мира?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193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Итог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Ч</a:t>
            </a:r>
            <a:r>
              <a:rPr lang="ru-RU" b="1" dirty="0" smtClean="0"/>
              <a:t>то вас удивило на уроке?</a:t>
            </a:r>
          </a:p>
          <a:p>
            <a:r>
              <a:rPr lang="ru-RU" b="1" dirty="0"/>
              <a:t>Ч</a:t>
            </a:r>
            <a:r>
              <a:rPr lang="ru-RU" b="1" dirty="0" smtClean="0"/>
              <a:t>то приобрели, чувствовали, думали?</a:t>
            </a:r>
          </a:p>
          <a:p>
            <a:r>
              <a:rPr lang="ru-RU" b="1" dirty="0"/>
              <a:t>Ч</a:t>
            </a:r>
            <a:r>
              <a:rPr lang="ru-RU" b="1" dirty="0" smtClean="0"/>
              <a:t>то открыли нового для себя?</a:t>
            </a:r>
          </a:p>
          <a:p>
            <a:r>
              <a:rPr lang="ru-RU" b="1" dirty="0"/>
              <a:t>Ч</a:t>
            </a:r>
            <a:r>
              <a:rPr lang="ru-RU" b="1" dirty="0" smtClean="0"/>
              <a:t>то больше удалось?</a:t>
            </a:r>
          </a:p>
          <a:p>
            <a:r>
              <a:rPr lang="ru-RU" b="1" dirty="0"/>
              <a:t>З</a:t>
            </a:r>
            <a:r>
              <a:rPr lang="ru-RU" b="1" dirty="0" smtClean="0"/>
              <a:t>ачем нам был нужен этот урок?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/>
              <a:t>Оцените свою работу на уроке:</a:t>
            </a:r>
          </a:p>
          <a:p>
            <a:pPr>
              <a:defRPr/>
            </a:pPr>
            <a:r>
              <a:rPr lang="ru-RU" b="1" i="1" dirty="0">
                <a:solidFill>
                  <a:srgbClr val="00B050"/>
                </a:solidFill>
              </a:rPr>
              <a:t>Зелёный</a:t>
            </a:r>
            <a:r>
              <a:rPr lang="ru-RU" b="1" i="1" dirty="0"/>
              <a:t> – я был активен и доволен своей работой.</a:t>
            </a:r>
            <a:endParaRPr lang="ru-RU" b="1" dirty="0"/>
          </a:p>
          <a:p>
            <a:pPr>
              <a:defRPr/>
            </a:pPr>
            <a:r>
              <a:rPr lang="ru-RU" b="1" i="1" dirty="0">
                <a:solidFill>
                  <a:srgbClr val="FFC000"/>
                </a:solidFill>
              </a:rPr>
              <a:t>Жёлтый </a:t>
            </a:r>
            <a:r>
              <a:rPr lang="ru-RU" b="1" i="1" dirty="0"/>
              <a:t>– я старался, но у меня её не всё получилось.</a:t>
            </a:r>
            <a:endParaRPr lang="ru-RU" b="1" dirty="0"/>
          </a:p>
          <a:p>
            <a:pPr>
              <a:defRPr/>
            </a:pPr>
            <a:r>
              <a:rPr lang="ru-RU" b="1" i="1" dirty="0">
                <a:solidFill>
                  <a:srgbClr val="FF0000"/>
                </a:solidFill>
              </a:rPr>
              <a:t>Красный</a:t>
            </a:r>
            <a:r>
              <a:rPr lang="ru-RU" b="1" i="1" dirty="0"/>
              <a:t> –  я работал не достаточно хорошо.</a:t>
            </a:r>
            <a:endParaRPr lang="ru-RU" b="1" dirty="0"/>
          </a:p>
          <a:p>
            <a:pPr marL="0" indent="0">
              <a:buFont typeface="Arial" charset="0"/>
              <a:buNone/>
              <a:defRPr/>
            </a:pPr>
            <a:r>
              <a:rPr lang="ru-RU" b="1" i="1" dirty="0"/>
              <a:t>Нарисовать кружок выбранного цвета  рядом с темой урока в «Рабочей тетради»</a:t>
            </a:r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1181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920251" cy="558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208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7544" y="404664"/>
            <a:ext cx="8496300" cy="14401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Цивилизация</a:t>
            </a:r>
            <a:r>
              <a:rPr lang="ru-RU" sz="3600" b="1" dirty="0" smtClean="0"/>
              <a:t> - </a:t>
            </a:r>
            <a:r>
              <a:rPr lang="ru-RU" sz="3600" b="1" dirty="0" smtClean="0">
                <a:solidFill>
                  <a:srgbClr val="0070C0"/>
                </a:solidFill>
              </a:rPr>
              <a:t>это новая, более высокая ступень развития человечества, разные </a:t>
            </a:r>
            <a:r>
              <a:rPr lang="ru-RU" sz="3600" b="1" dirty="0">
                <a:solidFill>
                  <a:srgbClr val="0070C0"/>
                </a:solidFill>
              </a:rPr>
              <a:t>страны со своей особой культурой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32856"/>
            <a:ext cx="7175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Основные признаки </a:t>
            </a:r>
            <a:r>
              <a:rPr lang="ru-RU" sz="3600" b="1" dirty="0" smtClean="0">
                <a:solidFill>
                  <a:srgbClr val="FF0000"/>
                </a:solidFill>
              </a:rPr>
              <a:t>цивилизации: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212976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4000" b="1" dirty="0"/>
              <a:t>Государство (царь, налоги, армия)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/>
              <a:t>Города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/>
              <a:t>Письменность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4289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8201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79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title"/>
          </p:nvPr>
        </p:nvSpPr>
        <p:spPr>
          <a:xfrm>
            <a:off x="1259632" y="260649"/>
            <a:ext cx="2016224" cy="576064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Древний Рим</a:t>
            </a:r>
          </a:p>
        </p:txBody>
      </p:sp>
      <p:pic>
        <p:nvPicPr>
          <p:cNvPr id="14340" name="Picture 14" descr="рим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1118763" cy="2088082"/>
          </a:xfrm>
        </p:spPr>
      </p:pic>
      <p:sp>
        <p:nvSpPr>
          <p:cNvPr id="14339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2589675" y="897697"/>
            <a:ext cx="2376263" cy="50405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Древняя Греция	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/>
          </a:p>
        </p:txBody>
      </p:sp>
      <p:pic>
        <p:nvPicPr>
          <p:cNvPr id="14341" name="Picture 15" descr="греци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897697"/>
            <a:ext cx="1114019" cy="202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 descr="егип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556793"/>
            <a:ext cx="1056901" cy="196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0709" y="1574534"/>
            <a:ext cx="242880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Древний Египет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7544" y="5759948"/>
            <a:ext cx="2687713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Междуречье </a:t>
            </a:r>
            <a:br>
              <a:rPr lang="ru-RU" sz="2400" b="1" dirty="0" smtClean="0"/>
            </a:br>
            <a:r>
              <a:rPr lang="ru-RU" sz="2400" b="1" dirty="0" smtClean="0"/>
              <a:t>			 </a:t>
            </a:r>
            <a:endParaRPr lang="ru-RU" sz="2400" b="1" dirty="0"/>
          </a:p>
        </p:txBody>
      </p:sp>
      <p:pic>
        <p:nvPicPr>
          <p:cNvPr id="9" name="Picture 7" descr="китай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230" y="2307291"/>
            <a:ext cx="1475656" cy="20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7448" y="2539633"/>
            <a:ext cx="2233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Древний Китай</a:t>
            </a:r>
            <a:endParaRPr lang="ru-RU" sz="2400" b="1" dirty="0"/>
          </a:p>
        </p:txBody>
      </p:sp>
      <p:pic>
        <p:nvPicPr>
          <p:cNvPr id="11" name="Picture 6" descr="междуречь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65" y="3717032"/>
            <a:ext cx="316133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индия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659" y="3717032"/>
            <a:ext cx="1691680" cy="22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6093296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Древняя Индия</a:t>
            </a:r>
          </a:p>
        </p:txBody>
      </p:sp>
    </p:spTree>
    <p:extLst>
      <p:ext uri="{BB962C8B-B14F-4D97-AF65-F5344CB8AC3E}">
        <p14:creationId xmlns="" xmlns:p14="http://schemas.microsoft.com/office/powerpoint/2010/main" val="27871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Древний Рим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61926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Древний </a:t>
            </a:r>
            <a:r>
              <a:rPr lang="ru-RU" sz="2000" b="1" dirty="0"/>
              <a:t>Рим расположен на </a:t>
            </a:r>
            <a:r>
              <a:rPr lang="ru-RU" sz="2000" b="1" dirty="0" err="1"/>
              <a:t>Аппеннинском</a:t>
            </a:r>
            <a:r>
              <a:rPr lang="ru-RU" sz="2000" b="1" dirty="0"/>
              <a:t> полуострове. Столицей является город Рим, основанный в 753 г. до н.э. на берегу реки Тибр близнецами Ромулом и Ремом, сыновьями весталки </a:t>
            </a:r>
            <a:r>
              <a:rPr lang="ru-RU" sz="2000" b="1" dirty="0" err="1"/>
              <a:t>Реии</a:t>
            </a:r>
            <a:r>
              <a:rPr lang="ru-RU" sz="2000" b="1" dirty="0"/>
              <a:t> Сильвии и бога войны Марса.</a:t>
            </a:r>
          </a:p>
          <a:p>
            <a:r>
              <a:rPr lang="ru-RU" sz="2000" b="1" dirty="0"/>
              <a:t>Город основан на вершине Капитолийского холма, где впоследствии возникли административные здания: сенат, трибуна.</a:t>
            </a:r>
            <a:br>
              <a:rPr lang="ru-RU" sz="2000" b="1" dirty="0"/>
            </a:br>
            <a:r>
              <a:rPr lang="ru-RU" sz="2000" b="1" dirty="0" smtClean="0"/>
              <a:t>Римляне </a:t>
            </a:r>
            <a:r>
              <a:rPr lang="ru-RU" sz="2000" b="1" dirty="0"/>
              <a:t>были гениальными строителями и </a:t>
            </a:r>
            <a:r>
              <a:rPr lang="ru-RU" sz="2000" b="1" dirty="0" smtClean="0"/>
              <a:t>архитекторами. Рим </a:t>
            </a:r>
            <a:r>
              <a:rPr lang="ru-RU" sz="2000" b="1" dirty="0"/>
              <a:t>был застроен по идеальной планировке. Открытые площади чередовались с прямыми проспектами и улицами, которые пересекались под прямыми углами, площади были украшены статуями.</a:t>
            </a:r>
          </a:p>
          <a:p>
            <a:r>
              <a:rPr lang="ru-RU" sz="2000" b="1" dirty="0"/>
              <a:t>В истории Рима очень много событий вызывающих </a:t>
            </a:r>
            <a:r>
              <a:rPr lang="ru-RU" sz="2000" b="1" dirty="0" smtClean="0"/>
              <a:t>интерес: жизнь </a:t>
            </a:r>
            <a:r>
              <a:rPr lang="ru-RU" sz="2000" b="1" dirty="0"/>
              <a:t>Гай Юлия Цезаря, восстание </a:t>
            </a:r>
            <a:r>
              <a:rPr lang="ru-RU" sz="2000" b="1" dirty="0" smtClean="0"/>
              <a:t>Спартака, Пунические </a:t>
            </a:r>
            <a:r>
              <a:rPr lang="ru-RU" sz="2000" b="1" dirty="0"/>
              <a:t>войны</a:t>
            </a:r>
          </a:p>
        </p:txBody>
      </p:sp>
      <p:pic>
        <p:nvPicPr>
          <p:cNvPr id="4098" name="Picture 2" descr="https://encrypted-tbn2.gstatic.com/images?q=tbn:ANd9GcS1XvaQ4ZF0FyMavkl3HD06l5JZZJpqgMZ2QBKQXhkcgRuiN86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evniyrimviktorns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119" y="3573016"/>
            <a:ext cx="2418589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46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Древний Рим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3466728" cy="25922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Они изобрели водяную мельницу, </a:t>
            </a:r>
            <a:r>
              <a:rPr lang="ru-RU" b="1" dirty="0" err="1" smtClean="0"/>
              <a:t>тиронианские</a:t>
            </a:r>
            <a:r>
              <a:rPr lang="ru-RU" b="1" dirty="0" smtClean="0"/>
              <a:t> отметки (в современном значении -стенография), бетон; а привычка римлян солить зелень привела к образованию слова “салат”.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99695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Многоэтажные дома.</a:t>
            </a:r>
          </a:p>
          <a:p>
            <a:r>
              <a:rPr lang="ru-RU" b="1" dirty="0" smtClean="0"/>
              <a:t>Многоэтажные дома появились в Риме совсем не от хорошей жизни. Проблема перенаселения была знакома уже в те далекие времена. Единственным выходом из положения стали многоэтажки, которые сдавались в аренду. Бедняки жили под самой крышей. Им приходилось взбираться под самую крышу по наружной лестнице, начинавшейся прямо на улице. Эти квартиры были такими низкими и тесными, что ходить по комнатам можно было только согнувшись.</a:t>
            </a:r>
            <a:endParaRPr lang="ru-RU" b="1" dirty="0"/>
          </a:p>
        </p:txBody>
      </p:sp>
      <p:pic>
        <p:nvPicPr>
          <p:cNvPr id="3074" name="Picture 2" descr="http://www.satelsokna.ru/img/okn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44201"/>
            <a:ext cx="3462123" cy="2250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Rsbs8qNQdbxMLpMAo8V9IN3QPgZnups3MCFMmxl6tnz0sITh-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127" y="980728"/>
            <a:ext cx="2518337" cy="188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88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1826</Words>
  <Application>Microsoft Office PowerPoint</Application>
  <PresentationFormat>Экран (4:3)</PresentationFormat>
  <Paragraphs>128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Древний мир – рождение первых цивилизаций</vt:lpstr>
      <vt:lpstr>Слайд 2</vt:lpstr>
      <vt:lpstr>Слайд 3</vt:lpstr>
      <vt:lpstr>Слайд 4</vt:lpstr>
      <vt:lpstr>Цивилизация - это новая, более высокая ступень развития человечества, разные страны со своей особой культурой </vt:lpstr>
      <vt:lpstr>Слайд 6</vt:lpstr>
      <vt:lpstr>Древний Рим</vt:lpstr>
      <vt:lpstr> Древний Рим </vt:lpstr>
      <vt:lpstr>Древний Рим</vt:lpstr>
      <vt:lpstr>Древний Рим</vt:lpstr>
      <vt:lpstr>Древний Рим</vt:lpstr>
      <vt:lpstr>Слайд 12</vt:lpstr>
      <vt:lpstr>Древний Египет</vt:lpstr>
      <vt:lpstr>Древний Египет</vt:lpstr>
      <vt:lpstr>Древний Египет</vt:lpstr>
      <vt:lpstr>ВЕРОВАНИЯ  В ДРЕВНЕМ ЕГИПТЕ</vt:lpstr>
      <vt:lpstr>Древний Китай</vt:lpstr>
      <vt:lpstr> Древняя Греция </vt:lpstr>
      <vt:lpstr>Древняя Греция</vt:lpstr>
      <vt:lpstr>Древняя Греция</vt:lpstr>
      <vt:lpstr>Древняя Греция</vt:lpstr>
      <vt:lpstr>Древняя Греция</vt:lpstr>
      <vt:lpstr>Древняя Греция</vt:lpstr>
      <vt:lpstr>Слайд 24</vt:lpstr>
      <vt:lpstr> Междуречье  </vt:lpstr>
      <vt:lpstr> Междуречье  </vt:lpstr>
      <vt:lpstr>Развитие   древнеиндийской  архитектуры имеет  некоторые особенности.   Памятники   существовавшие до III века до н. э., не сохранились до наших дней, так как строительным материалом служило дерево. С III веке до   н. э.  в   строительстве используют камень.</vt:lpstr>
      <vt:lpstr>Древнеиндийское искусство</vt:lpstr>
      <vt:lpstr>Слайд 29</vt:lpstr>
      <vt:lpstr>Итог урока:</vt:lpstr>
      <vt:lpstr>Итог урока: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Людмила</cp:lastModifiedBy>
  <cp:revision>30</cp:revision>
  <dcterms:created xsi:type="dcterms:W3CDTF">2012-12-08T04:41:34Z</dcterms:created>
  <dcterms:modified xsi:type="dcterms:W3CDTF">2014-03-05T05:00:42Z</dcterms:modified>
</cp:coreProperties>
</file>