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64" r:id="rId4"/>
    <p:sldId id="267" r:id="rId5"/>
    <p:sldId id="256" r:id="rId6"/>
    <p:sldId id="279" r:id="rId7"/>
    <p:sldId id="257" r:id="rId8"/>
    <p:sldId id="277" r:id="rId9"/>
    <p:sldId id="258" r:id="rId10"/>
    <p:sldId id="278" r:id="rId11"/>
    <p:sldId id="259" r:id="rId12"/>
    <p:sldId id="268" r:id="rId13"/>
    <p:sldId id="260" r:id="rId14"/>
    <p:sldId id="261" r:id="rId15"/>
    <p:sldId id="262" r:id="rId16"/>
    <p:sldId id="275" r:id="rId17"/>
    <p:sldId id="276" r:id="rId18"/>
    <p:sldId id="274" r:id="rId19"/>
    <p:sldId id="269" r:id="rId20"/>
    <p:sldId id="263" r:id="rId21"/>
    <p:sldId id="270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10EC2-C53B-4CF5-9D73-F3543199D2C0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75399-2F62-4FB1-8DD0-74A7C4C5BE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10EC2-C53B-4CF5-9D73-F3543199D2C0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75399-2F62-4FB1-8DD0-74A7C4C5BE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10EC2-C53B-4CF5-9D73-F3543199D2C0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75399-2F62-4FB1-8DD0-74A7C4C5BE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10EC2-C53B-4CF5-9D73-F3543199D2C0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75399-2F62-4FB1-8DD0-74A7C4C5BE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10EC2-C53B-4CF5-9D73-F3543199D2C0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75399-2F62-4FB1-8DD0-74A7C4C5BE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10EC2-C53B-4CF5-9D73-F3543199D2C0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75399-2F62-4FB1-8DD0-74A7C4C5BE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10EC2-C53B-4CF5-9D73-F3543199D2C0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75399-2F62-4FB1-8DD0-74A7C4C5BE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10EC2-C53B-4CF5-9D73-F3543199D2C0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75399-2F62-4FB1-8DD0-74A7C4C5BE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10EC2-C53B-4CF5-9D73-F3543199D2C0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75399-2F62-4FB1-8DD0-74A7C4C5BE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10EC2-C53B-4CF5-9D73-F3543199D2C0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75399-2F62-4FB1-8DD0-74A7C4C5BE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10EC2-C53B-4CF5-9D73-F3543199D2C0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75399-2F62-4FB1-8DD0-74A7C4C5BE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E10EC2-C53B-4CF5-9D73-F3543199D2C0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75399-2F62-4FB1-8DD0-74A7C4C5BEA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png"/><Relationship Id="rId9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32532" y="785794"/>
            <a:ext cx="6878935" cy="720197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Расы и народы земли</a:t>
            </a:r>
          </a:p>
          <a:p>
            <a:pPr algn="ctr"/>
            <a:endParaRPr lang="ru-RU" sz="6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66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6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66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374" y="500042"/>
            <a:ext cx="9118626" cy="5715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465247"/>
            <a:ext cx="85725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ea typeface="Times New Roman"/>
                <a:cs typeface="Times New Roman"/>
              </a:rPr>
              <a:t>Часть ученых выделяет еще одну группу – </a:t>
            </a:r>
            <a:r>
              <a:rPr lang="ru-RU" sz="1400" b="1" dirty="0">
                <a:ea typeface="Times New Roman"/>
                <a:cs typeface="Times New Roman"/>
              </a:rPr>
              <a:t>австралоидную.</a:t>
            </a:r>
            <a:r>
              <a:rPr lang="ru-RU" sz="1400" dirty="0">
                <a:ea typeface="Times New Roman"/>
                <a:cs typeface="Times New Roman"/>
              </a:rPr>
              <a:t> Темная окраска кожи, широкий нос, толстые губы, но волнистые волосы, сильно развитый третичный волосяной покров</a:t>
            </a:r>
            <a:endParaRPr lang="ru-RU" dirty="0"/>
          </a:p>
        </p:txBody>
      </p:sp>
      <p:pic>
        <p:nvPicPr>
          <p:cNvPr id="1026" name="Picture 2" descr="C:\Documents and Settings\Пользователь\Мои документы\401px-Vanuatu_blond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86050" y="1000108"/>
            <a:ext cx="3667125" cy="5476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28992" y="357166"/>
            <a:ext cx="18349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расы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2571744"/>
            <a:ext cx="290656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негроидная</a:t>
            </a:r>
            <a:endParaRPr lang="ru-RU" sz="3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43504" y="2571744"/>
            <a:ext cx="373089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монголоидная</a:t>
            </a:r>
            <a:endParaRPr lang="ru-RU" sz="3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14735" y="4286256"/>
            <a:ext cx="349178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европеоидная</a:t>
            </a:r>
            <a:endParaRPr lang="ru-RU" sz="3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Стрелка вниз 5"/>
          <p:cNvSpPr/>
          <p:nvPr/>
        </p:nvSpPr>
        <p:spPr>
          <a:xfrm rot="2530706">
            <a:off x="2951879" y="904134"/>
            <a:ext cx="312789" cy="21041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4143372" y="1214422"/>
            <a:ext cx="285752" cy="32147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 rot="19093024">
            <a:off x="5434793" y="908170"/>
            <a:ext cx="295639" cy="20593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5358"/>
            <a:ext cx="8786874" cy="2437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endParaRPr lang="ru-RU" sz="1400" dirty="0" smtClean="0">
              <a:ea typeface="Times New Roman"/>
              <a:cs typeface="Times New Roman"/>
            </a:endParaRPr>
          </a:p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a typeface="Times New Roman"/>
                <a:cs typeface="Times New Roman"/>
              </a:rPr>
              <a:t>1</a:t>
            </a:r>
            <a:r>
              <a:rPr lang="ru-RU" dirty="0">
                <a:ea typeface="Times New Roman"/>
                <a:cs typeface="Times New Roman"/>
              </a:rPr>
              <a:t>. </a:t>
            </a:r>
            <a:r>
              <a:rPr lang="ru-RU" b="1" dirty="0">
                <a:ea typeface="Times New Roman"/>
                <a:cs typeface="Times New Roman"/>
              </a:rPr>
              <a:t>У </a:t>
            </a:r>
            <a:r>
              <a:rPr lang="ru-RU" b="1" dirty="0" err="1">
                <a:ea typeface="Times New Roman"/>
                <a:cs typeface="Times New Roman"/>
              </a:rPr>
              <a:t>негроидов</a:t>
            </a:r>
            <a:r>
              <a:rPr lang="ru-RU" dirty="0">
                <a:ea typeface="Times New Roman"/>
                <a:cs typeface="Times New Roman"/>
              </a:rPr>
              <a:t> в условиях жаркого влажного климата с усиленным солнечным освещением темная окраска кожи предохраняет от солнечных ожогов, а курчавые волосы образуют естественную  защитную «шапку». Для усиленного испарения влаги через слизистую оболочку приспособлены утолщенные губы и  поперечно расположенные широко открытые ноздри.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ea typeface="Times New Roman"/>
                <a:cs typeface="Times New Roman"/>
              </a:rPr>
              <a:t> </a:t>
            </a:r>
            <a:endParaRPr lang="ru-RU" sz="1100" dirty="0">
              <a:ea typeface="Times New Roman"/>
              <a:cs typeface="Times New Roman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2428868"/>
            <a:ext cx="3659247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C:\Documents and Settings\Пользователь\Мои документы\негроиды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14942" y="1859829"/>
            <a:ext cx="2612481" cy="45695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357166"/>
            <a:ext cx="8501122" cy="1133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ea typeface="Times New Roman"/>
                <a:cs typeface="Times New Roman"/>
              </a:rPr>
              <a:t>2. У представителей </a:t>
            </a:r>
            <a:r>
              <a:rPr lang="ru-RU" sz="2000" b="1" dirty="0">
                <a:ea typeface="Times New Roman"/>
                <a:cs typeface="Times New Roman"/>
              </a:rPr>
              <a:t>европеоидной</a:t>
            </a:r>
            <a:r>
              <a:rPr lang="ru-RU" sz="2000" dirty="0">
                <a:ea typeface="Times New Roman"/>
                <a:cs typeface="Times New Roman"/>
              </a:rPr>
              <a:t> расы – густые волосы, брови, ресницы, борода, усы защищают лицо от капель частых дождей и горло от холодного воздуха.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0674454">
            <a:off x="411907" y="1669028"/>
            <a:ext cx="3362207" cy="3552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928460">
            <a:off x="5547262" y="1860926"/>
            <a:ext cx="3183676" cy="3528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143240" y="3500438"/>
            <a:ext cx="2786082" cy="2981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214290"/>
            <a:ext cx="8643998" cy="60642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ea typeface="Times New Roman"/>
                <a:cs typeface="Times New Roman"/>
              </a:rPr>
              <a:t>3. </a:t>
            </a:r>
            <a:r>
              <a:rPr lang="ru-RU" sz="2000" b="1" dirty="0">
                <a:ea typeface="Times New Roman"/>
                <a:cs typeface="Times New Roman"/>
              </a:rPr>
              <a:t>У монголоидов</a:t>
            </a:r>
            <a:r>
              <a:rPr lang="ru-RU" sz="2000" dirty="0">
                <a:ea typeface="Times New Roman"/>
                <a:cs typeface="Times New Roman"/>
              </a:rPr>
              <a:t> сильно развитая складка верхнего века защищает глаза от сильных ветров и песчаных бурь.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1400" dirty="0" smtClean="0"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1400" dirty="0" smtClean="0"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1400" dirty="0" smtClean="0"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1400" dirty="0" smtClean="0"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1400" dirty="0" smtClean="0"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1400" dirty="0" smtClean="0"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1400" dirty="0" smtClean="0"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ea typeface="Times New Roman"/>
              <a:cs typeface="Times New Roman"/>
            </a:endParaRPr>
          </a:p>
        </p:txBody>
      </p:sp>
      <p:pic>
        <p:nvPicPr>
          <p:cNvPr id="3074" name="Picture 2" descr="C:\Documents and Settings\Пользователь\Мои документы\preview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29124" y="3429000"/>
            <a:ext cx="3977270" cy="3000396"/>
          </a:xfrm>
          <a:prstGeom prst="rect">
            <a:avLst/>
          </a:prstGeom>
          <a:noFill/>
        </p:spPr>
      </p:pic>
      <p:pic>
        <p:nvPicPr>
          <p:cNvPr id="3075" name="Picture 3" descr="C:\Documents and Settings\Пользователь\Мои документы\кн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86446" y="1142984"/>
            <a:ext cx="2757514" cy="2080230"/>
          </a:xfrm>
          <a:prstGeom prst="rect">
            <a:avLst/>
          </a:prstGeom>
          <a:noFill/>
        </p:spPr>
      </p:pic>
      <p:pic>
        <p:nvPicPr>
          <p:cNvPr id="3076" name="Picture 4" descr="C:\Documents and Settings\Пользователь\Мои документы\монголоиды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58" y="1857364"/>
            <a:ext cx="3637493" cy="44195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pt4web.ru/images/8/13472/640/img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pt4web.ru/images/8/13472/640/img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ppt4web.ru/images/8/13472/640/img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85728"/>
            <a:ext cx="8215370" cy="2540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800" dirty="0" smtClean="0">
                <a:ea typeface="Times New Roman"/>
                <a:cs typeface="Times New Roman"/>
              </a:rPr>
              <a:t>Нельзя резко разграничивать людей на расы.  По мере развития экономического,  социального, культурного и биологического взаимодействия между различными народами границы рас все больше стираются.</a:t>
            </a:r>
            <a:endParaRPr lang="ru-RU" sz="2800" dirty="0">
              <a:ea typeface="Times New Roman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74625" y="2967335"/>
            <a:ext cx="7794763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Единое человечество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состоит из разных рас и 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разных народов Земли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928670"/>
            <a:ext cx="8229600" cy="4525963"/>
          </a:xfrm>
        </p:spPr>
        <p:txBody>
          <a:bodyPr/>
          <a:lstStyle/>
          <a:p>
            <a:r>
              <a:rPr lang="ru-RU" dirty="0" smtClean="0"/>
              <a:t>-Что такое народ?</a:t>
            </a:r>
          </a:p>
          <a:p>
            <a:pPr>
              <a:buNone/>
            </a:pPr>
            <a:r>
              <a:rPr lang="ru-RU" dirty="0" smtClean="0"/>
              <a:t>( общность людей, сложившуюся на определенной территории из разных племен)</a:t>
            </a:r>
          </a:p>
          <a:p>
            <a:pPr>
              <a:buNone/>
            </a:pPr>
            <a:r>
              <a:rPr lang="ru-RU" dirty="0" smtClean="0"/>
              <a:t>-Что такое личность?</a:t>
            </a:r>
          </a:p>
          <a:p>
            <a:pPr>
              <a:buNone/>
            </a:pPr>
            <a:r>
              <a:rPr lang="ru-RU" dirty="0" smtClean="0"/>
              <a:t>( так называют каждого обладающего разумом человека с его интересами, знаниями, мыслями…… 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-44272"/>
            <a:ext cx="8786874" cy="1339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endParaRPr lang="ru-RU" sz="1400" b="1" dirty="0" smtClean="0">
              <a:ea typeface="Times New Roman"/>
              <a:cs typeface="Times New Roman"/>
            </a:endParaRPr>
          </a:p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 smtClean="0">
                <a:ea typeface="Times New Roman"/>
                <a:cs typeface="Times New Roman"/>
              </a:rPr>
              <a:t>Народ </a:t>
            </a:r>
            <a:r>
              <a:rPr lang="ru-RU" sz="1400" dirty="0">
                <a:ea typeface="Times New Roman"/>
                <a:cs typeface="Times New Roman"/>
              </a:rPr>
              <a:t>– общность людей, сложившаяся на определенной территории из разных племен, объединенная языком, культурой, историей. Сегодня на Земле живет около 3000 народов.</a:t>
            </a:r>
            <a:endParaRPr lang="ru-RU" sz="1100" dirty="0"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ea typeface="Times New Roman"/>
                <a:cs typeface="Times New Roman"/>
              </a:rPr>
              <a:t>	</a:t>
            </a:r>
            <a:r>
              <a:rPr lang="ru-RU" sz="1400" b="1" dirty="0">
                <a:ea typeface="Times New Roman"/>
                <a:cs typeface="Times New Roman"/>
              </a:rPr>
              <a:t> Национальность</a:t>
            </a:r>
            <a:r>
              <a:rPr lang="ru-RU" sz="1400" dirty="0">
                <a:ea typeface="Times New Roman"/>
                <a:cs typeface="Times New Roman"/>
              </a:rPr>
              <a:t> – это принадлежность к какому-либо народу. </a:t>
            </a:r>
            <a:endParaRPr lang="ru-RU" sz="1100" dirty="0">
              <a:ea typeface="Times New Roman"/>
              <a:cs typeface="Times New Roman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1571612"/>
            <a:ext cx="182574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43174" y="1500174"/>
            <a:ext cx="176515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3438" y="1571614"/>
            <a:ext cx="1714512" cy="2150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643703" y="1428737"/>
            <a:ext cx="163979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57158" y="4143380"/>
            <a:ext cx="1927936" cy="2539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428860" y="3929066"/>
            <a:ext cx="1992226" cy="255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643438" y="3929066"/>
            <a:ext cx="1896802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715140" y="3786190"/>
            <a:ext cx="2000250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5" dur="2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428605"/>
            <a:ext cx="8072494" cy="65556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Итог урока:</a:t>
            </a:r>
          </a:p>
          <a:p>
            <a:pPr algn="ctr"/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Мне</a:t>
            </a:r>
            <a:r>
              <a:rPr lang="ru-R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понравилось, запомнилось….</a:t>
            </a:r>
          </a:p>
          <a:p>
            <a:pPr algn="ctr"/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Я узнал…………………………………………….</a:t>
            </a:r>
          </a:p>
          <a:p>
            <a:pPr algn="ctr"/>
            <a:r>
              <a:rPr lang="ru-R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За работу на уроке……………………………</a:t>
            </a:r>
          </a:p>
          <a:p>
            <a:pPr algn="ctr"/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Мне очень понравилось</a:t>
            </a:r>
          </a:p>
          <a:p>
            <a:pPr algn="ctr"/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как работал на уроке…………………</a:t>
            </a:r>
          </a:p>
          <a:p>
            <a:pPr algn="ctr"/>
            <a:r>
              <a:rPr lang="ru-R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Свою работу на уроке я оцениваю…</a:t>
            </a:r>
          </a:p>
          <a:p>
            <a:pPr algn="ctr"/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Сегодня на уроке я выяснил………</a:t>
            </a:r>
          </a:p>
          <a:p>
            <a:pPr algn="ctr"/>
            <a:r>
              <a:rPr lang="ru-R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Интересным на уроке……………….</a:t>
            </a:r>
          </a:p>
          <a:p>
            <a:pPr algn="ctr"/>
            <a:endParaRPr lang="ru-RU" sz="28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ru-R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Дома:              Тема 16 ( учебник, тетрадь)</a:t>
            </a:r>
          </a:p>
          <a:p>
            <a:pPr algn="ctr"/>
            <a:endParaRPr lang="ru-RU" sz="28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ru-RU" sz="28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ru-RU" sz="28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ru-RU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2000240"/>
            <a:ext cx="4565999" cy="3362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3504" y="1785926"/>
            <a:ext cx="3452819" cy="4768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357158" y="0"/>
            <a:ext cx="841775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Чем дети 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иллюстрациях</a:t>
            </a:r>
            <a:endParaRPr lang="ru-RU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отличаются друг от друга?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5643578"/>
            <a:ext cx="57997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Разный цвет кожи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14290"/>
            <a:ext cx="778411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Как вы думаете, кому с кем интереснее общаться:</a:t>
            </a:r>
          </a:p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Людям одного цвета кожи </a:t>
            </a:r>
          </a:p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или людям с разным цветом кожи?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28662" y="2143116"/>
            <a:ext cx="685123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Зависит ли от внешнего вида</a:t>
            </a:r>
          </a:p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 цвета кожи) </a:t>
            </a:r>
          </a:p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общение между людьми? 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4303455"/>
            <a:ext cx="864399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ea typeface="Times New Roman"/>
                <a:cs typeface="Times New Roman"/>
              </a:rPr>
              <a:t>Расы человека</a:t>
            </a:r>
            <a:r>
              <a:rPr lang="ru-RU" sz="3200" dirty="0" smtClean="0">
                <a:ea typeface="Times New Roman"/>
                <a:cs typeface="Times New Roman"/>
              </a:rPr>
              <a:t> – исторически сложившиеся группы людей, связанные единством происхождения, которое выражается в общих наследственных физиологических признаках.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1143007"/>
          </a:xfrm>
        </p:spPr>
        <p:txBody>
          <a:bodyPr>
            <a:normAutofit fontScale="90000"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ru-RU" sz="2700" dirty="0">
                <a:ea typeface="Times New Roman"/>
                <a:cs typeface="Times New Roman"/>
              </a:rPr>
              <a:t/>
            </a:r>
            <a:br>
              <a:rPr lang="ru-RU" sz="2700" dirty="0">
                <a:ea typeface="Times New Roman"/>
                <a:cs typeface="Times New Roman"/>
              </a:rPr>
            </a:br>
            <a:r>
              <a:rPr lang="ru-RU" sz="2700" b="1" dirty="0" smtClean="0">
                <a:ea typeface="Times New Roman"/>
                <a:cs typeface="Times New Roman"/>
              </a:rPr>
              <a:t/>
            </a:r>
            <a:br>
              <a:rPr lang="ru-RU" sz="2700" b="1" dirty="0" smtClean="0">
                <a:ea typeface="Times New Roman"/>
                <a:cs typeface="Times New Roman"/>
              </a:rPr>
            </a:br>
            <a:r>
              <a:rPr lang="ru-RU" sz="2700" dirty="0">
                <a:ea typeface="Times New Roman"/>
                <a:cs typeface="Times New Roman"/>
              </a:rPr>
              <a:t/>
            </a:r>
            <a:br>
              <a:rPr lang="ru-RU" sz="2700" dirty="0">
                <a:ea typeface="Times New Roman"/>
                <a:cs typeface="Times New Roman"/>
              </a:rPr>
            </a:br>
            <a:r>
              <a:rPr lang="ru-RU" sz="2700" b="1" dirty="0">
                <a:ea typeface="Times New Roman"/>
                <a:cs typeface="Times New Roman"/>
              </a:rPr>
              <a:t>Негроидная</a:t>
            </a:r>
            <a:r>
              <a:rPr lang="ru-RU" sz="2700" dirty="0">
                <a:ea typeface="Times New Roman"/>
                <a:cs typeface="Times New Roman"/>
              </a:rPr>
              <a:t>. Для нее характерны курчавые черные волосы, темно-коричневая кожа, карие глаза, слабое или среднее развитие третичного волосяного покрова, умеренное выступание скул, сильно выступающие челюсти, слабо выступающий широкий нос, утолщенные </a:t>
            </a:r>
            <a:r>
              <a:rPr lang="ru-RU" sz="2700" dirty="0" smtClean="0">
                <a:ea typeface="Times New Roman"/>
                <a:cs typeface="Times New Roman"/>
              </a:rPr>
              <a:t>губы</a:t>
            </a:r>
            <a:r>
              <a:rPr lang="ru-RU" sz="2700" dirty="0">
                <a:ea typeface="Times New Roman"/>
                <a:cs typeface="Times New Roman"/>
              </a:rPr>
              <a:t>.</a:t>
            </a:r>
            <a:br>
              <a:rPr lang="ru-RU" sz="2700" dirty="0">
                <a:ea typeface="Times New Roman"/>
                <a:cs typeface="Times New Roman"/>
              </a:rPr>
            </a:br>
            <a:r>
              <a:rPr lang="ru-RU" sz="2700" b="1" dirty="0">
                <a:ea typeface="Times New Roman"/>
                <a:cs typeface="Times New Roman"/>
              </a:rPr>
              <a:t> </a:t>
            </a:r>
            <a:r>
              <a:rPr lang="ru-RU" sz="1100" dirty="0">
                <a:ea typeface="Times New Roman"/>
                <a:cs typeface="Times New Roman"/>
              </a:rPr>
              <a:t/>
            </a:r>
            <a:br>
              <a:rPr lang="ru-RU" sz="1100" dirty="0">
                <a:ea typeface="Times New Roman"/>
                <a:cs typeface="Times New Roman"/>
              </a:rPr>
            </a:br>
            <a:endParaRPr lang="ru-RU" sz="11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3000372"/>
            <a:ext cx="4429156" cy="3374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14942" y="2571744"/>
            <a:ext cx="3422558" cy="4071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36866" name="Picture 2" descr="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9149196" cy="5786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42910" y="214291"/>
            <a:ext cx="7929618" cy="2578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ea typeface="Times New Roman"/>
                <a:cs typeface="Times New Roman"/>
              </a:rPr>
              <a:t>Европеоидная.</a:t>
            </a:r>
            <a:r>
              <a:rPr lang="ru-RU" sz="1400" dirty="0">
                <a:ea typeface="Times New Roman"/>
                <a:cs typeface="Times New Roman"/>
              </a:rPr>
              <a:t>  Отличается волнистыми или прямыми волосами разных  оттенков, сравнительно светлой кожей, большим разнообразием окраски радужной оболочки глаз (от карих до светло-серых и </a:t>
            </a:r>
            <a:r>
              <a:rPr lang="ru-RU" sz="1400" dirty="0" err="1" smtClean="0">
                <a:ea typeface="Times New Roman"/>
                <a:cs typeface="Times New Roman"/>
              </a:rPr>
              <a:t>голубых</a:t>
            </a:r>
            <a:r>
              <a:rPr lang="ru-RU" sz="1400" dirty="0" smtClean="0">
                <a:ea typeface="Times New Roman"/>
                <a:cs typeface="Times New Roman"/>
              </a:rPr>
              <a:t> ), сильным развитием третичного волосяного покрова (</a:t>
            </a:r>
            <a:r>
              <a:rPr lang="ru-RU" sz="1400" dirty="0">
                <a:ea typeface="Times New Roman"/>
                <a:cs typeface="Times New Roman"/>
              </a:rPr>
              <a:t>борода у мужчин), слабым выступанием скул, незначительным выступанием челюстей,  узким выступающим носом с высоким переносьем, обычно тонкими или средними губами.</a:t>
            </a:r>
            <a:endParaRPr lang="ru-RU" sz="1100" dirty="0"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ea typeface="Times New Roman"/>
                <a:cs typeface="Times New Roman"/>
              </a:rPr>
              <a:t>Европеоидная раса подразделяется на  три главные группы: южная ( со смуглой кожей, темными глазами и волосами),  северную (со светлой кожей, серыми и </a:t>
            </a:r>
            <a:r>
              <a:rPr lang="ru-RU" sz="1400" dirty="0" err="1">
                <a:ea typeface="Times New Roman"/>
                <a:cs typeface="Times New Roman"/>
              </a:rPr>
              <a:t>голубыми</a:t>
            </a:r>
            <a:r>
              <a:rPr lang="ru-RU" sz="1400" dirty="0">
                <a:ea typeface="Times New Roman"/>
                <a:cs typeface="Times New Roman"/>
              </a:rPr>
              <a:t> глазами, русыми и белокурыми волосами), промежуточная ( смешение признаков  южной и северной).</a:t>
            </a:r>
            <a:endParaRPr lang="ru-RU" sz="1100" dirty="0"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ea typeface="Times New Roman"/>
                <a:cs typeface="Times New Roman"/>
              </a:rPr>
              <a:t> </a:t>
            </a:r>
            <a:endParaRPr lang="ru-RU" sz="1100" dirty="0">
              <a:ea typeface="Times New Roman"/>
              <a:cs typeface="Times New Roman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600639">
            <a:off x="6334246" y="2521134"/>
            <a:ext cx="2236679" cy="403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 descr="C:\Documents and Settings\Пользователь\Мои документы\img08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43240" y="2571744"/>
            <a:ext cx="2857520" cy="4143403"/>
          </a:xfrm>
          <a:prstGeom prst="flowChartPredefinedProcess">
            <a:avLst/>
          </a:prstGeom>
          <a:noFill/>
        </p:spPr>
      </p:pic>
      <p:pic>
        <p:nvPicPr>
          <p:cNvPr id="6" name="Picture 3" descr="C:\Documents and Settings\Пользователь\Мои документы\3-б класс\P100027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1123922">
            <a:off x="205753" y="3107536"/>
            <a:ext cx="2807869" cy="31757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9208971" cy="6143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357166"/>
            <a:ext cx="8858312" cy="7046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 smtClean="0">
                <a:ea typeface="Times New Roman"/>
                <a:cs typeface="Times New Roman"/>
              </a:rPr>
              <a:t>	Монголоидная</a:t>
            </a:r>
            <a:r>
              <a:rPr lang="ru-RU" sz="1400" b="1" dirty="0">
                <a:ea typeface="Times New Roman"/>
                <a:cs typeface="Times New Roman"/>
              </a:rPr>
              <a:t>.</a:t>
            </a:r>
            <a:r>
              <a:rPr lang="ru-RU" sz="1400" dirty="0">
                <a:ea typeface="Times New Roman"/>
                <a:cs typeface="Times New Roman"/>
              </a:rPr>
              <a:t>  Ей свойственны прямые жесткие темные волосы, слабое развитие третичного волосяного покрова, желтоватые оттенки кожи, карие глаза, уплощенное лицо с сильно выдающимися скулами, узкий или среднеширокий нос с низким переносьем, умеренно утолщенные губы, наличие особой кожной складки верхнего века, прикрывающей слезный бугорок во внутренних  углах глаз</a:t>
            </a:r>
            <a:r>
              <a:rPr lang="ru-RU" sz="1400" dirty="0" smtClean="0">
                <a:ea typeface="Times New Roman"/>
                <a:cs typeface="Times New Roman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1100" dirty="0"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1400" dirty="0" smtClean="0"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1400" dirty="0" smtClean="0"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1400" dirty="0" smtClean="0"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1400" dirty="0" smtClean="0"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1400" dirty="0" smtClean="0"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1400" dirty="0" smtClean="0"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1400" dirty="0" smtClean="0"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ea typeface="Times New Roman"/>
              <a:cs typeface="Times New Roman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474171">
            <a:off x="5634354" y="1639346"/>
            <a:ext cx="3294977" cy="335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0923249">
            <a:off x="385577" y="1756301"/>
            <a:ext cx="3037983" cy="424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00364" y="2285992"/>
            <a:ext cx="2670141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454</Words>
  <Application>Microsoft Office PowerPoint</Application>
  <PresentationFormat>Экран (4:3)</PresentationFormat>
  <Paragraphs>79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   Негроидная. Для нее характерны курчавые черные волосы, темно-коричневая кожа, карие глаза, слабое или среднее развитие третичного волосяного покрова, умеренное выступание скул, сильно выступающие челюсти, слабо выступающий широкий нос, утолщенные губы.  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Школа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Расы человека – исторически сложившиеся группы людей, связанные единством происхождения, которое выражается в общих наследственных физиологических признаках.  Основные группы рас.  Негроидная. Для нее характерны курчавые черные волосы, темно-коричневая кожа, карие глаза, слабое или среднее развитие третичного волосяного покрова, умеренное выступание скул, сильно выступающие челюсти, слабо выступающий широкий нос, утолщенные губы.</dc:title>
  <dc:creator>User</dc:creator>
  <cp:lastModifiedBy>Алексей</cp:lastModifiedBy>
  <cp:revision>42</cp:revision>
  <dcterms:created xsi:type="dcterms:W3CDTF">2010-03-26T07:19:29Z</dcterms:created>
  <dcterms:modified xsi:type="dcterms:W3CDTF">2014-04-16T20:41:56Z</dcterms:modified>
</cp:coreProperties>
</file>