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4" r:id="rId9"/>
    <p:sldId id="265" r:id="rId10"/>
    <p:sldId id="266" r:id="rId11"/>
    <p:sldId id="268" r:id="rId12"/>
    <p:sldId id="272" r:id="rId13"/>
    <p:sldId id="274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ECCA"/>
    <a:srgbClr val="8E1DAD"/>
    <a:srgbClr val="40D491"/>
    <a:srgbClr val="F5F959"/>
    <a:srgbClr val="1EB477"/>
    <a:srgbClr val="DEFCF0"/>
    <a:srgbClr val="F3F3F3"/>
    <a:srgbClr val="FBD6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056" autoAdjust="0"/>
  </p:normalViewPr>
  <p:slideViewPr>
    <p:cSldViewPr>
      <p:cViewPr varScale="1">
        <p:scale>
          <a:sx n="93" d="100"/>
          <a:sy n="93" d="100"/>
        </p:scale>
        <p:origin x="-15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49A86F2-6021-4E2F-B86F-DA46580C0449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17EF54-A790-47E7-A507-8CC37B79C3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2393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Кто это такой</a:t>
            </a:r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BCF568-0C45-4E67-ABE8-31046B0F329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Кто это такой</a:t>
            </a:r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D57FFE-7275-47A0-9961-9182248C6E5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Кто это такой</a:t>
            </a:r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C5D8D6-A380-40DA-BDCA-E1F6AD03DB7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Кто это такой</a:t>
            </a:r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CEEE42-07A4-4082-BFE9-33C12B86C5C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Кто это такой</a:t>
            </a:r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C82160-2280-4521-AD63-0869D0F033D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BFA8A-E760-42D5-A2B1-A265A80302B7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F9F8A-A534-4222-932E-01863DD040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184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6D5FA-628E-4D34-A0C1-4B115E2A7BCE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1E4AB-562B-412B-834E-ECF94A7C2D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940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D719B-8B9D-4FB6-A5DD-5B622B14F557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E925D-C5A7-4893-B97D-D73E3270BA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70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5EE24-EEEE-495A-8B5B-702AE8D85424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58386-D352-438D-9833-B41257C9F1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178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BD23B-B783-4421-AC17-D4632B2E8247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8A18A-A148-4F08-9086-6480FAFFC9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799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25323-5C9F-41F0-888D-6AFD61871CE5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DB30E-62AA-4985-9AA4-214AD5BD3F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709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03F84-308E-4680-82F3-83E3A2A213FD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A1E3F-AC3C-4072-BBAC-E971FB6F27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971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3A322-8A44-4B72-AA89-B3EBEA3562DC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4C4A4-5025-43BF-A519-3A73E830F6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108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5B846-96B4-40F5-88DB-E606FE07025B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306D3-F190-4989-8981-654D12AA0F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300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1AF15-D008-4C05-B3AC-E71EFB9B1CD2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6EDB6-424B-4E90-B510-EA1780915B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80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E7917-88B3-43D5-B568-8289042C40B9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31AF0-F507-4A32-9A34-3FE05DB758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578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2C06A0-F723-45D1-A35D-531E357B5876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5F5902-C7A2-48DD-B2AC-4F198348D9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7000">
              <a:schemeClr val="accent2">
                <a:lumMod val="60000"/>
                <a:lumOff val="40000"/>
              </a:schemeClr>
            </a:gs>
            <a:gs pos="20000">
              <a:schemeClr val="accent2">
                <a:lumMod val="75000"/>
              </a:schemeClr>
            </a:gs>
            <a:gs pos="80000">
              <a:srgbClr val="FBD68D"/>
            </a:gs>
            <a:gs pos="93000">
              <a:srgbClr val="F5F793"/>
            </a:gs>
            <a:gs pos="47000">
              <a:schemeClr val="accent2">
                <a:lumMod val="60000"/>
                <a:lumOff val="4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27313" y="4962525"/>
            <a:ext cx="6265862" cy="1511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</a:rPr>
              <a:t>Подготовила: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</a:rPr>
              <a:t>Козлова Лидия Юрьевна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</a:rPr>
              <a:t>( музыкальный руководитель  МБДОУ детского сада № 18 города </a:t>
            </a:r>
            <a:r>
              <a:rPr lang="ru-RU" b="1" i="1" dirty="0" err="1">
                <a:solidFill>
                  <a:schemeClr val="tx1"/>
                </a:solidFill>
              </a:rPr>
              <a:t>Кирово</a:t>
            </a:r>
            <a:r>
              <a:rPr lang="ru-RU" b="1" i="1" dirty="0">
                <a:solidFill>
                  <a:schemeClr val="tx1"/>
                </a:solidFill>
              </a:rPr>
              <a:t> – Чепецка Кировской области,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</a:rPr>
              <a:t> высшая квалификационная категория)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428604"/>
            <a:ext cx="8131137" cy="34163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Театрализованная игра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средство 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развития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творческих 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способностей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детей раннего возраста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chemeClr val="accent4">
                <a:lumMod val="40000"/>
                <a:lumOff val="60000"/>
              </a:schemeClr>
            </a:gs>
            <a:gs pos="53000">
              <a:schemeClr val="accent4">
                <a:lumMod val="75000"/>
              </a:schemeClr>
            </a:gs>
            <a:gs pos="22000">
              <a:srgbClr val="8E1DAD">
                <a:lumMod val="50000"/>
              </a:srgbClr>
            </a:gs>
            <a:gs pos="100000">
              <a:schemeClr val="accent4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5" descr="Описание: F:\Media Files\Детский сад №18\Фото\18.03.2014\P31836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8" y="1268413"/>
            <a:ext cx="5948362" cy="53181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295636" y="268618"/>
            <a:ext cx="6624736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i="1" dirty="0"/>
              <a:t>Театр на  дощечках из фанеры</a:t>
            </a:r>
          </a:p>
        </p:txBody>
      </p:sp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6" t="24551" r="46117" b="2612"/>
          <a:stretch>
            <a:fillRect/>
          </a:stretch>
        </p:blipFill>
        <p:spPr bwMode="auto">
          <a:xfrm>
            <a:off x="-119063" y="3357563"/>
            <a:ext cx="2325688" cy="332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9" t="24551" r="52238" b="2612"/>
          <a:stretch>
            <a:fillRect/>
          </a:stretch>
        </p:blipFill>
        <p:spPr bwMode="auto">
          <a:xfrm>
            <a:off x="6965950" y="3257550"/>
            <a:ext cx="2225675" cy="33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Описание: F:\Media Files\Детский сад №18\Фото\18.03.2014\P31836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88913"/>
            <a:ext cx="5586412" cy="57943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5506599"/>
            <a:ext cx="8424936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Картинки или персонажи выставляются на экран или магнитную доску.</a:t>
            </a:r>
          </a:p>
        </p:txBody>
      </p:sp>
      <p:sp>
        <p:nvSpPr>
          <p:cNvPr id="4" name="Прямоугольник 3"/>
          <p:cNvSpPr/>
          <p:nvPr/>
        </p:nvSpPr>
        <p:spPr>
          <a:xfrm rot="20644994">
            <a:off x="341755" y="679812"/>
            <a:ext cx="367240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 err="1"/>
              <a:t>Фланелеграф</a:t>
            </a:r>
            <a:r>
              <a:rPr lang="ru-RU" sz="3600" b="1" i="1" dirty="0"/>
              <a:t>.</a:t>
            </a:r>
            <a:r>
              <a:rPr lang="ru-RU" sz="3600" dirty="0"/>
              <a:t>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40D491">
                <a:alpha val="92000"/>
                <a:lumMod val="66000"/>
              </a:srgbClr>
            </a:gs>
            <a:gs pos="37000">
              <a:srgbClr val="98ECCA"/>
            </a:gs>
            <a:gs pos="0">
              <a:srgbClr val="DEFCF0"/>
            </a:gs>
            <a:gs pos="100000">
              <a:srgbClr val="1EB477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0754" y="4725144"/>
            <a:ext cx="8424936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Игры – драматизации с куклами бибабо. Нужна ширма, куклы.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 Можно использовать театр варежек.</a:t>
            </a:r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88" b="8443"/>
          <a:stretch>
            <a:fillRect/>
          </a:stretch>
        </p:blipFill>
        <p:spPr bwMode="auto">
          <a:xfrm>
            <a:off x="539750" y="476250"/>
            <a:ext cx="8332788" cy="41052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1" r="60973" b="26865"/>
          <a:stretch>
            <a:fillRect/>
          </a:stretch>
        </p:blipFill>
        <p:spPr bwMode="auto">
          <a:xfrm>
            <a:off x="-158750" y="3213100"/>
            <a:ext cx="1728788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64" t="9567" r="16216" b="17137"/>
          <a:stretch>
            <a:fillRect/>
          </a:stretch>
        </p:blipFill>
        <p:spPr bwMode="auto">
          <a:xfrm>
            <a:off x="7446963" y="2781300"/>
            <a:ext cx="1697037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chemeClr val="accent2">
                <a:lumMod val="60000"/>
                <a:lumOff val="40000"/>
              </a:schemeClr>
            </a:gs>
            <a:gs pos="39000">
              <a:schemeClr val="accent2">
                <a:lumMod val="75000"/>
              </a:schemeClr>
            </a:gs>
            <a:gs pos="0">
              <a:schemeClr val="accent2">
                <a:lumMod val="5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1567" y="235875"/>
            <a:ext cx="8136904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/>
              <a:t>Импровизация.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0417" y="5671087"/>
            <a:ext cx="8856984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/>
              <a:t>Это разыгрывание сюжета без предварительной подготовки.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/>
          <a:srcRect t="19367" r="604"/>
          <a:stretch/>
        </p:blipFill>
        <p:spPr bwMode="auto">
          <a:xfrm>
            <a:off x="971550" y="1052513"/>
            <a:ext cx="7129463" cy="4330700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chemeClr val="accent4">
                <a:lumMod val="80000"/>
                <a:lumOff val="20000"/>
                <a:alpha val="87000"/>
              </a:schemeClr>
            </a:gs>
            <a:gs pos="17000">
              <a:srgbClr val="7030A0"/>
            </a:gs>
            <a:gs pos="85000">
              <a:schemeClr val="accent4">
                <a:lumMod val="40000"/>
                <a:lumOff val="60000"/>
              </a:schemeClr>
            </a:gs>
            <a:gs pos="42000">
              <a:schemeClr val="accent4">
                <a:lumMod val="60000"/>
                <a:lumOff val="4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7140" y="382012"/>
            <a:ext cx="7335470" cy="2185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Театрализованная игра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разыгрывание 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лицах литературных произведений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(сказки, потешки, стихи, инсценировки)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950" y="4996852"/>
            <a:ext cx="7992888" cy="1512168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Театрализованная игра имеет готовый сюжет,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 значит, деятельность ребёнка во многом предопределена текстом произведения.</a:t>
            </a:r>
          </a:p>
        </p:txBody>
      </p:sp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" t="4669" r="3185"/>
          <a:stretch>
            <a:fillRect/>
          </a:stretch>
        </p:blipFill>
        <p:spPr bwMode="auto">
          <a:xfrm>
            <a:off x="2273300" y="2420938"/>
            <a:ext cx="4957763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chemeClr val="accent1">
                <a:lumMod val="40000"/>
                <a:lumOff val="60000"/>
              </a:schemeClr>
            </a:gs>
            <a:gs pos="16000">
              <a:schemeClr val="tx2">
                <a:lumMod val="75000"/>
              </a:schemeClr>
            </a:gs>
            <a:gs pos="91000">
              <a:schemeClr val="accent4">
                <a:lumMod val="60000"/>
                <a:lumOff val="40000"/>
              </a:schemeClr>
            </a:gs>
            <a:gs pos="76000">
              <a:schemeClr val="accent4">
                <a:lumMod val="40000"/>
                <a:lumOff val="60000"/>
              </a:schemeClr>
            </a:gs>
            <a:gs pos="41000">
              <a:schemeClr val="accent5">
                <a:lumMod val="64000"/>
                <a:lumOff val="36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16013" y="333375"/>
            <a:ext cx="7127875" cy="574675"/>
          </a:xfrm>
          <a:prstGeom prst="roundRect">
            <a:avLst>
              <a:gd name="adj" fmla="val 50000"/>
            </a:avLst>
          </a:prstGeom>
          <a:solidFill>
            <a:schemeClr val="dk2">
              <a:tint val="40000"/>
              <a:satMod val="350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2060"/>
                </a:solidFill>
              </a:rPr>
              <a:t>АКТУАЛЬНОСТЬ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288" y="1125538"/>
            <a:ext cx="8424862" cy="5399087"/>
          </a:xfrm>
          <a:prstGeom prst="rect">
            <a:avLst/>
          </a:prstGeom>
          <a:solidFill>
            <a:srgbClr val="F3F3F3"/>
          </a:solidFill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Wingdings" pitchFamily="2" charset="2"/>
              <a:buChar char="§"/>
              <a:defRPr/>
            </a:pPr>
            <a:r>
              <a:rPr lang="ru-RU" sz="2800" dirty="0"/>
              <a:t>Театрализованная игра влияет на личность ребёнка.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Wingdings" pitchFamily="2" charset="2"/>
              <a:buChar char="§"/>
              <a:defRPr/>
            </a:pPr>
            <a:r>
              <a:rPr lang="ru-RU" sz="2800" dirty="0"/>
              <a:t>Театрализованную игру можно использовать, как сильное ненавязчивое педагогическое средство, а сам малыш испытывает при этом удовольствие и радость.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Wingdings" pitchFamily="2" charset="2"/>
              <a:buChar char="§"/>
              <a:defRPr/>
            </a:pPr>
            <a:r>
              <a:rPr lang="ru-RU" sz="2800" dirty="0"/>
              <a:t>Театрализованная игра может удовлетворять разносторонние интересы детей.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Wingdings" pitchFamily="2" charset="2"/>
              <a:buChar char="§"/>
              <a:defRPr/>
            </a:pPr>
            <a:r>
              <a:rPr lang="ru-RU" sz="2800" dirty="0"/>
              <a:t>Разнообразие тематики, средств изображения, эмоциональность театрализованных игр дают возможность использовать их в целях всестороннего воспитания личности.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chemeClr val="accent6">
                <a:lumMod val="60000"/>
                <a:lumOff val="40000"/>
              </a:schemeClr>
            </a:gs>
            <a:gs pos="3000">
              <a:schemeClr val="accent2">
                <a:lumMod val="75000"/>
              </a:schemeClr>
            </a:gs>
            <a:gs pos="76000">
              <a:schemeClr val="accent6">
                <a:lumMod val="40000"/>
                <a:lumOff val="60000"/>
              </a:schemeClr>
            </a:gs>
            <a:gs pos="93000">
              <a:schemeClr val="accent6">
                <a:lumMod val="20000"/>
                <a:lumOff val="80000"/>
              </a:schemeClr>
            </a:gs>
            <a:gs pos="33000">
              <a:schemeClr val="accent6">
                <a:lumMod val="92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08288" y="188913"/>
            <a:ext cx="3527425" cy="43180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Цель: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0825" y="692150"/>
            <a:ext cx="8642350" cy="1008063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</a:rPr>
              <a:t>развитие творческих способностей детей раннего возраста в процессе вовлечения их в музыкально – театральные игры в условиях эмоционального благополучия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22575" y="1778000"/>
            <a:ext cx="3529013" cy="43180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Задачи: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0825" y="2325688"/>
            <a:ext cx="8642350" cy="441642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</a:rPr>
              <a:t>пробуждать интерес детей к театрализованной игре;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</a:rPr>
              <a:t>создавать условия для проведения театрализованной игры;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</a:rPr>
              <a:t>формировать умения следить за развитием действия в играх – драматизациях, кукольных спектаклях, созданных силами взрослого;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</a:rPr>
              <a:t>развивать умения имитировать характерные действия персонажей (птички летают, козлёнок скачет), передавать эмоциональное состояние человека (мимикой, позой, жестом, движением);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</a:rPr>
              <a:t>знакомить детей с приёмами вождения настольных кукол;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</a:rPr>
              <a:t>Учить сопровождать движения простой песенкой;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</a:rPr>
              <a:t>Развивать желание действовать с элементами костюмов и атрибутами, как внешними символами роли.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000">
              <a:schemeClr val="accent3">
                <a:lumMod val="40000"/>
                <a:lumOff val="60000"/>
              </a:schemeClr>
            </a:gs>
            <a:gs pos="12000">
              <a:schemeClr val="accent3">
                <a:lumMod val="50000"/>
              </a:schemeClr>
            </a:gs>
            <a:gs pos="81000">
              <a:schemeClr val="accent3">
                <a:lumMod val="40000"/>
                <a:lumOff val="60000"/>
              </a:schemeClr>
            </a:gs>
            <a:gs pos="95000">
              <a:schemeClr val="accent3">
                <a:lumMod val="20000"/>
                <a:lumOff val="80000"/>
              </a:schemeClr>
            </a:gs>
            <a:gs pos="32000">
              <a:schemeClr val="accent3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Лента лицом вниз 2"/>
          <p:cNvSpPr/>
          <p:nvPr/>
        </p:nvSpPr>
        <p:spPr>
          <a:xfrm>
            <a:off x="611188" y="260350"/>
            <a:ext cx="8137525" cy="936625"/>
          </a:xfrm>
          <a:prstGeom prst="ribbon">
            <a:avLst>
              <a:gd name="adj1" fmla="val 33333"/>
              <a:gd name="adj2" fmla="val 70766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Классификация театрализованных игр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850" y="1658938"/>
            <a:ext cx="3916363" cy="475297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Настольный театр.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Теневой театр.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Театр на фланелеграфе.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tx1"/>
                </a:solidFill>
              </a:rPr>
              <a:t>Ребёнок или взрослый не являются действующим лицом, а создают сцены, ведут роль действующего персонажа.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59338" y="1627188"/>
            <a:ext cx="3889375" cy="475297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tx1"/>
                </a:solidFill>
              </a:rPr>
              <a:t>Игра – драматизация основана на собственных действиях детей.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tx1"/>
                </a:solidFill>
              </a:rPr>
              <a:t>Ребёнок играет сам, используя свои средства выразительности – интонацию, мимику, пантомимику.</a:t>
            </a:r>
          </a:p>
        </p:txBody>
      </p:sp>
      <p:sp>
        <p:nvSpPr>
          <p:cNvPr id="6" name="Лента лицом вниз 5"/>
          <p:cNvSpPr/>
          <p:nvPr/>
        </p:nvSpPr>
        <p:spPr>
          <a:xfrm>
            <a:off x="4427538" y="1304925"/>
            <a:ext cx="4611687" cy="633413"/>
          </a:xfrm>
          <a:prstGeom prst="ribbon">
            <a:avLst>
              <a:gd name="adj1" fmla="val 33333"/>
              <a:gd name="adj2" fmla="val 75000"/>
            </a:avLst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Игра - драматизация</a:t>
            </a:r>
          </a:p>
        </p:txBody>
      </p:sp>
      <p:sp>
        <p:nvSpPr>
          <p:cNvPr id="7" name="Лента лицом вниз 6"/>
          <p:cNvSpPr/>
          <p:nvPr/>
        </p:nvSpPr>
        <p:spPr>
          <a:xfrm>
            <a:off x="107950" y="1317625"/>
            <a:ext cx="4032250" cy="620713"/>
          </a:xfrm>
          <a:prstGeom prst="ribbon">
            <a:avLst>
              <a:gd name="adj1" fmla="val 33333"/>
              <a:gd name="adj2" fmla="val 75000"/>
            </a:avLst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Режиссёрская игра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rgbClr val="0070C0"/>
            </a:gs>
            <a:gs pos="31244">
              <a:srgbClr val="08A4DC"/>
            </a:gs>
            <a:gs pos="56674">
              <a:srgbClr val="1B99C2">
                <a:alpha val="25000"/>
                <a:lumMod val="91000"/>
              </a:srgbClr>
            </a:gs>
            <a:gs pos="84000">
              <a:srgbClr val="296F82">
                <a:lumMod val="90000"/>
                <a:lumOff val="10000"/>
              </a:srgbClr>
            </a:gs>
            <a:gs pos="19000">
              <a:srgbClr val="00B0F0"/>
            </a:gs>
            <a:gs pos="94000">
              <a:schemeClr val="accent5">
                <a:lumMod val="48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770485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Классификация режиссерских игр</a:t>
            </a:r>
          </a:p>
        </p:txBody>
      </p:sp>
      <p:pic>
        <p:nvPicPr>
          <p:cNvPr id="3" name="Рисунок 2" descr="Описание: F:\Media Files\Детский сад №18\Фото\18.03.2014\P3183693.JPG"/>
          <p:cNvPicPr/>
          <p:nvPr/>
        </p:nvPicPr>
        <p:blipFill rotWithShape="1">
          <a:blip r:embed="rId2"/>
          <a:srcRect l="6793" t="17421" b="16176"/>
          <a:stretch/>
        </p:blipFill>
        <p:spPr bwMode="auto">
          <a:xfrm>
            <a:off x="361950" y="1409700"/>
            <a:ext cx="3744913" cy="2371725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Описание: F:\Media Files\Детский сад №18\Фото\18.03.2014\P3183692.JPG"/>
          <p:cNvPicPr/>
          <p:nvPr/>
        </p:nvPicPr>
        <p:blipFill rotWithShape="1">
          <a:blip r:embed="rId3"/>
          <a:srcRect l="7383" r="9157"/>
          <a:stretch/>
        </p:blipFill>
        <p:spPr bwMode="auto">
          <a:xfrm>
            <a:off x="684213" y="4005263"/>
            <a:ext cx="2763837" cy="2579687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73" name="Прямоугольник 4"/>
          <p:cNvSpPr>
            <a:spLocks noChangeArrowheads="1"/>
          </p:cNvSpPr>
          <p:nvPr/>
        </p:nvSpPr>
        <p:spPr bwMode="auto">
          <a:xfrm>
            <a:off x="395288" y="836613"/>
            <a:ext cx="8424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/>
              <a:t>Настольный театр игрушек (меховые, резиновые, различные поделки)</a:t>
            </a:r>
          </a:p>
        </p:txBody>
      </p:sp>
      <p:pic>
        <p:nvPicPr>
          <p:cNvPr id="6" name="Рисунок 5" descr="Описание: F:\Media Files\Детский сад №18\Фото\18.03.2014\P3183633.JPG"/>
          <p:cNvPicPr/>
          <p:nvPr/>
        </p:nvPicPr>
        <p:blipFill rotWithShape="1">
          <a:blip r:embed="rId4"/>
          <a:srcRect r="20912" b="24471"/>
          <a:stretch/>
        </p:blipFill>
        <p:spPr bwMode="auto">
          <a:xfrm>
            <a:off x="4648200" y="1262063"/>
            <a:ext cx="3762375" cy="2667000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Описание: F:\Media Files\Детский сад №18\Фото\19.03.2014\P3193902-1.jpg"/>
          <p:cNvPicPr/>
          <p:nvPr/>
        </p:nvPicPr>
        <p:blipFill rotWithShape="1">
          <a:blip r:embed="rId5"/>
          <a:srcRect l="8058" t="21257" b="8877"/>
          <a:stretch/>
        </p:blipFill>
        <p:spPr bwMode="auto">
          <a:xfrm>
            <a:off x="4356100" y="4149725"/>
            <a:ext cx="3695700" cy="2447925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chemeClr val="accent4">
                <a:lumMod val="40000"/>
                <a:lumOff val="60000"/>
              </a:schemeClr>
            </a:gs>
            <a:gs pos="53000">
              <a:schemeClr val="accent4">
                <a:lumMod val="75000"/>
              </a:schemeClr>
            </a:gs>
            <a:gs pos="22000">
              <a:srgbClr val="8E1DAD">
                <a:lumMod val="50000"/>
              </a:srgbClr>
            </a:gs>
            <a:gs pos="100000">
              <a:schemeClr val="accent4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соседними углами 1"/>
          <p:cNvSpPr/>
          <p:nvPr/>
        </p:nvSpPr>
        <p:spPr>
          <a:xfrm>
            <a:off x="683568" y="260648"/>
            <a:ext cx="7920880" cy="1080120"/>
          </a:xfrm>
          <a:prstGeom prst="round2SameRect">
            <a:avLst>
              <a:gd name="adj1" fmla="val 16667"/>
              <a:gd name="adj2" fmla="val 2632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Настольный театр картинок. Персонажи и декорации — картинки</a:t>
            </a:r>
            <a:endParaRPr lang="ru-RU" b="1" i="1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" t="15376" r="3020"/>
          <a:stretch>
            <a:fillRect/>
          </a:stretch>
        </p:blipFill>
        <p:spPr bwMode="auto">
          <a:xfrm>
            <a:off x="976313" y="1558925"/>
            <a:ext cx="7334250" cy="49688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539750" y="4292600"/>
            <a:ext cx="287338" cy="28892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31788" y="5356225"/>
            <a:ext cx="288925" cy="28892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36613" y="5356225"/>
            <a:ext cx="287337" cy="28892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41313" y="5876925"/>
            <a:ext cx="482600" cy="465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85738" y="4581525"/>
            <a:ext cx="396875" cy="431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619250" y="6203950"/>
            <a:ext cx="482600" cy="4635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635125" y="5732463"/>
            <a:ext cx="287338" cy="288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268538" y="5999163"/>
            <a:ext cx="287337" cy="28892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36613" y="6426200"/>
            <a:ext cx="287337" cy="2889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chemeClr val="accent4">
                <a:lumMod val="40000"/>
                <a:lumOff val="60000"/>
              </a:schemeClr>
            </a:gs>
            <a:gs pos="53000">
              <a:schemeClr val="accent4">
                <a:lumMod val="75000"/>
              </a:schemeClr>
            </a:gs>
            <a:gs pos="22000">
              <a:srgbClr val="8E1DAD">
                <a:lumMod val="50000"/>
              </a:srgbClr>
            </a:gs>
            <a:gs pos="100000">
              <a:schemeClr val="accent4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96975"/>
            <a:ext cx="7129462" cy="53562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295636" y="268618"/>
            <a:ext cx="6624736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i="1" dirty="0"/>
              <a:t>Театр на  конусах</a:t>
            </a:r>
          </a:p>
        </p:txBody>
      </p:sp>
      <p:pic>
        <p:nvPicPr>
          <p:cNvPr id="102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6" t="24551" r="46117" b="2612"/>
          <a:stretch>
            <a:fillRect/>
          </a:stretch>
        </p:blipFill>
        <p:spPr bwMode="auto">
          <a:xfrm>
            <a:off x="-119063" y="3357563"/>
            <a:ext cx="2325688" cy="332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9" t="24551" r="52238" b="2612"/>
          <a:stretch>
            <a:fillRect/>
          </a:stretch>
        </p:blipFill>
        <p:spPr bwMode="auto">
          <a:xfrm>
            <a:off x="7059613" y="3251200"/>
            <a:ext cx="2225675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chemeClr val="accent4">
                <a:lumMod val="40000"/>
                <a:lumOff val="60000"/>
              </a:schemeClr>
            </a:gs>
            <a:gs pos="53000">
              <a:schemeClr val="accent4">
                <a:lumMod val="75000"/>
              </a:schemeClr>
            </a:gs>
            <a:gs pos="22000">
              <a:srgbClr val="8E1DAD">
                <a:lumMod val="50000"/>
              </a:srgbClr>
            </a:gs>
            <a:gs pos="100000">
              <a:schemeClr val="accent4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295636" y="268618"/>
            <a:ext cx="6624736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i="1" dirty="0"/>
              <a:t>Театр на  дисках</a:t>
            </a:r>
          </a:p>
        </p:txBody>
      </p:sp>
      <p:pic>
        <p:nvPicPr>
          <p:cNvPr id="11269" name="Рисунок 4" descr="Описание: F:\Media Files\Детский сад №18\Фото\18.03.2014\P3183660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1441450"/>
            <a:ext cx="6462712" cy="51117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38" t="24551" r="11269" b="2612"/>
          <a:stretch>
            <a:fillRect/>
          </a:stretch>
        </p:blipFill>
        <p:spPr bwMode="auto">
          <a:xfrm>
            <a:off x="-19050" y="3429000"/>
            <a:ext cx="2224088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7" t="24551" r="15746" b="2612"/>
          <a:stretch>
            <a:fillRect/>
          </a:stretch>
        </p:blipFill>
        <p:spPr bwMode="auto">
          <a:xfrm>
            <a:off x="6819900" y="3357563"/>
            <a:ext cx="2324100" cy="332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631</TotalTime>
  <Words>392</Words>
  <Application>Microsoft Office PowerPoint</Application>
  <PresentationFormat>Экран (4:3)</PresentationFormat>
  <Paragraphs>62</Paragraphs>
  <Slides>13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Calibri</vt:lpstr>
      <vt:lpstr>Arial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Владимир</cp:lastModifiedBy>
  <cp:revision>60</cp:revision>
  <dcterms:modified xsi:type="dcterms:W3CDTF">2015-10-13T20:06:01Z</dcterms:modified>
</cp:coreProperties>
</file>