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60" r:id="rId4"/>
    <p:sldId id="263" r:id="rId5"/>
    <p:sldId id="264" r:id="rId6"/>
    <p:sldId id="261" r:id="rId7"/>
    <p:sldId id="257" r:id="rId8"/>
    <p:sldId id="258" r:id="rId9"/>
    <p:sldId id="267" r:id="rId10"/>
    <p:sldId id="270" r:id="rId11"/>
    <p:sldId id="271" r:id="rId12"/>
    <p:sldId id="276"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355" autoAdjust="0"/>
  </p:normalViewPr>
  <p:slideViewPr>
    <p:cSldViewPr>
      <p:cViewPr varScale="1">
        <p:scale>
          <a:sx n="60" d="100"/>
          <a:sy n="60" d="100"/>
        </p:scale>
        <p:origin x="-88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FD0798-A7FC-43BA-8DEB-5690715CAED1}"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9C96A-1431-4F80-8DB8-DCE49DD47AC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FD0798-A7FC-43BA-8DEB-5690715CAED1}"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9C96A-1431-4F80-8DB8-DCE49DD47AC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FD0798-A7FC-43BA-8DEB-5690715CAED1}"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9C96A-1431-4F80-8DB8-DCE49DD47AC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D0798-A7FC-43BA-8DEB-5690715CAED1}"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9C96A-1431-4F80-8DB8-DCE49DD47AC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FD0798-A7FC-43BA-8DEB-5690715CAED1}" type="datetimeFigureOut">
              <a:rPr lang="ru-RU" smtClean="0"/>
              <a:t>14.10.2015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9C96A-1431-4F80-8DB8-DCE49DD47AC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FD0798-A7FC-43BA-8DEB-5690715CAED1}" type="datetimeFigureOut">
              <a:rPr lang="ru-RU" smtClean="0"/>
              <a:t>14.10.2015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9C96A-1431-4F80-8DB8-DCE49DD47AC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FD0798-A7FC-43BA-8DEB-5690715CAED1}" type="datetimeFigureOut">
              <a:rPr lang="ru-RU" smtClean="0"/>
              <a:t>14.10.2015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29C96A-1431-4F80-8DB8-DCE49DD47AC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FD0798-A7FC-43BA-8DEB-5690715CAED1}" type="datetimeFigureOut">
              <a:rPr lang="ru-RU" smtClean="0"/>
              <a:t>14.10.2015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29C96A-1431-4F80-8DB8-DCE49DD47AC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D0798-A7FC-43BA-8DEB-5690715CAED1}" type="datetimeFigureOut">
              <a:rPr lang="ru-RU" smtClean="0"/>
              <a:t>14.10.2015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29C96A-1431-4F80-8DB8-DCE49DD47AC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FD0798-A7FC-43BA-8DEB-5690715CAED1}" type="datetimeFigureOut">
              <a:rPr lang="ru-RU" smtClean="0"/>
              <a:t>14.10.2015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9C96A-1431-4F80-8DB8-DCE49DD47AC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FD0798-A7FC-43BA-8DEB-5690715CAED1}" type="datetimeFigureOut">
              <a:rPr lang="ru-RU" smtClean="0"/>
              <a:t>14.10.2015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9C96A-1431-4F80-8DB8-DCE49DD47AC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FD0798-A7FC-43BA-8DEB-5690715CAED1}" type="datetimeFigureOut">
              <a:rPr lang="ru-RU" smtClean="0"/>
              <a:t>14.10.2015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229C96A-1431-4F80-8DB8-DCE49DD47AC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sp>
        <p:nvSpPr>
          <p:cNvPr id="2" name="Заголовок 1"/>
          <p:cNvSpPr>
            <a:spLocks noGrp="1"/>
          </p:cNvSpPr>
          <p:nvPr>
            <p:ph type="ctrTitle"/>
          </p:nvPr>
        </p:nvSpPr>
        <p:spPr>
          <a:xfrm>
            <a:off x="817581" y="404664"/>
            <a:ext cx="7175351" cy="4520793"/>
          </a:xfrm>
        </p:spPr>
        <p:txBody>
          <a:bodyPr>
            <a:normAutofit fontScale="90000"/>
          </a:bodyPr>
          <a:lstStyle/>
          <a:p>
            <a:pPr marL="182880" indent="0" algn="ctr">
              <a:buNone/>
            </a:pPr>
            <a:r>
              <a:rPr lang="ru-RU" sz="2800" dirty="0" smtClean="0"/>
              <a:t>ГБОУ СОШ 2001</a:t>
            </a:r>
            <a:br>
              <a:rPr lang="ru-RU" sz="2800" dirty="0" smtClean="0"/>
            </a:br>
            <a:r>
              <a:rPr lang="ru-RU" sz="2800" dirty="0" smtClean="0"/>
              <a:t> Дошкольное отделение «РАДУГА»</a:t>
            </a:r>
            <a:br>
              <a:rPr lang="ru-RU" sz="2800" dirty="0" smtClean="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smtClean="0">
                <a:solidFill>
                  <a:srgbClr val="FF0000"/>
                </a:solidFill>
              </a:rPr>
              <a:t>Проектная деятельность: Тема «Развитие речи детей средствами  театрализованной деятельности»</a:t>
            </a:r>
            <a:br>
              <a:rPr lang="ru-RU" sz="2800" dirty="0" smtClean="0">
                <a:solidFill>
                  <a:srgbClr val="FF0000"/>
                </a:solidFill>
              </a:rPr>
            </a:br>
            <a:r>
              <a:rPr lang="ru-RU" sz="2800" dirty="0">
                <a:solidFill>
                  <a:srgbClr val="FF0000"/>
                </a:solidFill>
              </a:rPr>
              <a:t/>
            </a:r>
            <a:br>
              <a:rPr lang="ru-RU" sz="2800" dirty="0">
                <a:solidFill>
                  <a:srgbClr val="FF0000"/>
                </a:solidFill>
              </a:rPr>
            </a:br>
            <a:r>
              <a:rPr lang="ru-RU" sz="2800" dirty="0" smtClean="0"/>
              <a:t/>
            </a:r>
            <a:br>
              <a:rPr lang="ru-RU" sz="2800" dirty="0" smtClean="0"/>
            </a:br>
            <a:r>
              <a:rPr lang="ru-RU" sz="2800" dirty="0"/>
              <a:t/>
            </a:r>
            <a:br>
              <a:rPr lang="ru-RU" sz="2800" dirty="0"/>
            </a:br>
            <a:r>
              <a:rPr lang="ru-RU" sz="2800" dirty="0"/>
              <a:t> </a:t>
            </a:r>
            <a:r>
              <a:rPr lang="ru-RU" sz="2800" dirty="0" smtClean="0"/>
              <a:t>    Воспитатель группы №8 Филиппова Н.И.</a:t>
            </a:r>
            <a:br>
              <a:rPr lang="ru-RU" sz="2800" dirty="0" smtClean="0"/>
            </a:br>
            <a:r>
              <a:rPr lang="ru-RU" sz="2800" dirty="0"/>
              <a:t/>
            </a:r>
            <a:br>
              <a:rPr lang="ru-RU" sz="2800" dirty="0"/>
            </a:br>
            <a:r>
              <a:rPr lang="ru-RU" sz="2800" dirty="0" smtClean="0"/>
              <a:t/>
            </a:r>
            <a:br>
              <a:rPr lang="ru-RU" sz="2800" dirty="0" smtClean="0"/>
            </a:br>
            <a:r>
              <a:rPr lang="ru-RU" sz="2800" dirty="0" smtClean="0"/>
              <a:t>Москва  2013-2014 учебный год</a:t>
            </a:r>
            <a:endParaRPr lang="ru-RU" sz="2800" dirty="0"/>
          </a:p>
        </p:txBody>
      </p:sp>
    </p:spTree>
    <p:extLst>
      <p:ext uri="{BB962C8B-B14F-4D97-AF65-F5344CB8AC3E}">
        <p14:creationId xmlns:p14="http://schemas.microsoft.com/office/powerpoint/2010/main" val="422496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«Репка</a:t>
            </a:r>
            <a:r>
              <a:rPr lang="ru-RU" dirty="0" smtClean="0">
                <a:solidFill>
                  <a:srgbClr val="00B050"/>
                </a:solidFill>
              </a:rPr>
              <a:t>»</a:t>
            </a:r>
            <a:r>
              <a:rPr lang="ru-RU" dirty="0" smtClean="0"/>
              <a:t/>
            </a:r>
            <a:br>
              <a:rPr lang="ru-RU" dirty="0" smtClean="0"/>
            </a:br>
            <a:r>
              <a:rPr lang="ru-RU" dirty="0" smtClean="0"/>
              <a:t/>
            </a:r>
            <a:br>
              <a:rPr lang="ru-RU" dirty="0" smtClean="0"/>
            </a:br>
            <a:r>
              <a:rPr lang="ru-RU" dirty="0" smtClean="0">
                <a:solidFill>
                  <a:schemeClr val="accent3">
                    <a:lumMod val="50000"/>
                  </a:schemeClr>
                </a:solidFill>
              </a:rPr>
              <a:t>Пальчиковый театр</a:t>
            </a:r>
            <a:endParaRPr lang="ru-RU" dirty="0">
              <a:solidFill>
                <a:srgbClr val="00B050"/>
              </a:solidFill>
            </a:endParaRPr>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027240" y="731838"/>
            <a:ext cx="463232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Текст 2"/>
          <p:cNvSpPr>
            <a:spLocks noGrp="1"/>
          </p:cNvSpPr>
          <p:nvPr>
            <p:ph type="body" idx="4294967295"/>
          </p:nvPr>
        </p:nvSpPr>
        <p:spPr/>
        <p:txBody>
          <a:bodyPr/>
          <a:lstStyle/>
          <a:p>
            <a:pPr marL="0" indent="0">
              <a:buNone/>
            </a:pPr>
            <a:endParaRPr lang="ru-RU" smtClean="0"/>
          </a:p>
          <a:p>
            <a:pPr marL="0" indent="0">
              <a:buNone/>
            </a:pPr>
            <a:endParaRPr lang="ru-RU" smtClean="0"/>
          </a:p>
          <a:p>
            <a:pPr marL="0" indent="0">
              <a:buNone/>
            </a:pPr>
            <a:endParaRPr lang="ru-RU" smtClean="0"/>
          </a:p>
          <a:p>
            <a:pPr marL="0" indent="0">
              <a:buNone/>
            </a:pPr>
            <a:endParaRPr lang="ru-RU" smtClean="0"/>
          </a:p>
          <a:p>
            <a:pPr marL="0" indent="0">
              <a:buNone/>
            </a:pPr>
            <a:endParaRPr lang="ru-RU" smtClean="0"/>
          </a:p>
          <a:p>
            <a:pPr marL="0" indent="0">
              <a:buNone/>
            </a:pPr>
            <a:endParaRPr lang="ru-RU" smtClean="0"/>
          </a:p>
          <a:p>
            <a:pPr marL="0" indent="0">
              <a:buNone/>
            </a:pPr>
            <a:endParaRPr lang="ru-RU" smtClean="0"/>
          </a:p>
          <a:p>
            <a:pPr marL="0" indent="0">
              <a:buNone/>
            </a:pPr>
            <a:endParaRPr lang="ru-RU" smtClean="0"/>
          </a:p>
          <a:p>
            <a:pPr marL="0" indent="0">
              <a:buNone/>
            </a:pPr>
            <a:endParaRPr lang="ru-RU" smtClean="0"/>
          </a:p>
        </p:txBody>
      </p:sp>
    </p:spTree>
    <p:extLst>
      <p:ext uri="{BB962C8B-B14F-4D97-AF65-F5344CB8AC3E}">
        <p14:creationId xmlns:p14="http://schemas.microsoft.com/office/powerpoint/2010/main" val="336607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116632"/>
            <a:ext cx="6512511" cy="5398536"/>
          </a:xfrm>
        </p:spPr>
        <p:txBody>
          <a:bodyPr/>
          <a:lstStyle/>
          <a:p>
            <a:r>
              <a:rPr lang="ru-RU" dirty="0" err="1" smtClean="0">
                <a:solidFill>
                  <a:schemeClr val="accent5">
                    <a:lumMod val="60000"/>
                    <a:lumOff val="40000"/>
                  </a:schemeClr>
                </a:solidFill>
              </a:rPr>
              <a:t>Фланелеграф</a:t>
            </a:r>
            <a:endParaRPr lang="ru-RU" dirty="0">
              <a:solidFill>
                <a:schemeClr val="accent5">
                  <a:lumMod val="60000"/>
                  <a:lumOff val="40000"/>
                </a:schemeClr>
              </a:solidFill>
            </a:endParaRPr>
          </a:p>
        </p:txBody>
      </p:sp>
      <p:sp>
        <p:nvSpPr>
          <p:cNvPr id="3" name="Объект 2"/>
          <p:cNvSpPr>
            <a:spLocks noGrp="1"/>
          </p:cNvSpPr>
          <p:nvPr>
            <p:ph sz="quarter" idx="13"/>
          </p:nvPr>
        </p:nvSpPr>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a:p>
        </p:txBody>
      </p:sp>
      <p:pic>
        <p:nvPicPr>
          <p:cNvPr id="2050" name="Picture 2" descr="http://s015.radikal.ru/i333/1103/aa/1565d1003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597666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62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5" y="404664"/>
            <a:ext cx="6120679" cy="609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46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548680"/>
            <a:ext cx="6512511" cy="1008112"/>
          </a:xfrm>
        </p:spPr>
        <p:txBody>
          <a:bodyPr/>
          <a:lstStyle/>
          <a:p>
            <a:r>
              <a:rPr lang="ru-RU" dirty="0" smtClean="0">
                <a:solidFill>
                  <a:schemeClr val="tx2">
                    <a:lumMod val="40000"/>
                    <a:lumOff val="60000"/>
                  </a:schemeClr>
                </a:solidFill>
              </a:rPr>
              <a:t>Кукольный театр</a:t>
            </a:r>
            <a:endParaRPr lang="ru-RU" dirty="0">
              <a:solidFill>
                <a:schemeClr val="tx2">
                  <a:lumMod val="40000"/>
                  <a:lumOff val="60000"/>
                </a:schemeClr>
              </a:solidFill>
            </a:endParaRPr>
          </a:p>
        </p:txBody>
      </p:sp>
      <p:sp>
        <p:nvSpPr>
          <p:cNvPr id="3" name="Объект 2"/>
          <p:cNvSpPr>
            <a:spLocks noGrp="1"/>
          </p:cNvSpPr>
          <p:nvPr>
            <p:ph sz="quarter" idx="13"/>
          </p:nvPr>
        </p:nvSpPr>
        <p:spPr/>
        <p:txBody>
          <a:bodyPr>
            <a:normAutofit fontScale="5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3074" name="Picture 2" descr="http://www.karavan-podarkov.ru/images/pres/pres/1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272808"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98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836713"/>
            <a:ext cx="7128792" cy="5170646"/>
          </a:xfrm>
          <a:prstGeom prst="rect">
            <a:avLst/>
          </a:prstGeom>
        </p:spPr>
        <p:txBody>
          <a:bodyPr wrap="square">
            <a:spAutoFit/>
          </a:bodyPr>
          <a:lstStyle/>
          <a:p>
            <a:r>
              <a:rPr lang="ru-RU" sz="2400" b="1" dirty="0">
                <a:solidFill>
                  <a:srgbClr val="FF0000"/>
                </a:solidFill>
                <a:latin typeface="Times New Roman" panose="02020603050405020304" pitchFamily="18" charset="0"/>
                <a:cs typeface="Times New Roman" panose="02020603050405020304" pitchFamily="18" charset="0"/>
              </a:rPr>
              <a:t>Т</a:t>
            </a:r>
            <a:r>
              <a:rPr lang="ru-RU" sz="2400" b="1" dirty="0" smtClean="0">
                <a:solidFill>
                  <a:srgbClr val="FF0000"/>
                </a:solidFill>
                <a:latin typeface="Times New Roman" panose="02020603050405020304" pitchFamily="18" charset="0"/>
                <a:cs typeface="Times New Roman" panose="02020603050405020304" pitchFamily="18" charset="0"/>
              </a:rPr>
              <a:t>еатрализованная </a:t>
            </a:r>
            <a:r>
              <a:rPr lang="ru-RU" sz="2400" b="1" dirty="0">
                <a:solidFill>
                  <a:srgbClr val="FF0000"/>
                </a:solidFill>
                <a:latin typeface="Times New Roman" panose="02020603050405020304" pitchFamily="18" charset="0"/>
                <a:cs typeface="Times New Roman" panose="02020603050405020304" pitchFamily="18" charset="0"/>
              </a:rPr>
              <a:t>деятельность </a:t>
            </a:r>
            <a:r>
              <a:rPr lang="ru-RU" dirty="0">
                <a:latin typeface="Times New Roman" panose="02020603050405020304" pitchFamily="18" charset="0"/>
                <a:cs typeface="Times New Roman" panose="02020603050405020304" pitchFamily="18" charset="0"/>
              </a:rPr>
              <a:t>– это не просто игра, а еще и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прекрасное </a:t>
            </a:r>
            <a:r>
              <a:rPr lang="ru-RU" dirty="0">
                <a:latin typeface="Times New Roman" panose="02020603050405020304" pitchFamily="18" charset="0"/>
                <a:cs typeface="Times New Roman" panose="02020603050405020304" pitchFamily="18" charset="0"/>
              </a:rPr>
              <a:t>средство для интенсивного развития речи детей,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обогащения </a:t>
            </a:r>
            <a:r>
              <a:rPr lang="ru-RU" dirty="0">
                <a:latin typeface="Times New Roman" panose="02020603050405020304" pitchFamily="18" charset="0"/>
                <a:cs typeface="Times New Roman" panose="02020603050405020304" pitchFamily="18" charset="0"/>
              </a:rPr>
              <a:t>словаря, развития мышления, воображения, творческих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способностей</a:t>
            </a:r>
            <a:r>
              <a:rPr lang="ru-RU" dirty="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Занимаясь </a:t>
            </a:r>
            <a:r>
              <a:rPr lang="ru-RU" dirty="0">
                <a:latin typeface="Times New Roman" panose="02020603050405020304" pitchFamily="18" charset="0"/>
                <a:cs typeface="Times New Roman" panose="02020603050405020304" pitchFamily="18" charset="0"/>
              </a:rPr>
              <a:t>с детьми театром, мы делаем жизнь наших воспитанников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интересной </a:t>
            </a:r>
            <a:r>
              <a:rPr lang="ru-RU" dirty="0">
                <a:latin typeface="Times New Roman" panose="02020603050405020304" pitchFamily="18" charset="0"/>
                <a:cs typeface="Times New Roman" panose="02020603050405020304" pitchFamily="18" charset="0"/>
              </a:rPr>
              <a:t>и содержательной, наполняем ее яркими впечатлениями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радостью творчества. Театр в детском саду научит ребенка видеть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прекрасное </a:t>
            </a:r>
            <a:r>
              <a:rPr lang="ru-RU" dirty="0">
                <a:latin typeface="Times New Roman" panose="02020603050405020304" pitchFamily="18" charset="0"/>
                <a:cs typeface="Times New Roman" panose="02020603050405020304" pitchFamily="18" charset="0"/>
              </a:rPr>
              <a:t>в жизни и в людях, зародит стремление нести в жизнь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прекрасное </a:t>
            </a:r>
            <a:r>
              <a:rPr lang="ru-RU" dirty="0">
                <a:latin typeface="Times New Roman" panose="02020603050405020304" pitchFamily="18" charset="0"/>
                <a:cs typeface="Times New Roman" panose="02020603050405020304" pitchFamily="18" charset="0"/>
              </a:rPr>
              <a:t>и доброе. </a:t>
            </a:r>
          </a:p>
        </p:txBody>
      </p:sp>
      <p:sp>
        <p:nvSpPr>
          <p:cNvPr id="5" name="Заголовок 4"/>
          <p:cNvSpPr>
            <a:spLocks noGrp="1"/>
          </p:cNvSpPr>
          <p:nvPr>
            <p:ph type="title" idx="4294967295"/>
          </p:nvPr>
        </p:nvSpPr>
        <p:spPr/>
        <p:txBody>
          <a:bodyPr/>
          <a:lstStyle/>
          <a:p>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Спасибо за внимание</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1071277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700806"/>
            <a:ext cx="5094312" cy="3785652"/>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Тип проекта:</a:t>
            </a:r>
            <a:r>
              <a:rPr lang="ru-RU" sz="2400" dirty="0">
                <a:latin typeface="Times New Roman" panose="02020603050405020304" pitchFamily="18" charset="0"/>
                <a:cs typeface="Times New Roman" panose="02020603050405020304" pitchFamily="18" charset="0"/>
              </a:rPr>
              <a:t> игровой</a:t>
            </a:r>
          </a:p>
          <a:p>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Вид </a:t>
            </a:r>
            <a:r>
              <a:rPr lang="ru-RU" sz="2400" b="1" dirty="0">
                <a:latin typeface="Times New Roman" panose="02020603050405020304" pitchFamily="18" charset="0"/>
                <a:cs typeface="Times New Roman" panose="02020603050405020304" pitchFamily="18" charset="0"/>
              </a:rPr>
              <a:t>проекта : </a:t>
            </a:r>
            <a:r>
              <a:rPr lang="ru-RU" sz="2400" dirty="0">
                <a:latin typeface="Times New Roman" panose="02020603050405020304" pitchFamily="18" charset="0"/>
                <a:cs typeface="Times New Roman" panose="02020603050405020304" pitchFamily="18" charset="0"/>
              </a:rPr>
              <a:t>информационно-творческий.</a:t>
            </a:r>
          </a:p>
          <a:p>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Участники</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воспитатель группы, дети 3-4 лет.</a:t>
            </a:r>
          </a:p>
          <a:p>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Длительность</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краткосрочный (одна </a:t>
            </a:r>
            <a:r>
              <a:rPr lang="ru-RU" sz="2400" dirty="0" smtClean="0">
                <a:latin typeface="Times New Roman" panose="02020603050405020304" pitchFamily="18" charset="0"/>
                <a:cs typeface="Times New Roman" panose="02020603050405020304" pitchFamily="18" charset="0"/>
              </a:rPr>
              <a:t>неделя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46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latin typeface="Times New Roman" panose="02020603050405020304" pitchFamily="18" charset="0"/>
                <a:cs typeface="Times New Roman" panose="02020603050405020304" pitchFamily="18" charset="0"/>
              </a:rPr>
              <a:t>Актуальность:</a:t>
            </a:r>
            <a:endParaRPr lang="ru-RU"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normAutofit fontScale="77500" lnSpcReduction="20000"/>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Возможности </a:t>
            </a:r>
            <a:r>
              <a:rPr lang="ru-RU" dirty="0">
                <a:latin typeface="Times New Roman" panose="02020603050405020304" pitchFamily="18" charset="0"/>
                <a:cs typeface="Times New Roman" panose="02020603050405020304" pitchFamily="18" charset="0"/>
              </a:rPr>
              <a:t>театрализованной деятельности очень широки. Участвуя в ней, дети знакомятся с окружающим миром во всем его многообразии через образы, краски, звуки, а умело, поставленные вопросы заставляют их думать, анализировать, делать выводы и обобщения. С умственным развитием тесно связано и совершенствование речи. В процессе работы над выразительностью реплик персонажей, собственных высказываний незаметно активизируется словарь  ребенка, совершенствуется звуковая культура его речи, ее интонационный строй. Исполняемая роль, произносимые реплики ставят малыша перед необходимостью ясно, четко, понятно изъясняться. У него улучшается диалогическая речь, ее грамматический строй.</a:t>
            </a:r>
          </a:p>
        </p:txBody>
      </p:sp>
    </p:spTree>
    <p:extLst>
      <p:ext uri="{BB962C8B-B14F-4D97-AF65-F5344CB8AC3E}">
        <p14:creationId xmlns:p14="http://schemas.microsoft.com/office/powerpoint/2010/main" val="339186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Объект 2"/>
          <p:cNvSpPr>
            <a:spLocks noGrp="1"/>
          </p:cNvSpPr>
          <p:nvPr>
            <p:ph sz="quarter" idx="13"/>
          </p:nvPr>
        </p:nvSpPr>
        <p:spPr>
          <a:xfrm>
            <a:off x="457200" y="476672"/>
            <a:ext cx="8229600" cy="5649491"/>
          </a:xfrm>
        </p:spPr>
        <p:txBody>
          <a:bodyPr/>
          <a:lstStyle/>
          <a:p>
            <a:endParaRPr lang="ru-RU" dirty="0" smtClean="0"/>
          </a:p>
          <a:p>
            <a:endParaRPr lang="ru-RU" dirty="0"/>
          </a:p>
          <a:p>
            <a:r>
              <a:rPr lang="ru-RU" sz="2800" dirty="0">
                <a:latin typeface="Times New Roman" panose="02020603050405020304" pitchFamily="18" charset="0"/>
                <a:cs typeface="Times New Roman" panose="02020603050405020304" pitchFamily="18" charset="0"/>
              </a:rPr>
              <a:t> </a:t>
            </a:r>
            <a:r>
              <a:rPr lang="ru-RU" sz="2800" dirty="0" smtClean="0">
                <a:solidFill>
                  <a:srgbClr val="0070C0"/>
                </a:solidFill>
                <a:latin typeface="Times New Roman" panose="02020603050405020304" pitchFamily="18" charset="0"/>
                <a:cs typeface="Times New Roman" panose="02020603050405020304" pitchFamily="18" charset="0"/>
              </a:rPr>
              <a:t>Цель</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моей работы </a:t>
            </a:r>
            <a:r>
              <a:rPr lang="ru-RU" dirty="0">
                <a:latin typeface="Times New Roman" panose="02020603050405020304" pitchFamily="18" charset="0"/>
                <a:cs typeface="Times New Roman" panose="02020603050405020304" pitchFamily="18" charset="0"/>
              </a:rPr>
              <a:t>- повысить уровень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развития </a:t>
            </a:r>
            <a:r>
              <a:rPr lang="ru-RU" dirty="0">
                <a:latin typeface="Times New Roman" panose="02020603050405020304" pitchFamily="18" charset="0"/>
                <a:cs typeface="Times New Roman" panose="02020603050405020304" pitchFamily="18" charset="0"/>
              </a:rPr>
              <a:t>речи детей через </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театрализованную </a:t>
            </a:r>
            <a:r>
              <a:rPr lang="ru-RU" dirty="0">
                <a:latin typeface="Times New Roman" panose="02020603050405020304" pitchFamily="18" charset="0"/>
                <a:cs typeface="Times New Roman" panose="02020603050405020304" pitchFamily="18" charset="0"/>
              </a:rPr>
              <a:t>деятельность.</a:t>
            </a:r>
          </a:p>
        </p:txBody>
      </p:sp>
    </p:spTree>
    <p:extLst>
      <p:ext uri="{BB962C8B-B14F-4D97-AF65-F5344CB8AC3E}">
        <p14:creationId xmlns:p14="http://schemas.microsoft.com/office/powerpoint/2010/main" val="2632181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352928" cy="4401205"/>
          </a:xfrm>
          <a:prstGeom prst="rect">
            <a:avLst/>
          </a:prstGeom>
        </p:spPr>
        <p:txBody>
          <a:bodyPr wrap="square">
            <a:spAutoFit/>
          </a:bodyPr>
          <a:lstStyle/>
          <a:p>
            <a:endParaRPr lang="ru-RU" dirty="0" smtClean="0"/>
          </a:p>
          <a:p>
            <a:pPr algn="ctr"/>
            <a:endParaRPr lang="ru-RU" dirty="0" smtClean="0"/>
          </a:p>
          <a:p>
            <a:pPr algn="ctr"/>
            <a:endParaRPr lang="ru-RU" dirty="0"/>
          </a:p>
          <a:p>
            <a:pPr algn="ctr"/>
            <a:r>
              <a:rPr lang="ru-RU" sz="2800" dirty="0" smtClean="0">
                <a:solidFill>
                  <a:srgbClr val="C00000"/>
                </a:solidFill>
                <a:latin typeface="Times New Roman" panose="02020603050405020304" pitchFamily="18" charset="0"/>
                <a:cs typeface="Times New Roman" panose="02020603050405020304" pitchFamily="18" charset="0"/>
              </a:rPr>
              <a:t>Основные </a:t>
            </a:r>
            <a:r>
              <a:rPr lang="ru-RU" sz="2800" dirty="0">
                <a:solidFill>
                  <a:srgbClr val="C00000"/>
                </a:solidFill>
                <a:latin typeface="Times New Roman" panose="02020603050405020304" pitchFamily="18" charset="0"/>
                <a:cs typeface="Times New Roman" panose="02020603050405020304" pitchFamily="18" charset="0"/>
              </a:rPr>
              <a:t>направления деятельности: </a:t>
            </a:r>
            <a:endParaRPr lang="ru-RU" sz="2800" dirty="0" smtClean="0">
              <a:solidFill>
                <a:srgbClr val="C00000"/>
              </a:solidFill>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постепенный </a:t>
            </a:r>
            <a:r>
              <a:rPr lang="ru-RU" sz="2000" dirty="0">
                <a:latin typeface="Times New Roman" panose="02020603050405020304" pitchFamily="18" charset="0"/>
                <a:cs typeface="Times New Roman" panose="02020603050405020304" pitchFamily="18" charset="0"/>
              </a:rPr>
              <a:t>переход ребенка от наблюдения театрализованной постановки взрослого к самостоятельной игровой деятельности; </a:t>
            </a:r>
            <a:endParaRPr lang="ru-RU" sz="2000" dirty="0" smtClean="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 от </a:t>
            </a:r>
            <a:r>
              <a:rPr lang="ru-RU" sz="2000" dirty="0">
                <a:latin typeface="Times New Roman" panose="02020603050405020304" pitchFamily="18" charset="0"/>
                <a:cs typeface="Times New Roman" panose="02020603050405020304" pitchFamily="18" charset="0"/>
              </a:rPr>
              <a:t>индивидуальной игры и « игры рядом» к игре в группе из трех – пяти сверстников, исполняющих роли; </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от </a:t>
            </a:r>
            <a:r>
              <a:rPr lang="ru-RU" sz="2000" dirty="0">
                <a:latin typeface="Times New Roman" panose="02020603050405020304" pitchFamily="18" charset="0"/>
                <a:cs typeface="Times New Roman" panose="02020603050405020304" pitchFamily="18" charset="0"/>
              </a:rPr>
              <a:t>имитации действий в сочетании с передачей основных эмоций героя к освоению роли как созданного  простого «типичного» образа в театрализованной игре.</a:t>
            </a:r>
          </a:p>
        </p:txBody>
      </p:sp>
    </p:spTree>
    <p:extLst>
      <p:ext uri="{BB962C8B-B14F-4D97-AF65-F5344CB8AC3E}">
        <p14:creationId xmlns:p14="http://schemas.microsoft.com/office/powerpoint/2010/main" val="246961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Объект 2"/>
          <p:cNvSpPr>
            <a:spLocks noGrp="1"/>
          </p:cNvSpPr>
          <p:nvPr>
            <p:ph sz="quarter" idx="13"/>
          </p:nvPr>
        </p:nvSpPr>
        <p:spPr>
          <a:xfrm>
            <a:off x="457200" y="620688"/>
            <a:ext cx="8229600" cy="5505475"/>
          </a:xfrm>
        </p:spPr>
        <p:txBody>
          <a:bodyPr>
            <a:normAutofit/>
          </a:bodyPr>
          <a:lstStyle/>
          <a:p>
            <a:pPr marL="0" indent="0" algn="ctr">
              <a:buNone/>
            </a:pPr>
            <a:r>
              <a:rPr lang="ru-RU" sz="2400" dirty="0" smtClean="0">
                <a:solidFill>
                  <a:srgbClr val="C00000"/>
                </a:solidFill>
                <a:latin typeface="Times New Roman" panose="02020603050405020304" pitchFamily="18" charset="0"/>
                <a:cs typeface="Times New Roman" panose="02020603050405020304" pitchFamily="18" charset="0"/>
              </a:rPr>
              <a:t>Задачи</a:t>
            </a:r>
            <a:r>
              <a:rPr lang="ru-RU" sz="2400" dirty="0">
                <a:solidFill>
                  <a:srgbClr val="C00000"/>
                </a:solidFill>
                <a:latin typeface="Times New Roman" panose="02020603050405020304" pitchFamily="18" charset="0"/>
                <a:cs typeface="Times New Roman" panose="02020603050405020304" pitchFamily="18" charset="0"/>
              </a:rPr>
              <a:t>:</a:t>
            </a:r>
          </a:p>
          <a:p>
            <a:pPr lvl="0"/>
            <a:endParaRPr lang="ru-RU" sz="1900" dirty="0" smtClean="0">
              <a:latin typeface="Times New Roman" panose="02020603050405020304" pitchFamily="18" charset="0"/>
              <a:cs typeface="Times New Roman" panose="02020603050405020304" pitchFamily="18" charset="0"/>
            </a:endParaRPr>
          </a:p>
          <a:p>
            <a:pPr lvl="0"/>
            <a:r>
              <a:rPr lang="ru-RU" sz="2000" dirty="0" smtClean="0">
                <a:latin typeface="Times New Roman" panose="02020603050405020304" pitchFamily="18" charset="0"/>
                <a:cs typeface="Times New Roman" panose="02020603050405020304" pitchFamily="18" charset="0"/>
              </a:rPr>
              <a:t>развить </a:t>
            </a:r>
            <a:r>
              <a:rPr lang="ru-RU" sz="2000" dirty="0">
                <a:latin typeface="Times New Roman" panose="02020603050405020304" pitchFamily="18" charset="0"/>
                <a:cs typeface="Times New Roman" panose="02020603050405020304" pitchFamily="18" charset="0"/>
              </a:rPr>
              <a:t>устойчивый интерес к театрально-игровой деятельности;</a:t>
            </a:r>
          </a:p>
          <a:p>
            <a:pPr lvl="0"/>
            <a:endParaRPr lang="ru-RU" sz="2000" dirty="0" smtClean="0">
              <a:latin typeface="Times New Roman" panose="02020603050405020304" pitchFamily="18" charset="0"/>
              <a:cs typeface="Times New Roman" panose="02020603050405020304" pitchFamily="18" charset="0"/>
            </a:endParaRPr>
          </a:p>
          <a:p>
            <a:pPr lvl="0"/>
            <a:r>
              <a:rPr lang="ru-RU" sz="2000" dirty="0" smtClean="0">
                <a:latin typeface="Times New Roman" panose="02020603050405020304" pitchFamily="18" charset="0"/>
                <a:cs typeface="Times New Roman" panose="02020603050405020304" pitchFamily="18" charset="0"/>
              </a:rPr>
              <a:t>обогащать </a:t>
            </a:r>
            <a:r>
              <a:rPr lang="ru-RU" sz="2000" dirty="0">
                <a:latin typeface="Times New Roman" panose="02020603050405020304" pitchFamily="18" charset="0"/>
                <a:cs typeface="Times New Roman" panose="02020603050405020304" pitchFamily="18" charset="0"/>
              </a:rPr>
              <a:t>словарь детей, активизировать его;</a:t>
            </a:r>
          </a:p>
          <a:p>
            <a:pPr lvl="0"/>
            <a:endParaRPr lang="ru-RU" sz="2000" dirty="0" smtClean="0">
              <a:latin typeface="Times New Roman" panose="02020603050405020304" pitchFamily="18" charset="0"/>
              <a:cs typeface="Times New Roman" panose="02020603050405020304" pitchFamily="18" charset="0"/>
            </a:endParaRPr>
          </a:p>
          <a:p>
            <a:pPr lvl="0"/>
            <a:r>
              <a:rPr lang="ru-RU" sz="2000" dirty="0" smtClean="0">
                <a:latin typeface="Times New Roman" panose="02020603050405020304" pitchFamily="18" charset="0"/>
                <a:cs typeface="Times New Roman" panose="02020603050405020304" pitchFamily="18" charset="0"/>
              </a:rPr>
              <a:t>совершенствовать </a:t>
            </a:r>
            <a:r>
              <a:rPr lang="ru-RU" sz="2000" dirty="0">
                <a:latin typeface="Times New Roman" panose="02020603050405020304" pitchFamily="18" charset="0"/>
                <a:cs typeface="Times New Roman" panose="02020603050405020304" pitchFamily="18" charset="0"/>
              </a:rPr>
              <a:t>диалогическую речь, ее грамотный строй;</a:t>
            </a:r>
          </a:p>
          <a:p>
            <a:pPr lvl="0"/>
            <a:endParaRPr lang="ru-RU" sz="2000" dirty="0" smtClean="0">
              <a:latin typeface="Times New Roman" panose="02020603050405020304" pitchFamily="18" charset="0"/>
              <a:cs typeface="Times New Roman" panose="02020603050405020304" pitchFamily="18" charset="0"/>
            </a:endParaRPr>
          </a:p>
          <a:p>
            <a:pPr lvl="0"/>
            <a:r>
              <a:rPr lang="ru-RU" sz="2000" dirty="0" smtClean="0">
                <a:latin typeface="Times New Roman" panose="02020603050405020304" pitchFamily="18" charset="0"/>
                <a:cs typeface="Times New Roman" panose="02020603050405020304" pitchFamily="18" charset="0"/>
              </a:rPr>
              <a:t>побуждать </a:t>
            </a:r>
            <a:r>
              <a:rPr lang="ru-RU" sz="2000" dirty="0">
                <a:latin typeface="Times New Roman" panose="02020603050405020304" pitchFamily="18" charset="0"/>
                <a:cs typeface="Times New Roman" panose="02020603050405020304" pitchFamily="18" charset="0"/>
              </a:rPr>
              <a:t>детей отзываться на игры-действия со звуками (живой и неживой природы), подражать движениям животных и птиц под музыку, под звучащее слово;</a:t>
            </a:r>
          </a:p>
          <a:p>
            <a:pPr lvl="0"/>
            <a:endParaRPr lang="ru-RU" sz="2000" dirty="0" smtClean="0">
              <a:latin typeface="Times New Roman" panose="02020603050405020304" pitchFamily="18" charset="0"/>
              <a:cs typeface="Times New Roman" panose="02020603050405020304" pitchFamily="18" charset="0"/>
            </a:endParaRPr>
          </a:p>
          <a:p>
            <a:pPr lvl="0"/>
            <a:r>
              <a:rPr lang="ru-RU" sz="2000" dirty="0" smtClean="0">
                <a:latin typeface="Times New Roman" panose="02020603050405020304" pitchFamily="18" charset="0"/>
                <a:cs typeface="Times New Roman" panose="02020603050405020304" pitchFamily="18" charset="0"/>
              </a:rPr>
              <a:t>способствовать </a:t>
            </a:r>
            <a:r>
              <a:rPr lang="ru-RU" sz="2000" dirty="0">
                <a:latin typeface="Times New Roman" panose="02020603050405020304" pitchFamily="18" charset="0"/>
                <a:cs typeface="Times New Roman" panose="02020603050405020304" pitchFamily="18" charset="0"/>
              </a:rPr>
              <a:t>проявлению самостоятельности, активности в игре с персонажами игрушками.</a:t>
            </a:r>
          </a:p>
        </p:txBody>
      </p:sp>
    </p:spTree>
    <p:extLst>
      <p:ext uri="{BB962C8B-B14F-4D97-AF65-F5344CB8AC3E}">
        <p14:creationId xmlns:p14="http://schemas.microsoft.com/office/powerpoint/2010/main" val="2157238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00B050"/>
                </a:solidFill>
                <a:latin typeface="Times New Roman" panose="02020603050405020304" pitchFamily="18" charset="0"/>
                <a:cs typeface="Times New Roman" panose="02020603050405020304" pitchFamily="18" charset="0"/>
              </a:rPr>
              <a:t>Перспективное планирование:</a:t>
            </a:r>
            <a:endParaRPr lang="ru-RU" sz="2400"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normAutofit lnSpcReduction="10000"/>
          </a:bodyPr>
          <a:lstStyle/>
          <a:p>
            <a:pPr lvl="0" algn="ctr"/>
            <a:r>
              <a:rPr lang="ru-RU" sz="2000" dirty="0" smtClean="0">
                <a:latin typeface="Times New Roman" panose="02020603050405020304" pitchFamily="18" charset="0"/>
                <a:cs typeface="Times New Roman" panose="02020603050405020304" pitchFamily="18" charset="0"/>
              </a:rPr>
              <a:t>музыкально-ритмическая </a:t>
            </a:r>
            <a:r>
              <a:rPr lang="ru-RU" sz="2000" dirty="0">
                <a:latin typeface="Times New Roman" panose="02020603050405020304" pitchFamily="18" charset="0"/>
                <a:cs typeface="Times New Roman" panose="02020603050405020304" pitchFamily="18" charset="0"/>
              </a:rPr>
              <a:t>разминка;</a:t>
            </a:r>
          </a:p>
          <a:p>
            <a:pPr lvl="0" algn="ctr"/>
            <a:endParaRPr lang="ru-RU" sz="2000" dirty="0" smtClean="0">
              <a:latin typeface="Times New Roman" panose="02020603050405020304" pitchFamily="18" charset="0"/>
              <a:cs typeface="Times New Roman" panose="02020603050405020304" pitchFamily="18" charset="0"/>
            </a:endParaRPr>
          </a:p>
          <a:p>
            <a:pPr lvl="0" algn="ctr"/>
            <a:r>
              <a:rPr lang="ru-RU" sz="2000" dirty="0" smtClean="0">
                <a:latin typeface="Times New Roman" panose="02020603050405020304" pitchFamily="18" charset="0"/>
                <a:cs typeface="Times New Roman" panose="02020603050405020304" pitchFamily="18" charset="0"/>
              </a:rPr>
              <a:t>дыхательная </a:t>
            </a:r>
            <a:r>
              <a:rPr lang="ru-RU" sz="2000" dirty="0">
                <a:latin typeface="Times New Roman" panose="02020603050405020304" pitchFamily="18" charset="0"/>
                <a:cs typeface="Times New Roman" panose="02020603050405020304" pitchFamily="18" charset="0"/>
              </a:rPr>
              <a:t>и речевая гимнастика;</a:t>
            </a:r>
          </a:p>
          <a:p>
            <a:pPr lvl="0" algn="ctr"/>
            <a:endParaRPr lang="ru-RU" sz="2000" dirty="0" smtClean="0">
              <a:latin typeface="Times New Roman" panose="02020603050405020304" pitchFamily="18" charset="0"/>
              <a:cs typeface="Times New Roman" panose="02020603050405020304" pitchFamily="18" charset="0"/>
            </a:endParaRPr>
          </a:p>
          <a:p>
            <a:pPr lvl="0" algn="ctr"/>
            <a:r>
              <a:rPr lang="ru-RU" sz="2000" dirty="0" smtClean="0">
                <a:latin typeface="Times New Roman" panose="02020603050405020304" pitchFamily="18" charset="0"/>
                <a:cs typeface="Times New Roman" panose="02020603050405020304" pitchFamily="18" charset="0"/>
              </a:rPr>
              <a:t>литературно-художественная </a:t>
            </a:r>
            <a:r>
              <a:rPr lang="ru-RU" sz="2000" dirty="0">
                <a:latin typeface="Times New Roman" panose="02020603050405020304" pitchFamily="18" charset="0"/>
                <a:cs typeface="Times New Roman" panose="02020603050405020304" pitchFamily="18" charset="0"/>
              </a:rPr>
              <a:t>практика (связная речь);</a:t>
            </a:r>
          </a:p>
          <a:p>
            <a:pPr lvl="0" algn="ctr"/>
            <a:endParaRPr lang="ru-RU" sz="2000" dirty="0" smtClean="0">
              <a:latin typeface="Times New Roman" panose="02020603050405020304" pitchFamily="18" charset="0"/>
              <a:cs typeface="Times New Roman" panose="02020603050405020304" pitchFamily="18" charset="0"/>
            </a:endParaRPr>
          </a:p>
          <a:p>
            <a:pPr lvl="0" algn="ctr"/>
            <a:r>
              <a:rPr lang="ru-RU" sz="2000" dirty="0" smtClean="0">
                <a:latin typeface="Times New Roman" panose="02020603050405020304" pitchFamily="18" charset="0"/>
                <a:cs typeface="Times New Roman" panose="02020603050405020304" pitchFamily="18" charset="0"/>
              </a:rPr>
              <a:t>игры</a:t>
            </a:r>
            <a:r>
              <a:rPr lang="ru-RU" sz="2000" dirty="0">
                <a:latin typeface="Times New Roman" panose="02020603050405020304" pitchFamily="18" charset="0"/>
                <a:cs typeface="Times New Roman" panose="02020603050405020304" pitchFamily="18" charset="0"/>
              </a:rPr>
              <a:t>, минута шалости, физическая минутка;</a:t>
            </a:r>
          </a:p>
          <a:p>
            <a:pPr lvl="0" algn="ctr"/>
            <a:endParaRPr lang="ru-RU" sz="2000" dirty="0" smtClean="0">
              <a:latin typeface="Times New Roman" panose="02020603050405020304" pitchFamily="18" charset="0"/>
              <a:cs typeface="Times New Roman" panose="02020603050405020304" pitchFamily="18" charset="0"/>
            </a:endParaRPr>
          </a:p>
          <a:p>
            <a:pPr lvl="0" algn="ctr"/>
            <a:r>
              <a:rPr lang="ru-RU" sz="2000" dirty="0" smtClean="0">
                <a:latin typeface="Times New Roman" panose="02020603050405020304" pitchFamily="18" charset="0"/>
                <a:cs typeface="Times New Roman" panose="02020603050405020304" pitchFamily="18" charset="0"/>
              </a:rPr>
              <a:t>театрализованная </a:t>
            </a:r>
            <a:r>
              <a:rPr lang="ru-RU" sz="2000" dirty="0" smtClean="0">
                <a:latin typeface="Times New Roman" panose="02020603050405020304" pitchFamily="18" charset="0"/>
                <a:cs typeface="Times New Roman" panose="02020603050405020304" pitchFamily="18" charset="0"/>
              </a:rPr>
              <a:t>деятельность.</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36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sp>
        <p:nvSpPr>
          <p:cNvPr id="3" name="Объект 2"/>
          <p:cNvSpPr>
            <a:spLocks noGrp="1"/>
          </p:cNvSpPr>
          <p:nvPr>
            <p:ph sz="quarter" idx="13"/>
          </p:nvPr>
        </p:nvSpPr>
        <p:spPr>
          <a:xfrm>
            <a:off x="457200" y="476672"/>
            <a:ext cx="8229600" cy="5649491"/>
          </a:xfrm>
        </p:spPr>
        <p:txBody>
          <a:bodyPr>
            <a:normAutofit fontScale="47500" lnSpcReduction="20000"/>
          </a:bodyPr>
          <a:lstStyle/>
          <a:p>
            <a:pPr marL="0" indent="0">
              <a:buNone/>
            </a:pPr>
            <a:r>
              <a:rPr lang="ru-RU" sz="1800" dirty="0" smtClean="0">
                <a:latin typeface="Times New Roman" panose="02020603050405020304" pitchFamily="18" charset="0"/>
                <a:cs typeface="Times New Roman" panose="02020603050405020304" pitchFamily="18" charset="0"/>
              </a:rPr>
              <a:t>    Для </a:t>
            </a:r>
            <a:r>
              <a:rPr lang="ru-RU" sz="1800" dirty="0">
                <a:latin typeface="Times New Roman" panose="02020603050405020304" pitchFamily="18" charset="0"/>
                <a:cs typeface="Times New Roman" panose="02020603050405020304" pitchFamily="18" charset="0"/>
              </a:rPr>
              <a:t>самостоятельной деятельности детей необходимо создать условия, в которых театрализованная деятельность будет протекать успешно. При проектировании предметно –пространственной среды, обеспечивающей театрализованную деятельность, создаем необходимые условия, т.е.:</a:t>
            </a:r>
          </a:p>
          <a:p>
            <a:pPr lvl="0"/>
            <a:endParaRPr lang="ru-RU" sz="1800" dirty="0" smtClean="0">
              <a:latin typeface="Times New Roman" panose="02020603050405020304" pitchFamily="18" charset="0"/>
              <a:cs typeface="Times New Roman" panose="02020603050405020304" pitchFamily="18" charset="0"/>
            </a:endParaRPr>
          </a:p>
          <a:p>
            <a:pPr lvl="0"/>
            <a:r>
              <a:rPr lang="ru-RU" sz="1800" dirty="0" smtClean="0">
                <a:latin typeface="Times New Roman" panose="02020603050405020304" pitchFamily="18" charset="0"/>
                <a:cs typeface="Times New Roman" panose="02020603050405020304" pitchFamily="18" charset="0"/>
              </a:rPr>
              <a:t>индивидуальные </a:t>
            </a:r>
            <a:r>
              <a:rPr lang="ru-RU" sz="1800" dirty="0">
                <a:latin typeface="Times New Roman" panose="02020603050405020304" pitchFamily="18" charset="0"/>
                <a:cs typeface="Times New Roman" panose="02020603050405020304" pitchFamily="18" charset="0"/>
              </a:rPr>
              <a:t>социально психологические особенности ребенка;</a:t>
            </a:r>
          </a:p>
          <a:p>
            <a:pPr lvl="0"/>
            <a:endParaRPr lang="ru-RU" sz="1800" dirty="0" smtClean="0">
              <a:latin typeface="Times New Roman" panose="02020603050405020304" pitchFamily="18" charset="0"/>
              <a:cs typeface="Times New Roman" panose="02020603050405020304" pitchFamily="18" charset="0"/>
            </a:endParaRPr>
          </a:p>
          <a:p>
            <a:pPr lvl="0"/>
            <a:r>
              <a:rPr lang="ru-RU" sz="1800" dirty="0" smtClean="0">
                <a:latin typeface="Times New Roman" panose="02020603050405020304" pitchFamily="18" charset="0"/>
                <a:cs typeface="Times New Roman" panose="02020603050405020304" pitchFamily="18" charset="0"/>
              </a:rPr>
              <a:t>особенности </a:t>
            </a:r>
            <a:r>
              <a:rPr lang="ru-RU" sz="1800" dirty="0">
                <a:latin typeface="Times New Roman" panose="02020603050405020304" pitchFamily="18" charset="0"/>
                <a:cs typeface="Times New Roman" panose="02020603050405020304" pitchFamily="18" charset="0"/>
              </a:rPr>
              <a:t>его эмоционально-личностного развития;</a:t>
            </a:r>
          </a:p>
          <a:p>
            <a:pPr lvl="0"/>
            <a:endParaRPr lang="ru-RU" sz="1800" dirty="0" smtClean="0">
              <a:latin typeface="Times New Roman" panose="02020603050405020304" pitchFamily="18" charset="0"/>
              <a:cs typeface="Times New Roman" panose="02020603050405020304" pitchFamily="18" charset="0"/>
            </a:endParaRPr>
          </a:p>
          <a:p>
            <a:pPr lvl="0"/>
            <a:r>
              <a:rPr lang="ru-RU" sz="1800" dirty="0" smtClean="0">
                <a:latin typeface="Times New Roman" panose="02020603050405020304" pitchFamily="18" charset="0"/>
                <a:cs typeface="Times New Roman" panose="02020603050405020304" pitchFamily="18" charset="0"/>
              </a:rPr>
              <a:t>индивидуальные </a:t>
            </a:r>
            <a:r>
              <a:rPr lang="ru-RU" sz="1800" dirty="0">
                <a:latin typeface="Times New Roman" panose="02020603050405020304" pitchFamily="18" charset="0"/>
                <a:cs typeface="Times New Roman" panose="02020603050405020304" pitchFamily="18" charset="0"/>
              </a:rPr>
              <a:t>интересы, склонности, предпочтения и потребности;</a:t>
            </a:r>
          </a:p>
          <a:p>
            <a:pPr lvl="0"/>
            <a:endParaRPr lang="ru-RU" sz="1800" dirty="0" smtClean="0">
              <a:latin typeface="Times New Roman" panose="02020603050405020304" pitchFamily="18" charset="0"/>
              <a:cs typeface="Times New Roman" panose="02020603050405020304" pitchFamily="18" charset="0"/>
            </a:endParaRPr>
          </a:p>
          <a:p>
            <a:pPr lvl="0"/>
            <a:r>
              <a:rPr lang="ru-RU" sz="1800" dirty="0" smtClean="0">
                <a:latin typeface="Times New Roman" panose="02020603050405020304" pitchFamily="18" charset="0"/>
                <a:cs typeface="Times New Roman" panose="02020603050405020304" pitchFamily="18" charset="0"/>
              </a:rPr>
              <a:t>любознательность</a:t>
            </a:r>
            <a:r>
              <a:rPr lang="ru-RU" sz="1800" dirty="0">
                <a:latin typeface="Times New Roman" panose="02020603050405020304" pitchFamily="18" charset="0"/>
                <a:cs typeface="Times New Roman" panose="02020603050405020304" pitchFamily="18" charset="0"/>
              </a:rPr>
              <a:t>, исследовательский интерес и творческие </a:t>
            </a:r>
            <a:r>
              <a:rPr lang="ru-RU" sz="1800" dirty="0" smtClean="0">
                <a:latin typeface="Times New Roman" panose="02020603050405020304" pitchFamily="18" charset="0"/>
                <a:cs typeface="Times New Roman" panose="02020603050405020304" pitchFamily="18" charset="0"/>
              </a:rPr>
              <a:t>способности;</a:t>
            </a:r>
            <a:endParaRPr lang="ru-RU" sz="1800" dirty="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возрастные </a:t>
            </a:r>
            <a:r>
              <a:rPr lang="ru-RU" sz="1800" dirty="0">
                <a:latin typeface="Times New Roman" panose="02020603050405020304" pitchFamily="18" charset="0"/>
                <a:cs typeface="Times New Roman" panose="02020603050405020304" pitchFamily="18" charset="0"/>
              </a:rPr>
              <a:t>и поло-ролевые особенности, которые отвечают требованиям программы и потребностям </a:t>
            </a:r>
            <a:r>
              <a:rPr lang="ru-RU" sz="1800" dirty="0" smtClean="0">
                <a:latin typeface="Times New Roman" panose="02020603050405020304" pitchFamily="18" charset="0"/>
                <a:cs typeface="Times New Roman" panose="02020603050405020304" pitchFamily="18" charset="0"/>
              </a:rPr>
              <a:t>детей</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3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70C0"/>
                </a:solidFill>
              </a:rPr>
              <a:t>Настольный театр</a:t>
            </a:r>
            <a:r>
              <a:rPr lang="ru-RU" dirty="0" smtClean="0"/>
              <a:t/>
            </a:r>
            <a:br>
              <a:rPr lang="ru-RU" dirty="0" smtClean="0"/>
            </a:br>
            <a:r>
              <a:rPr lang="ru-RU" dirty="0" smtClean="0">
                <a:solidFill>
                  <a:srgbClr val="FFC000"/>
                </a:solidFill>
              </a:rPr>
              <a:t>«Лиса и заяц</a:t>
            </a:r>
            <a:r>
              <a:rPr lang="ru-RU" dirty="0" smtClean="0"/>
              <a:t>»</a:t>
            </a:r>
            <a:endParaRPr lang="ru-RU" dirty="0"/>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027240" y="731838"/>
            <a:ext cx="463232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542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298</TotalTime>
  <Words>341</Words>
  <Application>Microsoft Office PowerPoint</Application>
  <PresentationFormat>Экран (4:3)</PresentationFormat>
  <Paragraphs>119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ГБОУ СОШ 2001  Дошкольное отделение «РАДУГА»    Проектная деятельность: Тема «Развитие речи детей средствами  театрализованной деятельности»         Воспитатель группы №8 Филиппова Н.И.   Москва  2013-2014 учебный год</vt:lpstr>
      <vt:lpstr>Презентация PowerPoint</vt:lpstr>
      <vt:lpstr>Актуальность:</vt:lpstr>
      <vt:lpstr>                           </vt:lpstr>
      <vt:lpstr>Презентация PowerPoint</vt:lpstr>
      <vt:lpstr>                       </vt:lpstr>
      <vt:lpstr>Перспективное планирование:</vt:lpstr>
      <vt:lpstr>                        </vt:lpstr>
      <vt:lpstr>Настольный театр «Лиса и заяц»</vt:lpstr>
      <vt:lpstr>«Репка»  Пальчиковый театр</vt:lpstr>
      <vt:lpstr>Фланелеграф</vt:lpstr>
      <vt:lpstr>Презентация PowerPoint</vt:lpstr>
      <vt:lpstr>Кукольный театр</vt:lpstr>
      <vt:lpstr>     Спасибо за внимание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2001 Дошкольное отделение «РАДУГА»      Проектная деятельность: Тема «Развитие речи детей средствами  театрализованной деятельности»       Воспитатель группы №8 Филиппова Н.И.</dc:title>
  <dc:creator>Ивановна</dc:creator>
  <cp:lastModifiedBy>Ивановна</cp:lastModifiedBy>
  <cp:revision>28</cp:revision>
  <dcterms:created xsi:type="dcterms:W3CDTF">2014-01-12T07:46:53Z</dcterms:created>
  <dcterms:modified xsi:type="dcterms:W3CDTF">2015-10-13T21:23:56Z</dcterms:modified>
</cp:coreProperties>
</file>