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2" r:id="rId9"/>
    <p:sldId id="263" r:id="rId10"/>
    <p:sldId id="265" r:id="rId11"/>
    <p:sldId id="266" r:id="rId12"/>
    <p:sldId id="264" r:id="rId13"/>
    <p:sldId id="267" r:id="rId14"/>
  </p:sldIdLst>
  <p:sldSz cx="9144000" cy="6858000" type="screen4x3"/>
  <p:notesSz cx="6858000" cy="100599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8B055B9D-1DC2-4E87-B3C6-886D744F1340}" type="datetimeFigureOut">
              <a:rPr lang="ru-RU" smtClean="0"/>
              <a:t>11.06.2013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B055B9D-1DC2-4E87-B3C6-886D744F1340}" type="datetimeFigureOut">
              <a:rPr lang="ru-RU" smtClean="0"/>
              <a:t>11.06.2013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B055B9D-1DC2-4E87-B3C6-886D744F1340}" type="datetimeFigureOut">
              <a:rPr lang="ru-RU" smtClean="0"/>
              <a:t>11.06.2013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B055B9D-1DC2-4E87-B3C6-886D744F1340}" type="datetimeFigureOut">
              <a:rPr lang="ru-RU" smtClean="0"/>
              <a:t>11.06.2013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055B9D-1DC2-4E87-B3C6-886D744F1340}" type="datetimeFigureOut">
              <a:rPr lang="ru-RU" smtClean="0"/>
              <a:t>11.06.2013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055B9D-1DC2-4E87-B3C6-886D744F1340}" type="datetimeFigureOut">
              <a:rPr lang="ru-RU" smtClean="0"/>
              <a:t>11.06.2013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B055B9D-1DC2-4E87-B3C6-886D744F1340}" type="datetimeFigureOut">
              <a:rPr lang="ru-RU" smtClean="0"/>
              <a:t>11.06.2013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B055B9D-1DC2-4E87-B3C6-886D744F1340}" type="datetimeFigureOut">
              <a:rPr lang="ru-RU" smtClean="0"/>
              <a:t>11.06.2013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55B9D-1DC2-4E87-B3C6-886D744F1340}" type="datetimeFigureOut">
              <a:rPr lang="ru-RU" smtClean="0"/>
              <a:t>11.06.2013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055B9D-1DC2-4E87-B3C6-886D744F1340}" type="datetimeFigureOut">
              <a:rPr lang="ru-RU" smtClean="0"/>
              <a:t>11.06.2013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281A94-7FE9-43B4-AA6F-1848DD8599F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055B9D-1DC2-4E87-B3C6-886D744F1340}" type="datetimeFigureOut">
              <a:rPr lang="ru-RU" smtClean="0"/>
              <a:t>11.06.2013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281A94-7FE9-43B4-AA6F-1848DD8599FC}"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8B055B9D-1DC2-4E87-B3C6-886D744F1340}" type="datetimeFigureOut">
              <a:rPr lang="ru-RU" smtClean="0"/>
              <a:t>11.06.2013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C281A94-7FE9-43B4-AA6F-1848DD8599F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484784"/>
            <a:ext cx="7117180" cy="1470025"/>
          </a:xfrm>
        </p:spPr>
        <p:txBody>
          <a:bodyPr/>
          <a:lstStyle/>
          <a:p>
            <a:r>
              <a:rPr lang="ru-RU" dirty="0" smtClean="0"/>
              <a:t>«К первоцветам в гости».</a:t>
            </a:r>
            <a:endParaRPr lang="ru-RU" dirty="0"/>
          </a:p>
        </p:txBody>
      </p:sp>
      <p:sp>
        <p:nvSpPr>
          <p:cNvPr id="3" name="Подзаголовок 2"/>
          <p:cNvSpPr>
            <a:spLocks noGrp="1"/>
          </p:cNvSpPr>
          <p:nvPr>
            <p:ph type="subTitle" idx="1"/>
          </p:nvPr>
        </p:nvSpPr>
        <p:spPr/>
        <p:txBody>
          <a:bodyPr/>
          <a:lstStyle/>
          <a:p>
            <a:pPr algn="ctr"/>
            <a:r>
              <a:rPr lang="ru-RU" dirty="0" smtClean="0"/>
              <a:t>(старшая группа №5 ГБОУ д/с №486</a:t>
            </a:r>
            <a:r>
              <a:rPr lang="ru-RU" dirty="0" smtClean="0"/>
              <a:t>)</a:t>
            </a:r>
          </a:p>
          <a:p>
            <a:pPr algn="ctr"/>
            <a:r>
              <a:rPr lang="ru-RU" dirty="0" smtClean="0"/>
              <a:t>Воспитатель: </a:t>
            </a:r>
            <a:r>
              <a:rPr lang="ru-RU" dirty="0" err="1" smtClean="0"/>
              <a:t>Мамыкина</a:t>
            </a:r>
            <a:r>
              <a:rPr lang="ru-RU" dirty="0" smtClean="0"/>
              <a:t> В.А.</a:t>
            </a:r>
            <a:endParaRPr lang="ru-RU" dirty="0"/>
          </a:p>
        </p:txBody>
      </p:sp>
    </p:spTree>
    <p:extLst>
      <p:ext uri="{BB962C8B-B14F-4D97-AF65-F5344CB8AC3E}">
        <p14:creationId xmlns:p14="http://schemas.microsoft.com/office/powerpoint/2010/main" val="359743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75724"/>
            <a:ext cx="7848872" cy="924475"/>
          </a:xfrm>
        </p:spPr>
        <p:txBody>
          <a:bodyPr/>
          <a:lstStyle/>
          <a:p>
            <a:r>
              <a:rPr lang="ru-RU" dirty="0" smtClean="0"/>
              <a:t>Настоящий подснежник - </a:t>
            </a:r>
            <a:r>
              <a:rPr lang="ru-RU" dirty="0" err="1" smtClean="0"/>
              <a:t>галантус</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06574"/>
            <a:ext cx="7128791" cy="4502745"/>
          </a:xfrm>
          <a:prstGeom prst="rect">
            <a:avLst/>
          </a:prstGeom>
          <a:ln>
            <a:noFill/>
          </a:ln>
          <a:effectLst>
            <a:softEdge rad="112500"/>
          </a:effectLst>
        </p:spPr>
      </p:pic>
    </p:spTree>
    <p:extLst>
      <p:ext uri="{BB962C8B-B14F-4D97-AF65-F5344CB8AC3E}">
        <p14:creationId xmlns:p14="http://schemas.microsoft.com/office/powerpoint/2010/main" val="311313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332657"/>
            <a:ext cx="7125113" cy="936104"/>
          </a:xfrm>
        </p:spPr>
        <p:txBody>
          <a:bodyPr/>
          <a:lstStyle/>
          <a:p>
            <a:pPr algn="ctr"/>
            <a:r>
              <a:rPr lang="ru-RU" dirty="0" smtClean="0"/>
              <a:t>Легенда о подснежнике</a:t>
            </a:r>
            <a:endParaRPr lang="ru-RU" dirty="0"/>
          </a:p>
        </p:txBody>
      </p:sp>
      <p:sp>
        <p:nvSpPr>
          <p:cNvPr id="3" name="Объект 2"/>
          <p:cNvSpPr>
            <a:spLocks noGrp="1"/>
          </p:cNvSpPr>
          <p:nvPr>
            <p:ph idx="1"/>
          </p:nvPr>
        </p:nvSpPr>
        <p:spPr>
          <a:xfrm>
            <a:off x="539552" y="1268760"/>
            <a:ext cx="8208912" cy="5256583"/>
          </a:xfrm>
        </p:spPr>
        <p:txBody>
          <a:bodyPr>
            <a:normAutofit fontScale="92500" lnSpcReduction="10000"/>
          </a:bodyPr>
          <a:lstStyle/>
          <a:p>
            <a:pPr marL="0" indent="0">
              <a:buNone/>
            </a:pPr>
            <a:r>
              <a:rPr lang="ru-RU" dirty="0"/>
              <a:t> Существует одна давняя история, которая по своему сюжету напоминает волшебную сказку. Жили-были брат и сестра. Родители их умерли рано, оставив домик на краю леса, и дети были вынуждены заботиться о себе сами. Брат промышлял охотничьим ремеслом, а сестра хозяйничала по дому. </a:t>
            </a:r>
            <a:endParaRPr lang="ru-RU" dirty="0" smtClean="0"/>
          </a:p>
          <a:p>
            <a:pPr marL="0" indent="0">
              <a:buNone/>
            </a:pPr>
            <a:r>
              <a:rPr lang="ru-RU" dirty="0"/>
              <a:t> </a:t>
            </a:r>
            <a:r>
              <a:rPr lang="ru-RU" dirty="0" smtClean="0"/>
              <a:t> Однажды</a:t>
            </a:r>
            <a:r>
              <a:rPr lang="ru-RU" dirty="0"/>
              <a:t>, когда брата не было дома, решила сестра вымыть полы в горнице. Взяла она два ведра и пошла в лес за снегом, белым и чистым. Забрела она довольно далеко от дома. Девушка хорошо знала родные места, поэтому не боялась заблудиться, но тут ее подстерегла другая беда. Старый леший, объезжая на хромом волке свои владения, заприметил девицу, и смекнул, что ему бы такая опрятная хозяйка не помешала, схватил ее и повез в свое жилище. Но девушка не растерялась – рванула веревочку бус из речного жемчуга, которые остались ей от матери, и стала помечать свой путь бусинками. Но они проваливались бесследно в снег. Поняла девушка, что не найти ее брату и горько заплакала. Сжалилось ясное солнышко, над горем сироты, растопило снег и на том месте, куда падали жемчужинки, выросли первые весенние цветы – подснежники. Они – то и указали брату дорогу к лешему. Как увидел леший, что его убежище обнаружено, завизжал и пустился наутек. А брат с сестрой вернулись в свой дом и зажили счастливо. </a:t>
            </a:r>
          </a:p>
        </p:txBody>
      </p:sp>
    </p:spTree>
    <p:extLst>
      <p:ext uri="{BB962C8B-B14F-4D97-AF65-F5344CB8AC3E}">
        <p14:creationId xmlns:p14="http://schemas.microsoft.com/office/powerpoint/2010/main" val="214705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46087"/>
            <a:ext cx="3346564" cy="966689"/>
          </a:xfrm>
        </p:spPr>
        <p:txBody>
          <a:bodyPr/>
          <a:lstStyle/>
          <a:p>
            <a:pPr algn="ctr"/>
            <a:r>
              <a:rPr lang="ru-RU" dirty="0" smtClean="0"/>
              <a:t>Кому так нужны первые цветы?</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476672"/>
            <a:ext cx="4279900" cy="2822544"/>
          </a:xfrm>
          <a:prstGeom prst="rect">
            <a:avLst/>
          </a:prstGeom>
          <a:ln>
            <a:noFill/>
          </a:ln>
          <a:effectLst>
            <a:softEdge rad="112500"/>
          </a:effectLst>
        </p:spPr>
      </p:pic>
      <p:sp>
        <p:nvSpPr>
          <p:cNvPr id="4" name="Текст 3"/>
          <p:cNvSpPr>
            <a:spLocks noGrp="1"/>
          </p:cNvSpPr>
          <p:nvPr>
            <p:ph type="body" sz="half" idx="2"/>
          </p:nvPr>
        </p:nvSpPr>
        <p:spPr>
          <a:xfrm>
            <a:off x="323528" y="1628801"/>
            <a:ext cx="3346564" cy="4232248"/>
          </a:xfrm>
        </p:spPr>
        <p:txBody>
          <a:bodyPr>
            <a:noAutofit/>
          </a:bodyPr>
          <a:lstStyle/>
          <a:p>
            <a:pPr algn="ctr"/>
            <a:r>
              <a:rPr lang="ru-RU" sz="1400" dirty="0"/>
              <a:t>Спал цветок и вдруг проснулся,</a:t>
            </a:r>
          </a:p>
          <a:p>
            <a:pPr algn="ctr"/>
            <a:r>
              <a:rPr lang="ru-RU" sz="1400" dirty="0" smtClean="0"/>
              <a:t>Больше </a:t>
            </a:r>
            <a:r>
              <a:rPr lang="ru-RU" sz="1400" dirty="0"/>
              <a:t>спать не захотел,</a:t>
            </a:r>
          </a:p>
          <a:p>
            <a:pPr algn="ctr"/>
            <a:r>
              <a:rPr lang="ru-RU" sz="1400" dirty="0" smtClean="0"/>
              <a:t>Шевельнулся</a:t>
            </a:r>
            <a:r>
              <a:rPr lang="ru-RU" sz="1400" dirty="0"/>
              <a:t>, встрепенулся,</a:t>
            </a:r>
          </a:p>
          <a:p>
            <a:pPr algn="ctr"/>
            <a:r>
              <a:rPr lang="ru-RU" sz="1400" dirty="0" smtClean="0"/>
              <a:t>Взвился </a:t>
            </a:r>
            <a:r>
              <a:rPr lang="ru-RU" sz="1400" dirty="0"/>
              <a:t>вверх и улетел</a:t>
            </a:r>
            <a:r>
              <a:rPr lang="ru-RU" sz="1400" dirty="0" smtClean="0"/>
              <a:t>.</a:t>
            </a:r>
          </a:p>
          <a:p>
            <a:endParaRPr lang="ru-RU" sz="1400" dirty="0" smtClean="0"/>
          </a:p>
          <a:p>
            <a:r>
              <a:rPr lang="ru-RU" sz="1400" dirty="0"/>
              <a:t> </a:t>
            </a:r>
            <a:r>
              <a:rPr lang="ru-RU" sz="1400" dirty="0" smtClean="0"/>
              <a:t>Почему </a:t>
            </a:r>
            <a:r>
              <a:rPr lang="ru-RU" sz="1400" dirty="0"/>
              <a:t>на цветах мы встречаем бабочек, пчел? </a:t>
            </a:r>
            <a:endParaRPr lang="ru-RU" sz="1400" dirty="0" smtClean="0"/>
          </a:p>
          <a:p>
            <a:r>
              <a:rPr lang="ru-RU" sz="1400" dirty="0" smtClean="0"/>
              <a:t> Они </a:t>
            </a:r>
            <a:r>
              <a:rPr lang="ru-RU" sz="1400" dirty="0"/>
              <a:t>пьют нектар. Рано проснувшиеся насекомые испытывают голод, так как цветов еще нет, и счастлива та пчелка, которой удается найти первоцвет. Первоцветы – единственные в это весеннее время цветущие растения, которые спасают жизнь насекомым.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562463"/>
            <a:ext cx="3052564" cy="2736304"/>
          </a:xfrm>
          <a:prstGeom prst="rect">
            <a:avLst/>
          </a:prstGeom>
          <a:ln>
            <a:noFill/>
          </a:ln>
          <a:effectLst>
            <a:softEdge rad="112500"/>
          </a:effectLst>
        </p:spPr>
      </p:pic>
    </p:spTree>
    <p:extLst>
      <p:ext uri="{BB962C8B-B14F-4D97-AF65-F5344CB8AC3E}">
        <p14:creationId xmlns:p14="http://schemas.microsoft.com/office/powerpoint/2010/main" val="16248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181183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51344"/>
            <a:ext cx="7704856" cy="5909310"/>
          </a:xfrm>
          <a:prstGeom prst="rect">
            <a:avLst/>
          </a:prstGeom>
        </p:spPr>
        <p:txBody>
          <a:bodyPr wrap="square">
            <a:spAutoFit/>
          </a:bodyPr>
          <a:lstStyle/>
          <a:p>
            <a:r>
              <a:rPr lang="ru-RU" sz="2400" dirty="0" smtClean="0"/>
              <a:t>Цель</a:t>
            </a:r>
            <a:r>
              <a:rPr lang="ru-RU" dirty="0" smtClean="0"/>
              <a:t>: расширять знания детей о первоцветах.</a:t>
            </a:r>
          </a:p>
          <a:p>
            <a:endParaRPr lang="ru-RU" dirty="0" smtClean="0"/>
          </a:p>
          <a:p>
            <a:r>
              <a:rPr lang="ru-RU" sz="2400" dirty="0" smtClean="0"/>
              <a:t>Задачи</a:t>
            </a:r>
            <a:r>
              <a:rPr lang="ru-RU" dirty="0" smtClean="0"/>
              <a:t>:</a:t>
            </a:r>
          </a:p>
          <a:p>
            <a:endParaRPr lang="ru-RU" dirty="0" smtClean="0"/>
          </a:p>
          <a:p>
            <a:pPr marL="285750" indent="-285750">
              <a:buFont typeface="Wingdings" pitchFamily="2" charset="2"/>
              <a:buChar char="v"/>
            </a:pPr>
            <a:r>
              <a:rPr lang="ru-RU" dirty="0" smtClean="0"/>
              <a:t>    Закрепить представления детей о первоцветах, научить определять их по описанию, познакомить с ландышем;</a:t>
            </a:r>
          </a:p>
          <a:p>
            <a:pPr marL="285750" indent="-285750">
              <a:buFont typeface="Wingdings" pitchFamily="2" charset="2"/>
              <a:buChar char="v"/>
            </a:pPr>
            <a:endParaRPr lang="ru-RU" dirty="0" smtClean="0"/>
          </a:p>
          <a:p>
            <a:pPr marL="285750" indent="-285750">
              <a:buFont typeface="Wingdings" pitchFamily="2" charset="2"/>
              <a:buChar char="v"/>
            </a:pPr>
            <a:r>
              <a:rPr lang="ru-RU" dirty="0" smtClean="0"/>
              <a:t>    Научить находить связь между цветущими растениями и насекомыми;</a:t>
            </a:r>
          </a:p>
          <a:p>
            <a:pPr marL="285750" indent="-285750">
              <a:buFont typeface="Wingdings" pitchFamily="2" charset="2"/>
              <a:buChar char="v"/>
            </a:pPr>
            <a:endParaRPr lang="ru-RU" dirty="0" smtClean="0"/>
          </a:p>
          <a:p>
            <a:pPr marL="285750" indent="-285750">
              <a:buFont typeface="Wingdings" pitchFamily="2" charset="2"/>
              <a:buChar char="v"/>
            </a:pPr>
            <a:r>
              <a:rPr lang="ru-RU" dirty="0" smtClean="0"/>
              <a:t>    Продолжить работу по обогащению словаря (мать-и-мачеха, медуница, ядовитый, охраняемый, первоцветы, </a:t>
            </a:r>
            <a:r>
              <a:rPr lang="ru-RU" dirty="0" err="1" smtClean="0"/>
              <a:t>галантус</a:t>
            </a:r>
            <a:r>
              <a:rPr lang="ru-RU" dirty="0" smtClean="0"/>
              <a:t>, гиацинт, нарцисс, нектар)</a:t>
            </a:r>
          </a:p>
          <a:p>
            <a:pPr marL="285750" indent="-285750">
              <a:buFont typeface="Wingdings" pitchFamily="2" charset="2"/>
              <a:buChar char="v"/>
            </a:pPr>
            <a:endParaRPr lang="ru-RU" dirty="0" smtClean="0"/>
          </a:p>
          <a:p>
            <a:pPr marL="285750" indent="-285750">
              <a:buFont typeface="Wingdings" pitchFamily="2" charset="2"/>
              <a:buChar char="v"/>
            </a:pPr>
            <a:r>
              <a:rPr lang="ru-RU" dirty="0" smtClean="0"/>
              <a:t>    Воспитывать бережное отношение к первоцветам. </a:t>
            </a:r>
          </a:p>
          <a:p>
            <a:endParaRPr lang="ru-RU" dirty="0"/>
          </a:p>
          <a:p>
            <a:r>
              <a:rPr lang="ru-RU" sz="2400" dirty="0" smtClean="0"/>
              <a:t>Материал и оборудование</a:t>
            </a:r>
            <a:r>
              <a:rPr lang="ru-RU" dirty="0" smtClean="0"/>
              <a:t>: железная дорога, игрушечный поезд, фотографии первоцветов. Диск с записью Чайковского «Вальс цветов».</a:t>
            </a:r>
          </a:p>
          <a:p>
            <a:pPr marL="285750" indent="-285750">
              <a:buFont typeface="Wingdings" pitchFamily="2" charset="2"/>
              <a:buChar char="v"/>
            </a:pPr>
            <a:endParaRPr lang="ru-RU" dirty="0"/>
          </a:p>
        </p:txBody>
      </p:sp>
    </p:spTree>
    <p:extLst>
      <p:ext uri="{BB962C8B-B14F-4D97-AF65-F5344CB8AC3E}">
        <p14:creationId xmlns:p14="http://schemas.microsoft.com/office/powerpoint/2010/main" val="17291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087"/>
            <a:ext cx="2808312" cy="1185861"/>
          </a:xfrm>
        </p:spPr>
        <p:txBody>
          <a:bodyPr/>
          <a:lstStyle/>
          <a:p>
            <a:pPr algn="ctr"/>
            <a:r>
              <a:rPr lang="ru-RU" dirty="0" smtClean="0"/>
              <a:t>К нам пришла Весна.</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692696"/>
            <a:ext cx="5904655" cy="5112568"/>
          </a:xfrm>
        </p:spPr>
      </p:pic>
      <p:sp>
        <p:nvSpPr>
          <p:cNvPr id="4" name="Текст 3"/>
          <p:cNvSpPr>
            <a:spLocks noGrp="1"/>
          </p:cNvSpPr>
          <p:nvPr>
            <p:ph type="body" sz="half" idx="2"/>
          </p:nvPr>
        </p:nvSpPr>
        <p:spPr>
          <a:xfrm>
            <a:off x="251520" y="1631949"/>
            <a:ext cx="2736304" cy="4229099"/>
          </a:xfrm>
        </p:spPr>
        <p:txBody>
          <a:bodyPr/>
          <a:lstStyle/>
          <a:p>
            <a:pPr algn="ctr"/>
            <a:r>
              <a:rPr lang="ru-RU" dirty="0"/>
              <a:t>Загадка </a:t>
            </a:r>
            <a:r>
              <a:rPr lang="ru-RU" dirty="0" smtClean="0"/>
              <a:t>:</a:t>
            </a:r>
            <a:endParaRPr lang="ru-RU" dirty="0"/>
          </a:p>
          <a:p>
            <a:pPr algn="ctr"/>
            <a:endParaRPr lang="ru-RU" dirty="0"/>
          </a:p>
          <a:p>
            <a:pPr algn="ctr"/>
            <a:r>
              <a:rPr lang="ru-RU" dirty="0"/>
              <a:t>Зазвенели ручьи,</a:t>
            </a:r>
          </a:p>
          <a:p>
            <a:pPr algn="ctr"/>
            <a:endParaRPr lang="ru-RU" dirty="0"/>
          </a:p>
          <a:p>
            <a:pPr algn="ctr"/>
            <a:r>
              <a:rPr lang="ru-RU" dirty="0"/>
              <a:t>Прилетели грачи.</a:t>
            </a:r>
          </a:p>
          <a:p>
            <a:pPr algn="ctr"/>
            <a:endParaRPr lang="ru-RU" dirty="0"/>
          </a:p>
          <a:p>
            <a:pPr algn="ctr"/>
            <a:r>
              <a:rPr lang="ru-RU" dirty="0"/>
              <a:t>В дом свой – улей – пчела</a:t>
            </a:r>
          </a:p>
          <a:p>
            <a:pPr algn="ctr"/>
            <a:endParaRPr lang="ru-RU" dirty="0"/>
          </a:p>
          <a:p>
            <a:pPr algn="ctr"/>
            <a:r>
              <a:rPr lang="ru-RU" dirty="0"/>
              <a:t>Первый мед принесла.</a:t>
            </a:r>
          </a:p>
          <a:p>
            <a:pPr algn="ctr"/>
            <a:endParaRPr lang="ru-RU" dirty="0"/>
          </a:p>
          <a:p>
            <a:pPr algn="ctr"/>
            <a:r>
              <a:rPr lang="ru-RU" dirty="0"/>
              <a:t>Кто скажет, кто знает,</a:t>
            </a:r>
          </a:p>
          <a:p>
            <a:pPr algn="ctr"/>
            <a:endParaRPr lang="ru-RU" dirty="0"/>
          </a:p>
          <a:p>
            <a:pPr algn="ctr"/>
            <a:r>
              <a:rPr lang="ru-RU" dirty="0"/>
              <a:t>Когда это бывает?</a:t>
            </a:r>
          </a:p>
        </p:txBody>
      </p:sp>
    </p:spTree>
    <p:extLst>
      <p:ext uri="{BB962C8B-B14F-4D97-AF65-F5344CB8AC3E}">
        <p14:creationId xmlns:p14="http://schemas.microsoft.com/office/powerpoint/2010/main" val="36193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46087"/>
            <a:ext cx="3274556" cy="1185861"/>
          </a:xfrm>
        </p:spPr>
        <p:txBody>
          <a:bodyPr/>
          <a:lstStyle/>
          <a:p>
            <a:pPr algn="ctr"/>
            <a:r>
              <a:rPr lang="ru-RU" dirty="0" smtClean="0"/>
              <a:t>Как появились цветы на земле.</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1556792"/>
            <a:ext cx="5184576" cy="3312367"/>
          </a:xfrm>
          <a:prstGeom prst="rect">
            <a:avLst/>
          </a:prstGeom>
          <a:ln>
            <a:noFill/>
          </a:ln>
          <a:effectLst>
            <a:softEdge rad="112500"/>
          </a:effectLst>
        </p:spPr>
      </p:pic>
      <p:sp>
        <p:nvSpPr>
          <p:cNvPr id="4" name="Текст 3"/>
          <p:cNvSpPr>
            <a:spLocks noGrp="1"/>
          </p:cNvSpPr>
          <p:nvPr>
            <p:ph type="body" sz="half" idx="2"/>
          </p:nvPr>
        </p:nvSpPr>
        <p:spPr>
          <a:xfrm>
            <a:off x="323528" y="1631949"/>
            <a:ext cx="3346564" cy="4229099"/>
          </a:xfrm>
        </p:spPr>
        <p:txBody>
          <a:bodyPr>
            <a:noAutofit/>
          </a:bodyPr>
          <a:lstStyle/>
          <a:p>
            <a:r>
              <a:rPr lang="ru-RU" sz="1400" dirty="0" smtClean="0"/>
              <a:t> Возвращался </a:t>
            </a:r>
            <a:r>
              <a:rPr lang="ru-RU" sz="1400" dirty="0"/>
              <a:t>будто бы Иван-Царевич от Бабы Яги. Доехал до большой реки, а моста нет. Махнул три раза платком в правую сторону - повисла над рекой дивная радуга, он и переехал по ней на другой берег. Махнул два раза в левую сторону - радуга стала тоненьким-тоненьким мостиком. Бросилась Баба Яга за Иваном-Царевичем вдогонку по этому мостику, добралась до середины, а он возьми да и обломись. Рассыпалась радуга по обе стороны реки на мелкие осколки-цветочки. Одни цветы были добрые - от следов Ивана-царевича, а другие, злые и ядовитые, - это там, где Баба Яга ступала...</a:t>
            </a:r>
          </a:p>
        </p:txBody>
      </p:sp>
    </p:spTree>
    <p:extLst>
      <p:ext uri="{BB962C8B-B14F-4D97-AF65-F5344CB8AC3E}">
        <p14:creationId xmlns:p14="http://schemas.microsoft.com/office/powerpoint/2010/main" val="419229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3"/>
            <a:ext cx="3312368" cy="792087"/>
          </a:xfrm>
        </p:spPr>
        <p:txBody>
          <a:bodyPr/>
          <a:lstStyle/>
          <a:p>
            <a:r>
              <a:rPr lang="ru-RU" dirty="0" smtClean="0"/>
              <a:t>Развитие растения</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12" y="908720"/>
            <a:ext cx="4680520" cy="5184576"/>
          </a:xfrm>
          <a:prstGeom prst="rect">
            <a:avLst/>
          </a:prstGeom>
          <a:ln>
            <a:noFill/>
          </a:ln>
          <a:effectLst>
            <a:softEdge rad="112500"/>
          </a:effectLst>
        </p:spPr>
      </p:pic>
      <p:sp>
        <p:nvSpPr>
          <p:cNvPr id="4" name="Текст 3"/>
          <p:cNvSpPr>
            <a:spLocks noGrp="1"/>
          </p:cNvSpPr>
          <p:nvPr>
            <p:ph type="body" sz="half" idx="2"/>
          </p:nvPr>
        </p:nvSpPr>
        <p:spPr>
          <a:xfrm>
            <a:off x="539552" y="1628800"/>
            <a:ext cx="2660650" cy="4229099"/>
          </a:xfrm>
        </p:spPr>
        <p:txBody>
          <a:bodyPr>
            <a:normAutofit/>
          </a:bodyPr>
          <a:lstStyle/>
          <a:p>
            <a:r>
              <a:rPr lang="ru-RU" sz="3600" dirty="0"/>
              <a:t>семя – росток – цветок</a:t>
            </a:r>
          </a:p>
        </p:txBody>
      </p:sp>
    </p:spTree>
    <p:extLst>
      <p:ext uri="{BB962C8B-B14F-4D97-AF65-F5344CB8AC3E}">
        <p14:creationId xmlns:p14="http://schemas.microsoft.com/office/powerpoint/2010/main" val="37413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Кто такие первоцветы?</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7826" y="446088"/>
            <a:ext cx="3609974" cy="5414962"/>
          </a:xfrm>
        </p:spPr>
      </p:pic>
      <p:sp>
        <p:nvSpPr>
          <p:cNvPr id="4" name="Текст 3"/>
          <p:cNvSpPr>
            <a:spLocks noGrp="1"/>
          </p:cNvSpPr>
          <p:nvPr>
            <p:ph type="body" sz="half" idx="2"/>
          </p:nvPr>
        </p:nvSpPr>
        <p:spPr/>
        <p:txBody>
          <a:bodyPr/>
          <a:lstStyle/>
          <a:p>
            <a:r>
              <a:rPr lang="ru-RU" dirty="0" smtClean="0"/>
              <a:t> </a:t>
            </a:r>
            <a:r>
              <a:rPr lang="ru-RU" sz="1800" dirty="0" smtClean="0"/>
              <a:t>Первоцветы </a:t>
            </a:r>
            <a:r>
              <a:rPr lang="ru-RU" sz="1800" dirty="0"/>
              <a:t>– это многолетние растения, т. е. такие, которые помногу лет растут и цветут. </a:t>
            </a:r>
            <a:r>
              <a:rPr lang="ru-RU" sz="1800" dirty="0" smtClean="0"/>
              <a:t>Это растения , которые расцветают ранней весной. </a:t>
            </a:r>
          </a:p>
          <a:p>
            <a:r>
              <a:rPr lang="ru-RU" sz="1800" dirty="0" smtClean="0"/>
              <a:t>Они первыми появляются из-под снега и поэтому их еще называют подснежниками.</a:t>
            </a:r>
            <a:endParaRPr lang="ru-RU" sz="1800" dirty="0"/>
          </a:p>
        </p:txBody>
      </p:sp>
    </p:spTree>
    <p:extLst>
      <p:ext uri="{BB962C8B-B14F-4D97-AF65-F5344CB8AC3E}">
        <p14:creationId xmlns:p14="http://schemas.microsoft.com/office/powerpoint/2010/main" val="154058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087"/>
            <a:ext cx="3202548" cy="678657"/>
          </a:xfrm>
        </p:spPr>
        <p:txBody>
          <a:bodyPr/>
          <a:lstStyle/>
          <a:p>
            <a:pPr algn="ctr"/>
            <a:r>
              <a:rPr lang="ru-RU" dirty="0" smtClean="0"/>
              <a:t>Мать-и-мачеха</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980728"/>
            <a:ext cx="4967609" cy="5400599"/>
          </a:xfrm>
          <a:prstGeom prst="rect">
            <a:avLst/>
          </a:prstGeom>
          <a:ln>
            <a:noFill/>
          </a:ln>
          <a:effectLst>
            <a:softEdge rad="112500"/>
          </a:effectLst>
        </p:spPr>
      </p:pic>
      <p:sp>
        <p:nvSpPr>
          <p:cNvPr id="4" name="Текст 3"/>
          <p:cNvSpPr>
            <a:spLocks noGrp="1"/>
          </p:cNvSpPr>
          <p:nvPr>
            <p:ph type="body" sz="half" idx="2"/>
          </p:nvPr>
        </p:nvSpPr>
        <p:spPr>
          <a:xfrm>
            <a:off x="395536" y="1268761"/>
            <a:ext cx="3274556" cy="5400600"/>
          </a:xfrm>
        </p:spPr>
        <p:txBody>
          <a:bodyPr>
            <a:noAutofit/>
          </a:bodyPr>
          <a:lstStyle/>
          <a:p>
            <a:pPr algn="ctr"/>
            <a:r>
              <a:rPr lang="ru-RU" sz="1400" dirty="0"/>
              <a:t>Как прекрасны и просты</a:t>
            </a:r>
          </a:p>
          <a:p>
            <a:pPr algn="ctr"/>
            <a:r>
              <a:rPr lang="ru-RU" sz="1400" dirty="0"/>
              <a:t>Мать-и-мачехи цветы,</a:t>
            </a:r>
          </a:p>
          <a:p>
            <a:pPr algn="ctr"/>
            <a:r>
              <a:rPr lang="ru-RU" sz="1400" dirty="0"/>
              <a:t>Вырастают из-под снега,</a:t>
            </a:r>
          </a:p>
          <a:p>
            <a:pPr algn="ctr"/>
            <a:r>
              <a:rPr lang="ru-RU" sz="1400" dirty="0"/>
              <a:t>Как забытые мечты.</a:t>
            </a:r>
          </a:p>
          <a:p>
            <a:pPr algn="ctr"/>
            <a:r>
              <a:rPr lang="ru-RU" sz="1400" dirty="0"/>
              <a:t>Среди улиц и полей,</a:t>
            </a:r>
          </a:p>
          <a:p>
            <a:pPr algn="ctr"/>
            <a:r>
              <a:rPr lang="ru-RU" sz="1400" dirty="0"/>
              <a:t>Средь берёз и тополей,</a:t>
            </a:r>
          </a:p>
          <a:p>
            <a:pPr algn="ctr"/>
            <a:r>
              <a:rPr lang="ru-RU" sz="1400" dirty="0"/>
              <a:t>Словно солнечный брызги</a:t>
            </a:r>
          </a:p>
          <a:p>
            <a:pPr algn="ctr"/>
            <a:r>
              <a:rPr lang="ru-RU" sz="1400" dirty="0"/>
              <a:t>На проснувшейся земле.</a:t>
            </a:r>
          </a:p>
          <a:p>
            <a:pPr algn="ctr"/>
            <a:r>
              <a:rPr lang="ru-RU" sz="1400" dirty="0"/>
              <a:t>Не ярки, не горячи,</a:t>
            </a:r>
          </a:p>
          <a:p>
            <a:pPr algn="ctr"/>
            <a:r>
              <a:rPr lang="ru-RU" sz="1400" dirty="0"/>
              <a:t>Льют горячие лучи,</a:t>
            </a:r>
          </a:p>
          <a:p>
            <a:pPr algn="ctr"/>
            <a:r>
              <a:rPr lang="ru-RU" sz="1400" dirty="0"/>
              <a:t>И сидят весёлой стайкой,</a:t>
            </a:r>
          </a:p>
          <a:p>
            <a:pPr algn="ctr"/>
            <a:r>
              <a:rPr lang="ru-RU" sz="1400" dirty="0"/>
              <a:t>Как весенние грачи.</a:t>
            </a:r>
          </a:p>
          <a:p>
            <a:pPr algn="ctr"/>
            <a:r>
              <a:rPr lang="ru-RU" sz="1400" dirty="0"/>
              <a:t>Тихой нежности полны,</a:t>
            </a:r>
          </a:p>
          <a:p>
            <a:pPr algn="ctr"/>
            <a:r>
              <a:rPr lang="ru-RU" sz="1400" dirty="0"/>
              <a:t>Хрупкой прелестью сильны –</a:t>
            </a:r>
          </a:p>
          <a:p>
            <a:pPr algn="ctr"/>
            <a:r>
              <a:rPr lang="ru-RU" sz="1400" dirty="0"/>
              <a:t>Любопытные глазёнки</a:t>
            </a:r>
          </a:p>
          <a:p>
            <a:pPr algn="ctr"/>
            <a:r>
              <a:rPr lang="ru-RU" sz="1400" dirty="0"/>
              <a:t>Новорожденной весны…</a:t>
            </a:r>
          </a:p>
        </p:txBody>
      </p:sp>
    </p:spTree>
    <p:extLst>
      <p:ext uri="{BB962C8B-B14F-4D97-AF65-F5344CB8AC3E}">
        <p14:creationId xmlns:p14="http://schemas.microsoft.com/office/powerpoint/2010/main" val="68994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9"/>
            <a:ext cx="3202548" cy="648071"/>
          </a:xfrm>
        </p:spPr>
        <p:txBody>
          <a:bodyPr/>
          <a:lstStyle/>
          <a:p>
            <a:pPr algn="ctr"/>
            <a:r>
              <a:rPr lang="ru-RU" dirty="0" smtClean="0"/>
              <a:t>Медуница</a:t>
            </a:r>
            <a:endParaRPr lang="ru-RU" dirty="0"/>
          </a:p>
        </p:txBody>
      </p:sp>
      <p:sp>
        <p:nvSpPr>
          <p:cNvPr id="4" name="Текст 3"/>
          <p:cNvSpPr>
            <a:spLocks noGrp="1"/>
          </p:cNvSpPr>
          <p:nvPr>
            <p:ph type="body" sz="half" idx="2"/>
          </p:nvPr>
        </p:nvSpPr>
        <p:spPr>
          <a:xfrm>
            <a:off x="467544" y="908720"/>
            <a:ext cx="3202548" cy="4952329"/>
          </a:xfrm>
        </p:spPr>
        <p:txBody>
          <a:bodyPr>
            <a:normAutofit fontScale="92500" lnSpcReduction="20000"/>
          </a:bodyPr>
          <a:lstStyle/>
          <a:p>
            <a:r>
              <a:rPr lang="ru-RU" dirty="0" smtClean="0"/>
              <a:t> </a:t>
            </a:r>
            <a:r>
              <a:rPr lang="ru-RU" sz="1500" dirty="0" smtClean="0"/>
              <a:t>Цветки </a:t>
            </a:r>
            <a:r>
              <a:rPr lang="ru-RU" sz="1500" dirty="0"/>
              <a:t>у медуницы не просто яркие, но и разноцветные: на одном и том же растении можно увидеть красные, фиолетовые и синие. </a:t>
            </a:r>
            <a:r>
              <a:rPr lang="ru-RU" sz="1500" dirty="0" smtClean="0"/>
              <a:t>Но они становятся </a:t>
            </a:r>
            <a:r>
              <a:rPr lang="ru-RU" sz="1500" dirty="0"/>
              <a:t>такими не сразу, а как бы переодеваются. Когда цветок раскрывается, он красный. Но пройдет какое-то время – и становится фиолетовым. Пройдет еще немного времени – станет синим… </a:t>
            </a:r>
            <a:endParaRPr lang="ru-RU" sz="1500" dirty="0" smtClean="0"/>
          </a:p>
          <a:p>
            <a:r>
              <a:rPr lang="ru-RU" sz="1500" dirty="0" smtClean="0"/>
              <a:t> Ученые </a:t>
            </a:r>
            <a:r>
              <a:rPr lang="ru-RU" sz="1500" dirty="0"/>
              <a:t>предполагают: пестрота очень нужна медунице, чтобы издалека привлекать насекомых-опылителей. Самые желанные гости – шмели. На их мохнатом тельце задерживается особенно много пыльцы. А медуница – цветок благодарный: щедро угощает шмелей-помощников душистым нектаром. Так что свое название медуница заслужила. </a:t>
            </a:r>
          </a:p>
          <a:p>
            <a:r>
              <a:rPr lang="ru-RU" dirty="0"/>
              <a:t> </a:t>
            </a: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2862" y="1268760"/>
            <a:ext cx="4823593" cy="3816424"/>
          </a:xfrm>
          <a:prstGeom prst="rect">
            <a:avLst/>
          </a:prstGeom>
          <a:ln>
            <a:noFill/>
          </a:ln>
          <a:effectLst>
            <a:softEdge rad="112500"/>
          </a:effectLst>
        </p:spPr>
      </p:pic>
    </p:spTree>
    <p:extLst>
      <p:ext uri="{BB962C8B-B14F-4D97-AF65-F5344CB8AC3E}">
        <p14:creationId xmlns:p14="http://schemas.microsoft.com/office/powerpoint/2010/main" val="250568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3"/>
            <a:ext cx="2660650" cy="864096"/>
          </a:xfrm>
        </p:spPr>
        <p:txBody>
          <a:bodyPr/>
          <a:lstStyle/>
          <a:p>
            <a:pPr algn="ctr"/>
            <a:r>
              <a:rPr lang="ru-RU" dirty="0" smtClean="0"/>
              <a:t>Мышиный гиацинт</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1412776"/>
            <a:ext cx="5112567" cy="3456384"/>
          </a:xfrm>
          <a:prstGeom prst="rect">
            <a:avLst/>
          </a:prstGeom>
          <a:ln>
            <a:noFill/>
          </a:ln>
          <a:effectLst>
            <a:softEdge rad="112500"/>
          </a:effectLst>
        </p:spPr>
      </p:pic>
      <p:sp>
        <p:nvSpPr>
          <p:cNvPr id="4" name="Текст 3"/>
          <p:cNvSpPr>
            <a:spLocks noGrp="1"/>
          </p:cNvSpPr>
          <p:nvPr>
            <p:ph type="body" sz="half" idx="2"/>
          </p:nvPr>
        </p:nvSpPr>
        <p:spPr>
          <a:xfrm>
            <a:off x="539552" y="1484784"/>
            <a:ext cx="3096344" cy="4445123"/>
          </a:xfrm>
        </p:spPr>
        <p:txBody>
          <a:bodyPr/>
          <a:lstStyle/>
          <a:p>
            <a:r>
              <a:rPr lang="ru-RU" dirty="0"/>
              <a:t> </a:t>
            </a:r>
            <a:r>
              <a:rPr lang="ru-RU" sz="1600" dirty="0" smtClean="0"/>
              <a:t>«Мышиным гиацинтом» </a:t>
            </a:r>
            <a:r>
              <a:rPr lang="ru-RU" sz="1600" dirty="0"/>
              <a:t>его прозвали, потому, что размеры его столь малы, что стебелек уместится в лапке даже такого крошечного зверька, как полевая мышка</a:t>
            </a:r>
            <a:r>
              <a:rPr lang="ru-RU" sz="1600" dirty="0" smtClean="0"/>
              <a:t>, надумавшая </a:t>
            </a:r>
            <a:r>
              <a:rPr lang="ru-RU" sz="1600" dirty="0"/>
              <a:t>наполнить дивным ароматом весны свою отсыревшую за зиму норку. </a:t>
            </a:r>
          </a:p>
        </p:txBody>
      </p:sp>
    </p:spTree>
    <p:extLst>
      <p:ext uri="{BB962C8B-B14F-4D97-AF65-F5344CB8AC3E}">
        <p14:creationId xmlns:p14="http://schemas.microsoft.com/office/powerpoint/2010/main" val="1751056304"/>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153</TotalTime>
  <Words>861</Words>
  <Application>Microsoft Office PowerPoint</Application>
  <PresentationFormat>Экран (4:3)</PresentationFormat>
  <Paragraphs>72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Spring</vt:lpstr>
      <vt:lpstr>«К первоцветам в гости».</vt:lpstr>
      <vt:lpstr>Презентация PowerPoint</vt:lpstr>
      <vt:lpstr>К нам пришла Весна.</vt:lpstr>
      <vt:lpstr>Как появились цветы на земле.</vt:lpstr>
      <vt:lpstr>Развитие растения</vt:lpstr>
      <vt:lpstr>Кто такие первоцветы?</vt:lpstr>
      <vt:lpstr>Мать-и-мачеха</vt:lpstr>
      <vt:lpstr>Медуница</vt:lpstr>
      <vt:lpstr>Мышиный гиацинт</vt:lpstr>
      <vt:lpstr>Настоящий подснежник - галантус</vt:lpstr>
      <vt:lpstr>Легенда о подснежнике</vt:lpstr>
      <vt:lpstr>Кому так нужны первые цветы?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первоцветам в гости».</dc:title>
  <dc:creator>Настя</dc:creator>
  <cp:lastModifiedBy>я</cp:lastModifiedBy>
  <cp:revision>17</cp:revision>
  <cp:lastPrinted>2013-06-11T16:51:27Z</cp:lastPrinted>
  <dcterms:created xsi:type="dcterms:W3CDTF">2013-04-21T18:45:03Z</dcterms:created>
  <dcterms:modified xsi:type="dcterms:W3CDTF">2013-06-11T16:58:28Z</dcterms:modified>
</cp:coreProperties>
</file>