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0" r:id="rId1"/>
  </p:sldMasterIdLst>
  <p:notesMasterIdLst>
    <p:notesMasterId r:id="rId24"/>
  </p:notesMasterIdLst>
  <p:sldIdLst>
    <p:sldId id="256" r:id="rId2"/>
    <p:sldId id="278" r:id="rId3"/>
    <p:sldId id="285" r:id="rId4"/>
    <p:sldId id="282" r:id="rId5"/>
    <p:sldId id="259" r:id="rId6"/>
    <p:sldId id="280" r:id="rId7"/>
    <p:sldId id="295" r:id="rId8"/>
    <p:sldId id="290" r:id="rId9"/>
    <p:sldId id="264" r:id="rId10"/>
    <p:sldId id="288" r:id="rId11"/>
    <p:sldId id="265" r:id="rId12"/>
    <p:sldId id="289" r:id="rId13"/>
    <p:sldId id="276" r:id="rId14"/>
    <p:sldId id="275" r:id="rId15"/>
    <p:sldId id="287" r:id="rId16"/>
    <p:sldId id="270" r:id="rId17"/>
    <p:sldId id="294" r:id="rId18"/>
    <p:sldId id="292" r:id="rId19"/>
    <p:sldId id="283" r:id="rId20"/>
    <p:sldId id="293" r:id="rId21"/>
    <p:sldId id="274" r:id="rId22"/>
    <p:sldId id="296" r:id="rId23"/>
  </p:sldIdLst>
  <p:sldSz cx="9721850" cy="7921625"/>
  <p:notesSz cx="6858000" cy="97345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63" indent="-936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1300" indent="-139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6125" indent="-187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D07"/>
    <a:srgbClr val="0099FF"/>
    <a:srgbClr val="0066FF"/>
    <a:srgbClr val="00FFFF"/>
    <a:srgbClr val="66CCFF"/>
    <a:srgbClr val="00CC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86" autoAdjust="0"/>
  </p:normalViewPr>
  <p:slideViewPr>
    <p:cSldViewPr>
      <p:cViewPr varScale="1">
        <p:scale>
          <a:sx n="75" d="100"/>
          <a:sy n="75" d="100"/>
        </p:scale>
        <p:origin x="-474" y="-96"/>
      </p:cViewPr>
      <p:guideLst>
        <p:guide orient="horz" pos="2495"/>
        <p:guide pos="3062"/>
      </p:guideLst>
    </p:cSldViewPr>
  </p:slideViewPr>
  <p:outlineViewPr>
    <p:cViewPr>
      <p:scale>
        <a:sx n="33" d="100"/>
        <a:sy n="33" d="100"/>
      </p:scale>
      <p:origin x="0" y="7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Конец </a:t>
            </a:r>
            <a:r>
              <a:rPr lang="ru-RU" dirty="0"/>
              <a:t>года</a:t>
            </a:r>
          </a:p>
        </c:rich>
      </c:tx>
    </c:title>
    <c:plotArea>
      <c:layout>
        <c:manualLayout>
          <c:layoutTarget val="inner"/>
          <c:xMode val="edge"/>
          <c:yMode val="edge"/>
          <c:x val="9.4363112018405124E-2"/>
          <c:y val="0.34616052787016804"/>
          <c:w val="0.42425942127604432"/>
          <c:h val="0.590802251290638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cat>
            <c:strRef>
              <c:f>Лист1!$A$2:$A$4</c:f>
              <c:strCache>
                <c:ptCount val="3"/>
                <c:pt idx="0">
                  <c:v>I - 75</c:v>
                </c:pt>
                <c:pt idx="1">
                  <c:v>II - 25</c:v>
                </c:pt>
                <c:pt idx="2">
                  <c:v>III - 0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</c:ser>
        <c:firstSliceAng val="0"/>
      </c:pieChart>
      <c:spPr>
        <a:noFill/>
        <a:ln w="25337">
          <a:noFill/>
        </a:ln>
      </c:spPr>
    </c:plotArea>
    <c:legend>
      <c:legendPos val="r"/>
      <c:layout>
        <c:manualLayout>
          <c:xMode val="edge"/>
          <c:yMode val="edge"/>
          <c:x val="0.6648721687566832"/>
          <c:y val="0.31010071064652184"/>
          <c:w val="0.310436473218626"/>
          <c:h val="0.42223386402821828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 </a:t>
            </a:r>
            <a:r>
              <a:rPr lang="ru-RU" dirty="0"/>
              <a:t>года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cat>
            <c:strRef>
              <c:f>Лист1!$A$2:$A$4</c:f>
              <c:strCache>
                <c:ptCount val="3"/>
                <c:pt idx="0">
                  <c:v>I - 60</c:v>
                </c:pt>
                <c:pt idx="1">
                  <c:v>II - 30</c:v>
                </c:pt>
                <c:pt idx="2">
                  <c:v>III - 10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</c:ser>
        <c:firstSliceAng val="0"/>
      </c:pieChart>
      <c:spPr>
        <a:noFill/>
        <a:ln w="25387">
          <a:noFill/>
        </a:ln>
      </c:spPr>
    </c:plotArea>
    <c:legend>
      <c:legendPos val="r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1DFB9-1B34-4E24-99EE-5E8675DB1C8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36679-6A88-4EB7-B889-0411967E743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АКТУАЛЬНОСТЬ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2CC72-3F25-4DC3-98D6-568DF95C5F2F}" type="parTrans" cxnId="{3CFCABB8-93C0-4096-B343-62149861DF00}">
      <dgm:prSet/>
      <dgm:spPr/>
      <dgm:t>
        <a:bodyPr/>
        <a:lstStyle/>
        <a:p>
          <a:endParaRPr lang="ru-RU" sz="1600" b="1"/>
        </a:p>
      </dgm:t>
    </dgm:pt>
    <dgm:pt modelId="{29FC9B20-BAE5-484D-9F89-53D941A4C543}" type="sibTrans" cxnId="{3CFCABB8-93C0-4096-B343-62149861DF00}">
      <dgm:prSet/>
      <dgm:spPr/>
      <dgm:t>
        <a:bodyPr/>
        <a:lstStyle/>
        <a:p>
          <a:endParaRPr lang="ru-RU" sz="1600" b="1"/>
        </a:p>
      </dgm:t>
    </dgm:pt>
    <dgm:pt modelId="{3C41C9DF-B622-4172-BCD6-1C91E55418B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Проявляют спонтанный интерес к математическим категориям</a:t>
          </a:r>
          <a:endParaRPr lang="ru-RU" sz="1600" b="1" dirty="0"/>
        </a:p>
      </dgm:t>
    </dgm:pt>
    <dgm:pt modelId="{E7AF407E-4130-40A4-9C11-A0DD6A50AE16}" type="parTrans" cxnId="{31033E11-C23B-4E87-8182-3D4539AD9068}">
      <dgm:prSet/>
      <dgm:spPr/>
      <dgm:t>
        <a:bodyPr/>
        <a:lstStyle/>
        <a:p>
          <a:endParaRPr lang="ru-RU" sz="1600" b="1"/>
        </a:p>
      </dgm:t>
    </dgm:pt>
    <dgm:pt modelId="{9B47BECD-D6A6-4272-9D8F-21A474E4B370}" type="sibTrans" cxnId="{31033E11-C23B-4E87-8182-3D4539AD9068}">
      <dgm:prSet/>
      <dgm:spPr/>
      <dgm:t>
        <a:bodyPr/>
        <a:lstStyle/>
        <a:p>
          <a:endParaRPr lang="ru-RU" sz="1600" b="1"/>
        </a:p>
      </dgm:t>
    </dgm:pt>
    <dgm:pt modelId="{86CD5707-9E72-4311-AE2A-67F76CC3128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/>
            <a:t>Дети исследуют проблемные ситуации</a:t>
          </a:r>
          <a:endParaRPr lang="ru-RU" sz="1600" b="1" dirty="0"/>
        </a:p>
      </dgm:t>
    </dgm:pt>
    <dgm:pt modelId="{BEBBA58F-0456-4871-8492-8DAB5E1A0B18}" type="parTrans" cxnId="{7851F929-9B87-4C67-A0F6-31A67FD5B0AF}">
      <dgm:prSet/>
      <dgm:spPr/>
      <dgm:t>
        <a:bodyPr/>
        <a:lstStyle/>
        <a:p>
          <a:endParaRPr lang="ru-RU" sz="1600" b="1"/>
        </a:p>
      </dgm:t>
    </dgm:pt>
    <dgm:pt modelId="{1E36BE0F-C0B4-405D-8428-990AE864AE67}" type="sibTrans" cxnId="{7851F929-9B87-4C67-A0F6-31A67FD5B0AF}">
      <dgm:prSet/>
      <dgm:spPr/>
      <dgm:t>
        <a:bodyPr/>
        <a:lstStyle/>
        <a:p>
          <a:endParaRPr lang="ru-RU" sz="1600" b="1"/>
        </a:p>
      </dgm:t>
    </dgm:pt>
    <dgm:pt modelId="{F33D6FC4-66FB-45C6-BEF9-2ECB29FFD98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600" b="1" dirty="0" smtClean="0"/>
            <a:t>Личностно-ориентированное взаимодействие</a:t>
          </a:r>
          <a:endParaRPr lang="ru-RU" sz="1600" b="1" dirty="0"/>
        </a:p>
      </dgm:t>
    </dgm:pt>
    <dgm:pt modelId="{E859947B-8D30-4B9B-AE09-6404855566BA}" type="parTrans" cxnId="{5DFC2F62-71B3-46E0-897A-B98A3A9B6030}">
      <dgm:prSet/>
      <dgm:spPr/>
      <dgm:t>
        <a:bodyPr/>
        <a:lstStyle/>
        <a:p>
          <a:endParaRPr lang="ru-RU" sz="1600" b="1"/>
        </a:p>
      </dgm:t>
    </dgm:pt>
    <dgm:pt modelId="{91009E4C-F39F-43CD-97AE-B99C520C3A7F}" type="sibTrans" cxnId="{5DFC2F62-71B3-46E0-897A-B98A3A9B6030}">
      <dgm:prSet/>
      <dgm:spPr/>
      <dgm:t>
        <a:bodyPr/>
        <a:lstStyle/>
        <a:p>
          <a:endParaRPr lang="ru-RU" sz="1600" b="1"/>
        </a:p>
      </dgm:t>
    </dgm:pt>
    <dgm:pt modelId="{8CF021C2-C7A5-489B-9705-1287B59D59AE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Компьютеризация жизни в целом</a:t>
          </a:r>
          <a:endParaRPr lang="ru-RU" sz="1600" b="1" dirty="0">
            <a:solidFill>
              <a:schemeClr val="tx1"/>
            </a:solidFill>
          </a:endParaRPr>
        </a:p>
      </dgm:t>
    </dgm:pt>
    <dgm:pt modelId="{3D593C79-8254-4610-899D-672EF073599F}" type="parTrans" cxnId="{4D87AA96-4A5F-4FD9-AF24-D3C9A41B5A04}">
      <dgm:prSet/>
      <dgm:spPr/>
      <dgm:t>
        <a:bodyPr/>
        <a:lstStyle/>
        <a:p>
          <a:endParaRPr lang="ru-RU" sz="1600" b="1"/>
        </a:p>
      </dgm:t>
    </dgm:pt>
    <dgm:pt modelId="{8C90D3BC-D1BA-425D-82AF-D4C058C02753}" type="sibTrans" cxnId="{4D87AA96-4A5F-4FD9-AF24-D3C9A41B5A04}">
      <dgm:prSet/>
      <dgm:spPr/>
      <dgm:t>
        <a:bodyPr/>
        <a:lstStyle/>
        <a:p>
          <a:endParaRPr lang="ru-RU" sz="1600" b="1"/>
        </a:p>
      </dgm:t>
    </dgm:pt>
    <dgm:pt modelId="{CEBDACB2-2487-472C-B405-43493703C46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Развитие любознательности и  познавательных интересов</a:t>
          </a:r>
          <a:endParaRPr lang="ru-RU" sz="1600" b="1" dirty="0">
            <a:solidFill>
              <a:schemeClr val="tx1"/>
            </a:solidFill>
          </a:endParaRPr>
        </a:p>
      </dgm:t>
    </dgm:pt>
    <dgm:pt modelId="{3C580AEF-F5BD-4C54-97F8-4A314C7F5B65}" type="parTrans" cxnId="{46CB1232-E625-4A82-AE07-65979B799990}">
      <dgm:prSet/>
      <dgm:spPr/>
      <dgm:t>
        <a:bodyPr/>
        <a:lstStyle/>
        <a:p>
          <a:endParaRPr lang="ru-RU" sz="1600" b="1"/>
        </a:p>
      </dgm:t>
    </dgm:pt>
    <dgm:pt modelId="{04E857E5-C71A-44AA-806B-4A9D9ED156E3}" type="sibTrans" cxnId="{46CB1232-E625-4A82-AE07-65979B799990}">
      <dgm:prSet/>
      <dgm:spPr/>
      <dgm:t>
        <a:bodyPr/>
        <a:lstStyle/>
        <a:p>
          <a:endParaRPr lang="ru-RU" sz="1600" b="1"/>
        </a:p>
      </dgm:t>
    </dgm:pt>
    <dgm:pt modelId="{16B0F4B4-7AE8-4F76-98D3-A86972AE38C4}" type="pres">
      <dgm:prSet presAssocID="{C011DFB9-1B34-4E24-99EE-5E8675DB1C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D30A1F-F420-4D82-B981-932E8765B174}" type="pres">
      <dgm:prSet presAssocID="{A3936679-6A88-4EB7-B889-0411967E7438}" presName="Parent" presStyleLbl="node0" presStyleIdx="0" presStyleCnt="1" custScaleX="99298" custLinFactNeighborX="-5491" custLinFactNeighborY="-6068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EC3210BC-DA71-4E69-802A-971370E07641}" type="pres">
      <dgm:prSet presAssocID="{3C41C9DF-B622-4172-BCD6-1C91E55418B4}" presName="Accent1" presStyleCnt="0"/>
      <dgm:spPr/>
    </dgm:pt>
    <dgm:pt modelId="{3ED91D8B-2BDE-420E-8C19-21383D392AB6}" type="pres">
      <dgm:prSet presAssocID="{3C41C9DF-B622-4172-BCD6-1C91E55418B4}" presName="Accent" presStyleLbl="bgShp" presStyleIdx="0" presStyleCnt="5"/>
      <dgm:spPr/>
    </dgm:pt>
    <dgm:pt modelId="{0C0AF233-E2DD-4477-9DFD-176612FAFFE0}" type="pres">
      <dgm:prSet presAssocID="{3C41C9DF-B622-4172-BCD6-1C91E55418B4}" presName="Child1" presStyleLbl="node1" presStyleIdx="0" presStyleCnt="5" custLinFactNeighborX="-7981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D09A-0331-459F-ADF8-B7C3D5CF48BB}" type="pres">
      <dgm:prSet presAssocID="{86CD5707-9E72-4311-AE2A-67F76CC3128D}" presName="Accent2" presStyleCnt="0"/>
      <dgm:spPr/>
    </dgm:pt>
    <dgm:pt modelId="{202C2D32-2215-4A13-A95B-4963D9D3C2D6}" type="pres">
      <dgm:prSet presAssocID="{86CD5707-9E72-4311-AE2A-67F76CC3128D}" presName="Accent" presStyleLbl="bgShp" presStyleIdx="1" presStyleCnt="5" custLinFactX="-200000" custLinFactNeighborX="-240013" custLinFactNeighborY="-7437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F850648-ACA8-45E6-BA08-53C587AD2FCC}" type="pres">
      <dgm:prSet presAssocID="{86CD5707-9E72-4311-AE2A-67F76CC3128D}" presName="Child2" presStyleLbl="node1" presStyleIdx="1" presStyleCnt="5" custLinFactNeighborX="-14725" custLinFactNeighborY="-65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CDF42-292F-4854-A645-2A74EA61E3CF}" type="pres">
      <dgm:prSet presAssocID="{F33D6FC4-66FB-45C6-BEF9-2ECB29FFD98A}" presName="Accent3" presStyleCnt="0"/>
      <dgm:spPr/>
    </dgm:pt>
    <dgm:pt modelId="{CEB56F99-F042-4C50-8457-D8A57BC996A4}" type="pres">
      <dgm:prSet presAssocID="{F33D6FC4-66FB-45C6-BEF9-2ECB29FFD98A}" presName="Accent" presStyleLbl="bgShp" presStyleIdx="2" presStyleCnt="5" custLinFactX="31367" custLinFactY="-100000" custLinFactNeighborX="100000" custLinFactNeighborY="-17745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07F28A68-70A6-4847-A68D-59F9937469A7}" type="pres">
      <dgm:prSet presAssocID="{F33D6FC4-66FB-45C6-BEF9-2ECB29FFD98A}" presName="Child3" presStyleLbl="node1" presStyleIdx="2" presStyleCnt="5" custScaleX="114398" custLinFactNeighborX="26875" custLinFactNeighborY="-640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56AEB-E743-4F25-BD08-8C27A9B465CC}" type="pres">
      <dgm:prSet presAssocID="{8CF021C2-C7A5-489B-9705-1287B59D59AE}" presName="Accent4" presStyleCnt="0"/>
      <dgm:spPr/>
    </dgm:pt>
    <dgm:pt modelId="{680077F6-56F5-438F-B473-78F5D1FE9E8C}" type="pres">
      <dgm:prSet presAssocID="{8CF021C2-C7A5-489B-9705-1287B59D59AE}" presName="Accent" presStyleLbl="bgShp" presStyleIdx="3" presStyleCnt="5" custLinFactX="8184" custLinFactY="8445" custLinFactNeighborX="100000" custLinFactNeighborY="100000"/>
      <dgm:spPr>
        <a:noFill/>
      </dgm:spPr>
      <dgm:t>
        <a:bodyPr/>
        <a:lstStyle/>
        <a:p>
          <a:endParaRPr lang="ru-RU"/>
        </a:p>
      </dgm:t>
    </dgm:pt>
    <dgm:pt modelId="{DF1DB1E8-FD54-4C4F-B64A-86801A6D19B0}" type="pres">
      <dgm:prSet presAssocID="{8CF021C2-C7A5-489B-9705-1287B59D59AE}" presName="Child4" presStyleLbl="node1" presStyleIdx="3" presStyleCnt="5" custScaleX="121598" custLinFactNeighborX="-3013" custLinFactNeighborY="-72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C9ED9-188F-4B16-A5B4-01655E5B2422}" type="pres">
      <dgm:prSet presAssocID="{CEBDACB2-2487-472C-B405-43493703C469}" presName="Accent5" presStyleCnt="0"/>
      <dgm:spPr/>
    </dgm:pt>
    <dgm:pt modelId="{8E99088C-5A52-49A1-BE14-65D1DA07702A}" type="pres">
      <dgm:prSet presAssocID="{CEBDACB2-2487-472C-B405-43493703C469}" presName="Accent" presStyleLbl="bgShp" presStyleIdx="4" presStyleCnt="5" custLinFactX="-42481" custLinFactNeighborX="-100000" custLinFactNeighborY="94606"/>
      <dgm:spPr>
        <a:noFill/>
      </dgm:spPr>
      <dgm:t>
        <a:bodyPr/>
        <a:lstStyle/>
        <a:p>
          <a:endParaRPr lang="ru-RU"/>
        </a:p>
      </dgm:t>
    </dgm:pt>
    <dgm:pt modelId="{9C421B70-AED9-42EA-AF8B-465BB2A2FAD8}" type="pres">
      <dgm:prSet presAssocID="{CEBDACB2-2487-472C-B405-43493703C469}" presName="Child5" presStyleLbl="node1" presStyleIdx="4" presStyleCnt="5" custScaleX="106401" custLinFactNeighborX="-32474" custLinFactNeighborY="-64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A98AD6-0610-41D1-96AA-7A4F56FCEB94}" type="presOf" srcId="{C011DFB9-1B34-4E24-99EE-5E8675DB1C8B}" destId="{16B0F4B4-7AE8-4F76-98D3-A86972AE38C4}" srcOrd="0" destOrd="0" presId="urn:microsoft.com/office/officeart/2011/layout/HexagonRadial"/>
    <dgm:cxn modelId="{46CB1232-E625-4A82-AE07-65979B799990}" srcId="{A3936679-6A88-4EB7-B889-0411967E7438}" destId="{CEBDACB2-2487-472C-B405-43493703C469}" srcOrd="4" destOrd="0" parTransId="{3C580AEF-F5BD-4C54-97F8-4A314C7F5B65}" sibTransId="{04E857E5-C71A-44AA-806B-4A9D9ED156E3}"/>
    <dgm:cxn modelId="{7851F929-9B87-4C67-A0F6-31A67FD5B0AF}" srcId="{A3936679-6A88-4EB7-B889-0411967E7438}" destId="{86CD5707-9E72-4311-AE2A-67F76CC3128D}" srcOrd="1" destOrd="0" parTransId="{BEBBA58F-0456-4871-8492-8DAB5E1A0B18}" sibTransId="{1E36BE0F-C0B4-405D-8428-990AE864AE67}"/>
    <dgm:cxn modelId="{FB0CFBC2-9422-4F32-97B5-CACFC034168E}" type="presOf" srcId="{F33D6FC4-66FB-45C6-BEF9-2ECB29FFD98A}" destId="{07F28A68-70A6-4847-A68D-59F9937469A7}" srcOrd="0" destOrd="0" presId="urn:microsoft.com/office/officeart/2011/layout/HexagonRadial"/>
    <dgm:cxn modelId="{3CFCABB8-93C0-4096-B343-62149861DF00}" srcId="{C011DFB9-1B34-4E24-99EE-5E8675DB1C8B}" destId="{A3936679-6A88-4EB7-B889-0411967E7438}" srcOrd="0" destOrd="0" parTransId="{6B92CC72-3F25-4DC3-98D6-568DF95C5F2F}" sibTransId="{29FC9B20-BAE5-484D-9F89-53D941A4C543}"/>
    <dgm:cxn modelId="{4D87AA96-4A5F-4FD9-AF24-D3C9A41B5A04}" srcId="{A3936679-6A88-4EB7-B889-0411967E7438}" destId="{8CF021C2-C7A5-489B-9705-1287B59D59AE}" srcOrd="3" destOrd="0" parTransId="{3D593C79-8254-4610-899D-672EF073599F}" sibTransId="{8C90D3BC-D1BA-425D-82AF-D4C058C02753}"/>
    <dgm:cxn modelId="{FC3BD65E-B8F8-4FD4-A337-BCF434F2018B}" type="presOf" srcId="{86CD5707-9E72-4311-AE2A-67F76CC3128D}" destId="{AF850648-ACA8-45E6-BA08-53C587AD2FCC}" srcOrd="0" destOrd="0" presId="urn:microsoft.com/office/officeart/2011/layout/HexagonRadial"/>
    <dgm:cxn modelId="{5DFC2F62-71B3-46E0-897A-B98A3A9B6030}" srcId="{A3936679-6A88-4EB7-B889-0411967E7438}" destId="{F33D6FC4-66FB-45C6-BEF9-2ECB29FFD98A}" srcOrd="2" destOrd="0" parTransId="{E859947B-8D30-4B9B-AE09-6404855566BA}" sibTransId="{91009E4C-F39F-43CD-97AE-B99C520C3A7F}"/>
    <dgm:cxn modelId="{22CA8965-3287-4961-A35D-59D91661BFB0}" type="presOf" srcId="{3C41C9DF-B622-4172-BCD6-1C91E55418B4}" destId="{0C0AF233-E2DD-4477-9DFD-176612FAFFE0}" srcOrd="0" destOrd="0" presId="urn:microsoft.com/office/officeart/2011/layout/HexagonRadial"/>
    <dgm:cxn modelId="{B30A5EE9-5532-4144-A8D6-1739EEE3F80B}" type="presOf" srcId="{CEBDACB2-2487-472C-B405-43493703C469}" destId="{9C421B70-AED9-42EA-AF8B-465BB2A2FAD8}" srcOrd="0" destOrd="0" presId="urn:microsoft.com/office/officeart/2011/layout/HexagonRadial"/>
    <dgm:cxn modelId="{52B51493-156B-449D-8581-85D320F63451}" type="presOf" srcId="{A3936679-6A88-4EB7-B889-0411967E7438}" destId="{28D30A1F-F420-4D82-B981-932E8765B174}" srcOrd="0" destOrd="0" presId="urn:microsoft.com/office/officeart/2011/layout/HexagonRadial"/>
    <dgm:cxn modelId="{3C6617D4-BEB6-449C-9312-E7E04EF7A024}" type="presOf" srcId="{8CF021C2-C7A5-489B-9705-1287B59D59AE}" destId="{DF1DB1E8-FD54-4C4F-B64A-86801A6D19B0}" srcOrd="0" destOrd="0" presId="urn:microsoft.com/office/officeart/2011/layout/HexagonRadial"/>
    <dgm:cxn modelId="{31033E11-C23B-4E87-8182-3D4539AD9068}" srcId="{A3936679-6A88-4EB7-B889-0411967E7438}" destId="{3C41C9DF-B622-4172-BCD6-1C91E55418B4}" srcOrd="0" destOrd="0" parTransId="{E7AF407E-4130-40A4-9C11-A0DD6A50AE16}" sibTransId="{9B47BECD-D6A6-4272-9D8F-21A474E4B370}"/>
    <dgm:cxn modelId="{467BCF2B-1271-46B9-9294-502B5716F2C5}" type="presParOf" srcId="{16B0F4B4-7AE8-4F76-98D3-A86972AE38C4}" destId="{28D30A1F-F420-4D82-B981-932E8765B174}" srcOrd="0" destOrd="0" presId="urn:microsoft.com/office/officeart/2011/layout/HexagonRadial"/>
    <dgm:cxn modelId="{C3006973-CD74-4CDE-BF9B-14667BD319B6}" type="presParOf" srcId="{16B0F4B4-7AE8-4F76-98D3-A86972AE38C4}" destId="{EC3210BC-DA71-4E69-802A-971370E07641}" srcOrd="1" destOrd="0" presId="urn:microsoft.com/office/officeart/2011/layout/HexagonRadial"/>
    <dgm:cxn modelId="{FCDA6CD6-87AF-4D77-B70C-DB39C3BC1C81}" type="presParOf" srcId="{EC3210BC-DA71-4E69-802A-971370E07641}" destId="{3ED91D8B-2BDE-420E-8C19-21383D392AB6}" srcOrd="0" destOrd="0" presId="urn:microsoft.com/office/officeart/2011/layout/HexagonRadial"/>
    <dgm:cxn modelId="{C0886785-3847-48EC-825F-45FDA2B498FD}" type="presParOf" srcId="{16B0F4B4-7AE8-4F76-98D3-A86972AE38C4}" destId="{0C0AF233-E2DD-4477-9DFD-176612FAFFE0}" srcOrd="2" destOrd="0" presId="urn:microsoft.com/office/officeart/2011/layout/HexagonRadial"/>
    <dgm:cxn modelId="{AF8D501F-2B0A-436B-BCD0-624A2BE41741}" type="presParOf" srcId="{16B0F4B4-7AE8-4F76-98D3-A86972AE38C4}" destId="{4CDFD09A-0331-459F-ADF8-B7C3D5CF48BB}" srcOrd="3" destOrd="0" presId="urn:microsoft.com/office/officeart/2011/layout/HexagonRadial"/>
    <dgm:cxn modelId="{08DF2C6C-504E-4359-90DA-2F7C133D6048}" type="presParOf" srcId="{4CDFD09A-0331-459F-ADF8-B7C3D5CF48BB}" destId="{202C2D32-2215-4A13-A95B-4963D9D3C2D6}" srcOrd="0" destOrd="0" presId="urn:microsoft.com/office/officeart/2011/layout/HexagonRadial"/>
    <dgm:cxn modelId="{D9B2FEBE-030D-42EA-8AFA-F8132B2C845A}" type="presParOf" srcId="{16B0F4B4-7AE8-4F76-98D3-A86972AE38C4}" destId="{AF850648-ACA8-45E6-BA08-53C587AD2FCC}" srcOrd="4" destOrd="0" presId="urn:microsoft.com/office/officeart/2011/layout/HexagonRadial"/>
    <dgm:cxn modelId="{A622AFFF-6DC5-4C31-88DA-06CA276DBABA}" type="presParOf" srcId="{16B0F4B4-7AE8-4F76-98D3-A86972AE38C4}" destId="{821CDF42-292F-4854-A645-2A74EA61E3CF}" srcOrd="5" destOrd="0" presId="urn:microsoft.com/office/officeart/2011/layout/HexagonRadial"/>
    <dgm:cxn modelId="{172C218E-B243-45FE-9920-37074096A29C}" type="presParOf" srcId="{821CDF42-292F-4854-A645-2A74EA61E3CF}" destId="{CEB56F99-F042-4C50-8457-D8A57BC996A4}" srcOrd="0" destOrd="0" presId="urn:microsoft.com/office/officeart/2011/layout/HexagonRadial"/>
    <dgm:cxn modelId="{36A9F66F-12F7-46E9-B2A9-FBF313C80B65}" type="presParOf" srcId="{16B0F4B4-7AE8-4F76-98D3-A86972AE38C4}" destId="{07F28A68-70A6-4847-A68D-59F9937469A7}" srcOrd="6" destOrd="0" presId="urn:microsoft.com/office/officeart/2011/layout/HexagonRadial"/>
    <dgm:cxn modelId="{45B7EB6E-830E-4C36-8593-119C237AB07E}" type="presParOf" srcId="{16B0F4B4-7AE8-4F76-98D3-A86972AE38C4}" destId="{2CB56AEB-E743-4F25-BD08-8C27A9B465CC}" srcOrd="7" destOrd="0" presId="urn:microsoft.com/office/officeart/2011/layout/HexagonRadial"/>
    <dgm:cxn modelId="{D6DEDDC9-540F-45BC-A8FF-BBC726A32182}" type="presParOf" srcId="{2CB56AEB-E743-4F25-BD08-8C27A9B465CC}" destId="{680077F6-56F5-438F-B473-78F5D1FE9E8C}" srcOrd="0" destOrd="0" presId="urn:microsoft.com/office/officeart/2011/layout/HexagonRadial"/>
    <dgm:cxn modelId="{97E2CFCF-49CD-42CA-B52D-095DA9A7676B}" type="presParOf" srcId="{16B0F4B4-7AE8-4F76-98D3-A86972AE38C4}" destId="{DF1DB1E8-FD54-4C4F-B64A-86801A6D19B0}" srcOrd="8" destOrd="0" presId="urn:microsoft.com/office/officeart/2011/layout/HexagonRadial"/>
    <dgm:cxn modelId="{829754FB-CD41-4820-BED6-0E31CF7C5C97}" type="presParOf" srcId="{16B0F4B4-7AE8-4F76-98D3-A86972AE38C4}" destId="{633C9ED9-188F-4B16-A5B4-01655E5B2422}" srcOrd="9" destOrd="0" presId="urn:microsoft.com/office/officeart/2011/layout/HexagonRadial"/>
    <dgm:cxn modelId="{2C569E46-843B-42FB-866F-96688B24D6CB}" type="presParOf" srcId="{633C9ED9-188F-4B16-A5B4-01655E5B2422}" destId="{8E99088C-5A52-49A1-BE14-65D1DA07702A}" srcOrd="0" destOrd="0" presId="urn:microsoft.com/office/officeart/2011/layout/HexagonRadial"/>
    <dgm:cxn modelId="{42A698AE-28D4-4E4F-9DB8-435A5EDC018F}" type="presParOf" srcId="{16B0F4B4-7AE8-4F76-98D3-A86972AE38C4}" destId="{9C421B70-AED9-42EA-AF8B-465BB2A2FAD8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C10A1-CAE4-4C41-947A-6C13F2C34EE6}" type="doc">
      <dgm:prSet loTypeId="urn:microsoft.com/office/officeart/2005/8/layout/hProcess7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4C44D1-0648-4BEC-9500-6BE98A242BE6}">
      <dgm:prSet phldrT="[Текст]" phldr="1"/>
      <dgm:spPr/>
      <dgm:t>
        <a:bodyPr/>
        <a:lstStyle/>
        <a:p>
          <a:endParaRPr lang="ru-RU" b="1" dirty="0"/>
        </a:p>
      </dgm:t>
    </dgm:pt>
    <dgm:pt modelId="{C1582747-9EF2-4CB2-9036-92EAF23B5B66}" type="parTrans" cxnId="{41DE6FCA-8930-4EAF-8AFC-A52DA3486B55}">
      <dgm:prSet/>
      <dgm:spPr/>
      <dgm:t>
        <a:bodyPr/>
        <a:lstStyle/>
        <a:p>
          <a:endParaRPr lang="ru-RU"/>
        </a:p>
      </dgm:t>
    </dgm:pt>
    <dgm:pt modelId="{C6F7E19B-3D31-4527-AC8A-E8801368AB5C}" type="sibTrans" cxnId="{41DE6FCA-8930-4EAF-8AFC-A52DA3486B55}">
      <dgm:prSet/>
      <dgm:spPr/>
      <dgm:t>
        <a:bodyPr/>
        <a:lstStyle/>
        <a:p>
          <a:endParaRPr lang="ru-RU"/>
        </a:p>
      </dgm:t>
    </dgm:pt>
    <dgm:pt modelId="{A8552A2A-ADA2-4429-9273-D4E2711125D6}">
      <dgm:prSet phldrT="[Текст]" custT="1"/>
      <dgm:spPr/>
      <dgm:t>
        <a:bodyPr/>
        <a:lstStyle/>
        <a:p>
          <a:r>
            <a:rPr lang="ru-RU" altLang="ru-RU" sz="2200" b="1" dirty="0" smtClean="0"/>
            <a:t>А.А.  Столяр  отметил,  что особая роль  математики -  в умственном воспитание, в развитие интеллекта. Он объясняет это тем, что  результатами  обучения математике является не только знания, но и определённый стиль мышления.</a:t>
          </a:r>
          <a:endParaRPr lang="ru-RU" sz="2200" b="1" dirty="0"/>
        </a:p>
      </dgm:t>
    </dgm:pt>
    <dgm:pt modelId="{1ABFB10B-4A27-4026-8D9D-D4B607623189}" type="parTrans" cxnId="{3B316A5C-4F55-450F-B2A7-C84376E6A641}">
      <dgm:prSet/>
      <dgm:spPr/>
      <dgm:t>
        <a:bodyPr/>
        <a:lstStyle/>
        <a:p>
          <a:endParaRPr lang="ru-RU"/>
        </a:p>
      </dgm:t>
    </dgm:pt>
    <dgm:pt modelId="{78850840-AB1A-4064-8EB1-A9D8800C01E7}" type="sibTrans" cxnId="{3B316A5C-4F55-450F-B2A7-C84376E6A641}">
      <dgm:prSet/>
      <dgm:spPr/>
      <dgm:t>
        <a:bodyPr/>
        <a:lstStyle/>
        <a:p>
          <a:endParaRPr lang="ru-RU"/>
        </a:p>
      </dgm:t>
    </dgm:pt>
    <dgm:pt modelId="{226E9327-7675-420F-8DE8-920C2174423D}">
      <dgm:prSet phldrT="[Текст]" custT="1"/>
      <dgm:spPr/>
      <dgm:t>
        <a:bodyPr/>
        <a:lstStyle/>
        <a:p>
          <a:endParaRPr lang="ru-RU" altLang="ru-RU" sz="2200" b="1" dirty="0" smtClean="0"/>
        </a:p>
        <a:p>
          <a:endParaRPr lang="ru-RU" altLang="ru-RU" sz="2200" b="1" dirty="0" smtClean="0"/>
        </a:p>
        <a:p>
          <a:endParaRPr lang="ru-RU" altLang="ru-RU" sz="2200" b="1" dirty="0" smtClean="0"/>
        </a:p>
        <a:p>
          <a:endParaRPr lang="ru-RU" altLang="ru-RU" sz="2200" b="1" dirty="0" smtClean="0"/>
        </a:p>
        <a:p>
          <a:r>
            <a:rPr lang="ru-RU" altLang="ru-RU" sz="2200" b="1" dirty="0" smtClean="0"/>
            <a:t>З.А. Михайлова считает, что «обучение математике детей дошкольного возраста немыслимо  без использования  занимательных игр, задач, развлечений.</a:t>
          </a:r>
          <a:endParaRPr lang="ru-RU" sz="2200" b="1" dirty="0"/>
        </a:p>
      </dgm:t>
    </dgm:pt>
    <dgm:pt modelId="{A0CB9750-0E32-4823-8F3E-A68546489C8E}" type="parTrans" cxnId="{04608610-D0F3-4732-B291-3FE24EF07EC2}">
      <dgm:prSet/>
      <dgm:spPr/>
      <dgm:t>
        <a:bodyPr/>
        <a:lstStyle/>
        <a:p>
          <a:endParaRPr lang="ru-RU"/>
        </a:p>
      </dgm:t>
    </dgm:pt>
    <dgm:pt modelId="{5ADED93C-1F0E-4832-A551-45B15D4D6B40}" type="sibTrans" cxnId="{04608610-D0F3-4732-B291-3FE24EF07EC2}">
      <dgm:prSet/>
      <dgm:spPr/>
      <dgm:t>
        <a:bodyPr/>
        <a:lstStyle/>
        <a:p>
          <a:endParaRPr lang="ru-RU"/>
        </a:p>
      </dgm:t>
    </dgm:pt>
    <dgm:pt modelId="{C735D74B-129F-4C08-900E-CCE068FDE1CB}">
      <dgm:prSet phldrT="[Текст]" phldr="1"/>
      <dgm:spPr/>
      <dgm:t>
        <a:bodyPr/>
        <a:lstStyle/>
        <a:p>
          <a:endParaRPr lang="ru-RU" dirty="0"/>
        </a:p>
      </dgm:t>
    </dgm:pt>
    <dgm:pt modelId="{8BD77C2A-A70B-4980-BFCF-8B54F3376D99}" type="parTrans" cxnId="{4445840F-E30D-4849-9C03-0B771E5A8C74}">
      <dgm:prSet/>
      <dgm:spPr/>
      <dgm:t>
        <a:bodyPr/>
        <a:lstStyle/>
        <a:p>
          <a:endParaRPr lang="ru-RU"/>
        </a:p>
      </dgm:t>
    </dgm:pt>
    <dgm:pt modelId="{3C1C463D-B419-48DC-9988-9CBBBA1358FB}" type="sibTrans" cxnId="{4445840F-E30D-4849-9C03-0B771E5A8C74}">
      <dgm:prSet/>
      <dgm:spPr/>
      <dgm:t>
        <a:bodyPr/>
        <a:lstStyle/>
        <a:p>
          <a:endParaRPr lang="ru-RU"/>
        </a:p>
      </dgm:t>
    </dgm:pt>
    <dgm:pt modelId="{4CF045A0-2FAA-4167-91A1-99F0B74DBFA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b="1" dirty="0" smtClean="0"/>
            <a:t>Б.П. Никитин</a:t>
          </a:r>
          <a:endParaRPr lang="ru-RU" sz="2000" b="1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dirty="0" smtClean="0"/>
            <a:t> отмечал, что развивающие игры развивают разные интеллектуальные качества: внимание, память; умение находить зависимости и закономерности; классифицировать и систематизировать материал; умение находить  ошибки и недостатки; пространственное представление и воображение. В совокупности эти качества  и составляют то, что называется сообразительностью, творческим складом мышления.</a:t>
          </a:r>
          <a:endParaRPr lang="ru-RU" sz="1700" b="1" dirty="0"/>
        </a:p>
      </dgm:t>
    </dgm:pt>
    <dgm:pt modelId="{9F0E3DE1-48CA-4332-9775-9868434B2E4D}" type="parTrans" cxnId="{EACFFFEB-076F-4E99-BDD9-BC1FFAC735A2}">
      <dgm:prSet/>
      <dgm:spPr/>
      <dgm:t>
        <a:bodyPr/>
        <a:lstStyle/>
        <a:p>
          <a:endParaRPr lang="ru-RU"/>
        </a:p>
      </dgm:t>
    </dgm:pt>
    <dgm:pt modelId="{4FBE6424-CA19-4C18-A964-235C6F7EBE98}" type="sibTrans" cxnId="{EACFFFEB-076F-4E99-BDD9-BC1FFAC735A2}">
      <dgm:prSet/>
      <dgm:spPr/>
      <dgm:t>
        <a:bodyPr/>
        <a:lstStyle/>
        <a:p>
          <a:endParaRPr lang="ru-RU"/>
        </a:p>
      </dgm:t>
    </dgm:pt>
    <dgm:pt modelId="{8C9BCEBC-4C1C-46F0-A9F3-0F3BD423CA25}">
      <dgm:prSet phldrT="[Текст]" phldr="1"/>
      <dgm:spPr/>
      <dgm:t>
        <a:bodyPr/>
        <a:lstStyle/>
        <a:p>
          <a:endParaRPr lang="ru-RU" dirty="0"/>
        </a:p>
      </dgm:t>
    </dgm:pt>
    <dgm:pt modelId="{0CD3AB1E-AE3E-44EC-9742-C48B4FC3690A}" type="sibTrans" cxnId="{467E50DE-C58F-46BF-A23A-323006843FBB}">
      <dgm:prSet/>
      <dgm:spPr/>
      <dgm:t>
        <a:bodyPr/>
        <a:lstStyle/>
        <a:p>
          <a:endParaRPr lang="ru-RU"/>
        </a:p>
      </dgm:t>
    </dgm:pt>
    <dgm:pt modelId="{DE3783B0-45D0-4FC6-8501-2970E1F83832}" type="parTrans" cxnId="{467E50DE-C58F-46BF-A23A-323006843FBB}">
      <dgm:prSet/>
      <dgm:spPr/>
      <dgm:t>
        <a:bodyPr/>
        <a:lstStyle/>
        <a:p>
          <a:endParaRPr lang="ru-RU"/>
        </a:p>
      </dgm:t>
    </dgm:pt>
    <dgm:pt modelId="{0B8517D0-6D32-410A-A5DC-38D6089ADC02}" type="pres">
      <dgm:prSet presAssocID="{5B1C10A1-CAE4-4C41-947A-6C13F2C34E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77D42-3A82-4ACE-83E3-B5E0475B734B}" type="pres">
      <dgm:prSet presAssocID="{AE4C44D1-0648-4BEC-9500-6BE98A242BE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2AEB3-BA44-41BB-A63E-2B4B0F17D3A8}" type="pres">
      <dgm:prSet presAssocID="{AE4C44D1-0648-4BEC-9500-6BE98A242BE6}" presName="bgRect" presStyleLbl="node1" presStyleIdx="0" presStyleCnt="3" custScaleX="94471" custScaleY="165564"/>
      <dgm:spPr/>
      <dgm:t>
        <a:bodyPr/>
        <a:lstStyle/>
        <a:p>
          <a:endParaRPr lang="ru-RU"/>
        </a:p>
      </dgm:t>
    </dgm:pt>
    <dgm:pt modelId="{3F31AB42-DD6C-4788-970F-9F2B246CADE7}" type="pres">
      <dgm:prSet presAssocID="{AE4C44D1-0648-4BEC-9500-6BE98A242BE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EA256-3B83-451F-BA8F-A4957FF6FC8B}" type="pres">
      <dgm:prSet presAssocID="{AE4C44D1-0648-4BEC-9500-6BE98A242BE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A5C48-7BA6-446C-AD1B-3AC8E896D879}" type="pres">
      <dgm:prSet presAssocID="{C6F7E19B-3D31-4527-AC8A-E8801368AB5C}" presName="hSp" presStyleCnt="0"/>
      <dgm:spPr/>
      <dgm:t>
        <a:bodyPr/>
        <a:lstStyle/>
        <a:p>
          <a:endParaRPr lang="ru-RU"/>
        </a:p>
      </dgm:t>
    </dgm:pt>
    <dgm:pt modelId="{DABE20B9-AFB1-47CD-B04C-6E47ABC67AEA}" type="pres">
      <dgm:prSet presAssocID="{C6F7E19B-3D31-4527-AC8A-E8801368AB5C}" presName="vProcSp" presStyleCnt="0"/>
      <dgm:spPr/>
      <dgm:t>
        <a:bodyPr/>
        <a:lstStyle/>
        <a:p>
          <a:endParaRPr lang="ru-RU"/>
        </a:p>
      </dgm:t>
    </dgm:pt>
    <dgm:pt modelId="{D16FEDD3-E482-4222-9A89-3EDC9B881265}" type="pres">
      <dgm:prSet presAssocID="{C6F7E19B-3D31-4527-AC8A-E8801368AB5C}" presName="vSp1" presStyleCnt="0"/>
      <dgm:spPr/>
      <dgm:t>
        <a:bodyPr/>
        <a:lstStyle/>
        <a:p>
          <a:endParaRPr lang="ru-RU"/>
        </a:p>
      </dgm:t>
    </dgm:pt>
    <dgm:pt modelId="{D5882B04-2F68-41C0-8DB0-D4022ADC4851}" type="pres">
      <dgm:prSet presAssocID="{C6F7E19B-3D31-4527-AC8A-E8801368AB5C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B3627A6D-0C16-449E-9D5D-981DFDD7AAC3}" type="pres">
      <dgm:prSet presAssocID="{C6F7E19B-3D31-4527-AC8A-E8801368AB5C}" presName="vSp2" presStyleCnt="0"/>
      <dgm:spPr/>
      <dgm:t>
        <a:bodyPr/>
        <a:lstStyle/>
        <a:p>
          <a:endParaRPr lang="ru-RU"/>
        </a:p>
      </dgm:t>
    </dgm:pt>
    <dgm:pt modelId="{D8A0765D-A4BD-4024-84FC-3C7B549388C3}" type="pres">
      <dgm:prSet presAssocID="{C6F7E19B-3D31-4527-AC8A-E8801368AB5C}" presName="sibTrans" presStyleCnt="0"/>
      <dgm:spPr/>
      <dgm:t>
        <a:bodyPr/>
        <a:lstStyle/>
        <a:p>
          <a:endParaRPr lang="ru-RU"/>
        </a:p>
      </dgm:t>
    </dgm:pt>
    <dgm:pt modelId="{14250A40-A1D9-4A0D-856D-C6B0B146F27C}" type="pres">
      <dgm:prSet presAssocID="{8C9BCEBC-4C1C-46F0-A9F3-0F3BD423CA2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4CF6E-4CF7-4AB1-A28D-238B43E28E30}" type="pres">
      <dgm:prSet presAssocID="{8C9BCEBC-4C1C-46F0-A9F3-0F3BD423CA25}" presName="bgRect" presStyleLbl="node1" presStyleIdx="1" presStyleCnt="3" custScaleY="165564" custLinFactNeighborX="-314" custLinFactNeighborY="12901"/>
      <dgm:spPr/>
      <dgm:t>
        <a:bodyPr/>
        <a:lstStyle/>
        <a:p>
          <a:endParaRPr lang="ru-RU"/>
        </a:p>
      </dgm:t>
    </dgm:pt>
    <dgm:pt modelId="{662EEFC9-9D01-4C2D-8746-641B0D92187E}" type="pres">
      <dgm:prSet presAssocID="{8C9BCEBC-4C1C-46F0-A9F3-0F3BD423CA2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DF18F-95C0-4C4D-96F1-B4E4D40A0B61}" type="pres">
      <dgm:prSet presAssocID="{8C9BCEBC-4C1C-46F0-A9F3-0F3BD423CA2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27D86-8FCC-420F-97A1-E1E94251C4BD}" type="pres">
      <dgm:prSet presAssocID="{0CD3AB1E-AE3E-44EC-9742-C48B4FC3690A}" presName="hSp" presStyleCnt="0"/>
      <dgm:spPr/>
      <dgm:t>
        <a:bodyPr/>
        <a:lstStyle/>
        <a:p>
          <a:endParaRPr lang="ru-RU"/>
        </a:p>
      </dgm:t>
    </dgm:pt>
    <dgm:pt modelId="{CCFBAA75-C54C-43AC-B5CB-6D1C1D485B01}" type="pres">
      <dgm:prSet presAssocID="{0CD3AB1E-AE3E-44EC-9742-C48B4FC3690A}" presName="vProcSp" presStyleCnt="0"/>
      <dgm:spPr/>
      <dgm:t>
        <a:bodyPr/>
        <a:lstStyle/>
        <a:p>
          <a:endParaRPr lang="ru-RU"/>
        </a:p>
      </dgm:t>
    </dgm:pt>
    <dgm:pt modelId="{99EAFE9B-C2AB-448E-A17D-C3100D9C3C38}" type="pres">
      <dgm:prSet presAssocID="{0CD3AB1E-AE3E-44EC-9742-C48B4FC3690A}" presName="vSp1" presStyleCnt="0"/>
      <dgm:spPr/>
      <dgm:t>
        <a:bodyPr/>
        <a:lstStyle/>
        <a:p>
          <a:endParaRPr lang="ru-RU"/>
        </a:p>
      </dgm:t>
    </dgm:pt>
    <dgm:pt modelId="{13A2C9B1-0D92-41A1-ACFC-676D59E77819}" type="pres">
      <dgm:prSet presAssocID="{0CD3AB1E-AE3E-44EC-9742-C48B4FC3690A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24E7E6C8-A637-4D08-BBE9-D7E744077E78}" type="pres">
      <dgm:prSet presAssocID="{0CD3AB1E-AE3E-44EC-9742-C48B4FC3690A}" presName="vSp2" presStyleCnt="0"/>
      <dgm:spPr/>
      <dgm:t>
        <a:bodyPr/>
        <a:lstStyle/>
        <a:p>
          <a:endParaRPr lang="ru-RU"/>
        </a:p>
      </dgm:t>
    </dgm:pt>
    <dgm:pt modelId="{010B8CF0-ABA0-4B6C-81E9-5D76E72FA641}" type="pres">
      <dgm:prSet presAssocID="{0CD3AB1E-AE3E-44EC-9742-C48B4FC3690A}" presName="sibTrans" presStyleCnt="0"/>
      <dgm:spPr/>
      <dgm:t>
        <a:bodyPr/>
        <a:lstStyle/>
        <a:p>
          <a:endParaRPr lang="ru-RU"/>
        </a:p>
      </dgm:t>
    </dgm:pt>
    <dgm:pt modelId="{9FDD635A-08D0-4F96-9F11-A49413D30240}" type="pres">
      <dgm:prSet presAssocID="{C735D74B-129F-4C08-900E-CCE068FDE1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2A2F-BFC5-41A1-A508-EEFD3EFADFD3}" type="pres">
      <dgm:prSet presAssocID="{C735D74B-129F-4C08-900E-CCE068FDE1CB}" presName="bgRect" presStyleLbl="node1" presStyleIdx="2" presStyleCnt="3" custScaleY="165564" custLinFactNeighborX="-605" custLinFactNeighborY="0"/>
      <dgm:spPr/>
      <dgm:t>
        <a:bodyPr/>
        <a:lstStyle/>
        <a:p>
          <a:endParaRPr lang="ru-RU"/>
        </a:p>
      </dgm:t>
    </dgm:pt>
    <dgm:pt modelId="{C9C6D4B2-D6E1-425B-850E-96E7E92874C4}" type="pres">
      <dgm:prSet presAssocID="{C735D74B-129F-4C08-900E-CCE068FDE1C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F38E-DC86-4883-9992-15E805851829}" type="pres">
      <dgm:prSet presAssocID="{C735D74B-129F-4C08-900E-CCE068FDE1C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43D41-2235-4B65-A91A-CB1BE630DA39}" type="presOf" srcId="{AE4C44D1-0648-4BEC-9500-6BE98A242BE6}" destId="{3F31AB42-DD6C-4788-970F-9F2B246CADE7}" srcOrd="1" destOrd="0" presId="urn:microsoft.com/office/officeart/2005/8/layout/hProcess7#1"/>
    <dgm:cxn modelId="{20F14F3E-3679-468C-AE03-3832553BF5CD}" type="presOf" srcId="{C735D74B-129F-4C08-900E-CCE068FDE1CB}" destId="{C9C6D4B2-D6E1-425B-850E-96E7E92874C4}" srcOrd="1" destOrd="0" presId="urn:microsoft.com/office/officeart/2005/8/layout/hProcess7#1"/>
    <dgm:cxn modelId="{EACFFFEB-076F-4E99-BDD9-BC1FFAC735A2}" srcId="{C735D74B-129F-4C08-900E-CCE068FDE1CB}" destId="{4CF045A0-2FAA-4167-91A1-99F0B74DBFA0}" srcOrd="0" destOrd="0" parTransId="{9F0E3DE1-48CA-4332-9775-9868434B2E4D}" sibTransId="{4FBE6424-CA19-4C18-A964-235C6F7EBE98}"/>
    <dgm:cxn modelId="{B2BEAECB-89A9-4D03-A2F2-633339766E90}" type="presOf" srcId="{8C9BCEBC-4C1C-46F0-A9F3-0F3BD423CA25}" destId="{662EEFC9-9D01-4C2D-8746-641B0D92187E}" srcOrd="1" destOrd="0" presId="urn:microsoft.com/office/officeart/2005/8/layout/hProcess7#1"/>
    <dgm:cxn modelId="{5068F786-D605-4DC2-A4A7-6E847234C2FA}" type="presOf" srcId="{4CF045A0-2FAA-4167-91A1-99F0B74DBFA0}" destId="{5DEDF38E-DC86-4883-9992-15E805851829}" srcOrd="0" destOrd="0" presId="urn:microsoft.com/office/officeart/2005/8/layout/hProcess7#1"/>
    <dgm:cxn modelId="{4445840F-E30D-4849-9C03-0B771E5A8C74}" srcId="{5B1C10A1-CAE4-4C41-947A-6C13F2C34EE6}" destId="{C735D74B-129F-4C08-900E-CCE068FDE1CB}" srcOrd="2" destOrd="0" parTransId="{8BD77C2A-A70B-4980-BFCF-8B54F3376D99}" sibTransId="{3C1C463D-B419-48DC-9988-9CBBBA1358FB}"/>
    <dgm:cxn modelId="{467E50DE-C58F-46BF-A23A-323006843FBB}" srcId="{5B1C10A1-CAE4-4C41-947A-6C13F2C34EE6}" destId="{8C9BCEBC-4C1C-46F0-A9F3-0F3BD423CA25}" srcOrd="1" destOrd="0" parTransId="{DE3783B0-45D0-4FC6-8501-2970E1F83832}" sibTransId="{0CD3AB1E-AE3E-44EC-9742-C48B4FC3690A}"/>
    <dgm:cxn modelId="{6F073414-CD85-46F0-8BF5-1F79D558AE8A}" type="presOf" srcId="{226E9327-7675-420F-8DE8-920C2174423D}" destId="{111DF18F-95C0-4C4D-96F1-B4E4D40A0B61}" srcOrd="0" destOrd="0" presId="urn:microsoft.com/office/officeart/2005/8/layout/hProcess7#1"/>
    <dgm:cxn modelId="{F02BA99D-825F-4A73-AC18-1BDFD00603EA}" type="presOf" srcId="{A8552A2A-ADA2-4429-9273-D4E2711125D6}" destId="{0DFEA256-3B83-451F-BA8F-A4957FF6FC8B}" srcOrd="0" destOrd="0" presId="urn:microsoft.com/office/officeart/2005/8/layout/hProcess7#1"/>
    <dgm:cxn modelId="{3B316A5C-4F55-450F-B2A7-C84376E6A641}" srcId="{AE4C44D1-0648-4BEC-9500-6BE98A242BE6}" destId="{A8552A2A-ADA2-4429-9273-D4E2711125D6}" srcOrd="0" destOrd="0" parTransId="{1ABFB10B-4A27-4026-8D9D-D4B607623189}" sibTransId="{78850840-AB1A-4064-8EB1-A9D8800C01E7}"/>
    <dgm:cxn modelId="{0261A5A8-FD35-42DE-8CEB-DDF17937FCE6}" type="presOf" srcId="{C735D74B-129F-4C08-900E-CCE068FDE1CB}" destId="{E0492A2F-BFC5-41A1-A508-EEFD3EFADFD3}" srcOrd="0" destOrd="0" presId="urn:microsoft.com/office/officeart/2005/8/layout/hProcess7#1"/>
    <dgm:cxn modelId="{5C33719E-22E9-4B86-9030-F46395A20B19}" type="presOf" srcId="{8C9BCEBC-4C1C-46F0-A9F3-0F3BD423CA25}" destId="{E354CF6E-4CF7-4AB1-A28D-238B43E28E30}" srcOrd="0" destOrd="0" presId="urn:microsoft.com/office/officeart/2005/8/layout/hProcess7#1"/>
    <dgm:cxn modelId="{04608610-D0F3-4732-B291-3FE24EF07EC2}" srcId="{8C9BCEBC-4C1C-46F0-A9F3-0F3BD423CA25}" destId="{226E9327-7675-420F-8DE8-920C2174423D}" srcOrd="0" destOrd="0" parTransId="{A0CB9750-0E32-4823-8F3E-A68546489C8E}" sibTransId="{5ADED93C-1F0E-4832-A551-45B15D4D6B40}"/>
    <dgm:cxn modelId="{41DE6FCA-8930-4EAF-8AFC-A52DA3486B55}" srcId="{5B1C10A1-CAE4-4C41-947A-6C13F2C34EE6}" destId="{AE4C44D1-0648-4BEC-9500-6BE98A242BE6}" srcOrd="0" destOrd="0" parTransId="{C1582747-9EF2-4CB2-9036-92EAF23B5B66}" sibTransId="{C6F7E19B-3D31-4527-AC8A-E8801368AB5C}"/>
    <dgm:cxn modelId="{745BBA34-F4CF-464C-A395-075CD8067111}" type="presOf" srcId="{5B1C10A1-CAE4-4C41-947A-6C13F2C34EE6}" destId="{0B8517D0-6D32-410A-A5DC-38D6089ADC02}" srcOrd="0" destOrd="0" presId="urn:microsoft.com/office/officeart/2005/8/layout/hProcess7#1"/>
    <dgm:cxn modelId="{7A146526-83F9-4E79-AF37-C1F4CA058B03}" type="presOf" srcId="{AE4C44D1-0648-4BEC-9500-6BE98A242BE6}" destId="{FD52AEB3-BA44-41BB-A63E-2B4B0F17D3A8}" srcOrd="0" destOrd="0" presId="urn:microsoft.com/office/officeart/2005/8/layout/hProcess7#1"/>
    <dgm:cxn modelId="{EA176694-E307-46B5-9271-25DF71CCD476}" type="presParOf" srcId="{0B8517D0-6D32-410A-A5DC-38D6089ADC02}" destId="{E0E77D42-3A82-4ACE-83E3-B5E0475B734B}" srcOrd="0" destOrd="0" presId="urn:microsoft.com/office/officeart/2005/8/layout/hProcess7#1"/>
    <dgm:cxn modelId="{184F8F37-06A6-4C6A-ACC5-BDBD86AD60A7}" type="presParOf" srcId="{E0E77D42-3A82-4ACE-83E3-B5E0475B734B}" destId="{FD52AEB3-BA44-41BB-A63E-2B4B0F17D3A8}" srcOrd="0" destOrd="0" presId="urn:microsoft.com/office/officeart/2005/8/layout/hProcess7#1"/>
    <dgm:cxn modelId="{8428CD66-68F1-43AB-BA22-5231413EA404}" type="presParOf" srcId="{E0E77D42-3A82-4ACE-83E3-B5E0475B734B}" destId="{3F31AB42-DD6C-4788-970F-9F2B246CADE7}" srcOrd="1" destOrd="0" presId="urn:microsoft.com/office/officeart/2005/8/layout/hProcess7#1"/>
    <dgm:cxn modelId="{F3F254B6-46EB-4B68-8F33-8331BF32CFD9}" type="presParOf" srcId="{E0E77D42-3A82-4ACE-83E3-B5E0475B734B}" destId="{0DFEA256-3B83-451F-BA8F-A4957FF6FC8B}" srcOrd="2" destOrd="0" presId="urn:microsoft.com/office/officeart/2005/8/layout/hProcess7#1"/>
    <dgm:cxn modelId="{84852215-4B91-4420-956A-A5038B6BF9B1}" type="presParOf" srcId="{0B8517D0-6D32-410A-A5DC-38D6089ADC02}" destId="{17DA5C48-7BA6-446C-AD1B-3AC8E896D879}" srcOrd="1" destOrd="0" presId="urn:microsoft.com/office/officeart/2005/8/layout/hProcess7#1"/>
    <dgm:cxn modelId="{7D4569FA-09D9-4CE0-92AA-F51581EE48EA}" type="presParOf" srcId="{0B8517D0-6D32-410A-A5DC-38D6089ADC02}" destId="{DABE20B9-AFB1-47CD-B04C-6E47ABC67AEA}" srcOrd="2" destOrd="0" presId="urn:microsoft.com/office/officeart/2005/8/layout/hProcess7#1"/>
    <dgm:cxn modelId="{500E1ED1-863B-413F-B7A2-AC2333C600F8}" type="presParOf" srcId="{DABE20B9-AFB1-47CD-B04C-6E47ABC67AEA}" destId="{D16FEDD3-E482-4222-9A89-3EDC9B881265}" srcOrd="0" destOrd="0" presId="urn:microsoft.com/office/officeart/2005/8/layout/hProcess7#1"/>
    <dgm:cxn modelId="{85DC8FBB-E953-463B-BFB2-84E3F96E9358}" type="presParOf" srcId="{DABE20B9-AFB1-47CD-B04C-6E47ABC67AEA}" destId="{D5882B04-2F68-41C0-8DB0-D4022ADC4851}" srcOrd="1" destOrd="0" presId="urn:microsoft.com/office/officeart/2005/8/layout/hProcess7#1"/>
    <dgm:cxn modelId="{F4523447-16E3-4256-A533-C95D99A32A31}" type="presParOf" srcId="{DABE20B9-AFB1-47CD-B04C-6E47ABC67AEA}" destId="{B3627A6D-0C16-449E-9D5D-981DFDD7AAC3}" srcOrd="2" destOrd="0" presId="urn:microsoft.com/office/officeart/2005/8/layout/hProcess7#1"/>
    <dgm:cxn modelId="{1425D3E6-471F-4322-B5BF-F11B77166269}" type="presParOf" srcId="{0B8517D0-6D32-410A-A5DC-38D6089ADC02}" destId="{D8A0765D-A4BD-4024-84FC-3C7B549388C3}" srcOrd="3" destOrd="0" presId="urn:microsoft.com/office/officeart/2005/8/layout/hProcess7#1"/>
    <dgm:cxn modelId="{53EBCEED-FBAF-4DA3-9421-024E135D9748}" type="presParOf" srcId="{0B8517D0-6D32-410A-A5DC-38D6089ADC02}" destId="{14250A40-A1D9-4A0D-856D-C6B0B146F27C}" srcOrd="4" destOrd="0" presId="urn:microsoft.com/office/officeart/2005/8/layout/hProcess7#1"/>
    <dgm:cxn modelId="{C888B403-2B22-4519-9197-7D0E2A6617E1}" type="presParOf" srcId="{14250A40-A1D9-4A0D-856D-C6B0B146F27C}" destId="{E354CF6E-4CF7-4AB1-A28D-238B43E28E30}" srcOrd="0" destOrd="0" presId="urn:microsoft.com/office/officeart/2005/8/layout/hProcess7#1"/>
    <dgm:cxn modelId="{97F8637D-CDF4-4F6D-81F6-EFA29EC17169}" type="presParOf" srcId="{14250A40-A1D9-4A0D-856D-C6B0B146F27C}" destId="{662EEFC9-9D01-4C2D-8746-641B0D92187E}" srcOrd="1" destOrd="0" presId="urn:microsoft.com/office/officeart/2005/8/layout/hProcess7#1"/>
    <dgm:cxn modelId="{EB2EADB0-2C9F-45CB-AC34-34208578C7C9}" type="presParOf" srcId="{14250A40-A1D9-4A0D-856D-C6B0B146F27C}" destId="{111DF18F-95C0-4C4D-96F1-B4E4D40A0B61}" srcOrd="2" destOrd="0" presId="urn:microsoft.com/office/officeart/2005/8/layout/hProcess7#1"/>
    <dgm:cxn modelId="{D7C76844-7024-49A6-BEAD-198BA97CCA2A}" type="presParOf" srcId="{0B8517D0-6D32-410A-A5DC-38D6089ADC02}" destId="{45127D86-8FCC-420F-97A1-E1E94251C4BD}" srcOrd="5" destOrd="0" presId="urn:microsoft.com/office/officeart/2005/8/layout/hProcess7#1"/>
    <dgm:cxn modelId="{F33FED89-3944-47FD-9DB4-8CFB8AE4432A}" type="presParOf" srcId="{0B8517D0-6D32-410A-A5DC-38D6089ADC02}" destId="{CCFBAA75-C54C-43AC-B5CB-6D1C1D485B01}" srcOrd="6" destOrd="0" presId="urn:microsoft.com/office/officeart/2005/8/layout/hProcess7#1"/>
    <dgm:cxn modelId="{AFCC9653-B79E-4B05-9219-2E1C6183F953}" type="presParOf" srcId="{CCFBAA75-C54C-43AC-B5CB-6D1C1D485B01}" destId="{99EAFE9B-C2AB-448E-A17D-C3100D9C3C38}" srcOrd="0" destOrd="0" presId="urn:microsoft.com/office/officeart/2005/8/layout/hProcess7#1"/>
    <dgm:cxn modelId="{9807FEFA-8061-45B2-8739-8618EF71234F}" type="presParOf" srcId="{CCFBAA75-C54C-43AC-B5CB-6D1C1D485B01}" destId="{13A2C9B1-0D92-41A1-ACFC-676D59E77819}" srcOrd="1" destOrd="0" presId="urn:microsoft.com/office/officeart/2005/8/layout/hProcess7#1"/>
    <dgm:cxn modelId="{7D320410-A85D-4DF1-85E4-DFC50BB8C62C}" type="presParOf" srcId="{CCFBAA75-C54C-43AC-B5CB-6D1C1D485B01}" destId="{24E7E6C8-A637-4D08-BBE9-D7E744077E78}" srcOrd="2" destOrd="0" presId="urn:microsoft.com/office/officeart/2005/8/layout/hProcess7#1"/>
    <dgm:cxn modelId="{66D90846-2E90-494A-B74E-13ED2D2CDF28}" type="presParOf" srcId="{0B8517D0-6D32-410A-A5DC-38D6089ADC02}" destId="{010B8CF0-ABA0-4B6C-81E9-5D76E72FA641}" srcOrd="7" destOrd="0" presId="urn:microsoft.com/office/officeart/2005/8/layout/hProcess7#1"/>
    <dgm:cxn modelId="{1963F47A-130C-49D9-AC27-9278DAD704BD}" type="presParOf" srcId="{0B8517D0-6D32-410A-A5DC-38D6089ADC02}" destId="{9FDD635A-08D0-4F96-9F11-A49413D30240}" srcOrd="8" destOrd="0" presId="urn:microsoft.com/office/officeart/2005/8/layout/hProcess7#1"/>
    <dgm:cxn modelId="{BAC2EAE5-6D91-4BF4-AD67-C094AE9CC76C}" type="presParOf" srcId="{9FDD635A-08D0-4F96-9F11-A49413D30240}" destId="{E0492A2F-BFC5-41A1-A508-EEFD3EFADFD3}" srcOrd="0" destOrd="0" presId="urn:microsoft.com/office/officeart/2005/8/layout/hProcess7#1"/>
    <dgm:cxn modelId="{DC5DD612-7BA8-480C-B8FA-76516A711129}" type="presParOf" srcId="{9FDD635A-08D0-4F96-9F11-A49413D30240}" destId="{C9C6D4B2-D6E1-425B-850E-96E7E92874C4}" srcOrd="1" destOrd="0" presId="urn:microsoft.com/office/officeart/2005/8/layout/hProcess7#1"/>
    <dgm:cxn modelId="{D8BC20BA-5A24-4CBE-A664-EB38764D146F}" type="presParOf" srcId="{9FDD635A-08D0-4F96-9F11-A49413D30240}" destId="{5DEDF38E-DC86-4883-9992-15E80585182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20627-D03A-44B1-BD8D-36EA11DFCFBD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377858-96B9-44C7-8379-BC3385609666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Развитие интереса к играм, требующим умственного напряжения, </a:t>
          </a:r>
        </a:p>
        <a:p>
          <a:r>
            <a:rPr lang="ru-RU" sz="1800" b="1" dirty="0" smtClean="0">
              <a:solidFill>
                <a:schemeClr val="tx1"/>
              </a:solidFill>
            </a:rPr>
            <a:t>интеллектуального   усилия</a:t>
          </a:r>
          <a:endParaRPr lang="ru-RU" sz="1800" b="1" dirty="0">
            <a:solidFill>
              <a:schemeClr val="tx1"/>
            </a:solidFill>
          </a:endParaRPr>
        </a:p>
      </dgm:t>
    </dgm:pt>
    <dgm:pt modelId="{3E64EA68-7C1E-44C0-8B6E-0F0585B9E0E8}" type="parTrans" cxnId="{3782AD0D-1892-454C-9500-24B23ED6AC8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B4B191-CEE0-4A75-9160-6D1310A33F22}" type="sibTrans" cxnId="{3782AD0D-1892-454C-9500-24B23ED6AC8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6B30BA7-F386-4525-858E-D9C81610E9BC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Заинтересовать занимательным математическим материалом</a:t>
          </a:r>
          <a:endParaRPr lang="ru-RU" sz="1800" b="1" dirty="0">
            <a:solidFill>
              <a:schemeClr val="bg1"/>
            </a:solidFill>
          </a:endParaRPr>
        </a:p>
      </dgm:t>
    </dgm:pt>
    <dgm:pt modelId="{80ECEDAC-6C4D-4F93-9636-D977993C23C2}" type="parTrans" cxnId="{1974D2BE-CC66-4AFD-9617-AEF1A4F6AFB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58A972-EA1D-4B2F-A22D-06B16182F907}" type="sibTrans" cxnId="{1974D2BE-CC66-4AFD-9617-AEF1A4F6AFB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260720A-53F7-4282-928E-2211BBA83DB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Закреплять полученные знания и умения в дидактических играх</a:t>
          </a:r>
          <a:endParaRPr lang="ru-RU" sz="1800" b="1" dirty="0">
            <a:solidFill>
              <a:schemeClr val="tx1"/>
            </a:solidFill>
          </a:endParaRPr>
        </a:p>
      </dgm:t>
    </dgm:pt>
    <dgm:pt modelId="{43004057-54D5-4CAA-A751-14D119991CE8}" type="parTrans" cxnId="{70771AD3-0285-4CC2-9E51-3E5D6455461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32A19AC-B4DF-4C82-A756-BAE8625A7509}" type="sibTrans" cxnId="{70771AD3-0285-4CC2-9E51-3E5D6455461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B9915F5-0DF0-424A-B4B5-8D850B38B32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Воспитывать у дошкольника потребность испытывать интерес к самому процессу познания, к самостоятельному поиску решений и достижению поставленной цели через игру</a:t>
          </a:r>
          <a:endParaRPr lang="ru-RU" sz="1800" b="1" dirty="0">
            <a:solidFill>
              <a:schemeClr val="bg1"/>
            </a:solidFill>
          </a:endParaRPr>
        </a:p>
      </dgm:t>
    </dgm:pt>
    <dgm:pt modelId="{7A0D6E24-4F28-43F6-A8F9-993E7BC6168B}" type="parTrans" cxnId="{BFD9794F-CB41-4EEB-8497-285DDCE5E4F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50FB011-A6E7-405B-B71F-D61326105553}" type="sibTrans" cxnId="{BFD9794F-CB41-4EEB-8497-285DDCE5E4F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A06ED2E-F939-4A62-A82C-4E3B5B3564E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Активизировать умственную деятельность.</a:t>
          </a:r>
          <a:endParaRPr lang="ru-RU" sz="1800" b="1" dirty="0">
            <a:solidFill>
              <a:schemeClr val="bg1"/>
            </a:solidFill>
          </a:endParaRPr>
        </a:p>
      </dgm:t>
    </dgm:pt>
    <dgm:pt modelId="{36955F1C-97B3-422B-B628-ACBA09837DC2}" type="parTrans" cxnId="{25AF3BB5-EBF6-44F8-B5C0-6E91482A687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4FE5AC6-4FCF-4DC2-B5ED-ECF100B9F12C}" type="sibTrans" cxnId="{25AF3BB5-EBF6-44F8-B5C0-6E91482A687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419C07D-AF7B-4D7E-B214-832ADDF8A7C8}" type="pres">
      <dgm:prSet presAssocID="{87320627-D03A-44B1-BD8D-36EA11DFCF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AE934-5D58-4A0D-A17B-76A87F99E396}" type="pres">
      <dgm:prSet presAssocID="{00377858-96B9-44C7-8379-BC3385609666}" presName="node" presStyleLbl="node1" presStyleIdx="0" presStyleCnt="5" custScaleX="128104" custScaleY="100989" custLinFactNeighborX="-15378" custLinFactNeighborY="2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EA4C-CA42-4004-8A5A-2F0204027C68}" type="pres">
      <dgm:prSet presAssocID="{77B4B191-CEE0-4A75-9160-6D1310A33F22}" presName="sibTrans" presStyleCnt="0"/>
      <dgm:spPr/>
      <dgm:t>
        <a:bodyPr/>
        <a:lstStyle/>
        <a:p>
          <a:endParaRPr lang="ru-RU"/>
        </a:p>
      </dgm:t>
    </dgm:pt>
    <dgm:pt modelId="{E3BAE066-E827-46BD-A4C0-798853D3B607}" type="pres">
      <dgm:prSet presAssocID="{AA06ED2E-F939-4A62-A82C-4E3B5B3564EE}" presName="node" presStyleLbl="node1" presStyleIdx="1" presStyleCnt="5" custScaleX="120686" custScaleY="102994" custLinFactNeighborX="-1519" custLinFactNeighborY="3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D38FB-CC54-4829-B878-98983C893A98}" type="pres">
      <dgm:prSet presAssocID="{D4FE5AC6-4FCF-4DC2-B5ED-ECF100B9F12C}" presName="sibTrans" presStyleCnt="0"/>
      <dgm:spPr/>
      <dgm:t>
        <a:bodyPr/>
        <a:lstStyle/>
        <a:p>
          <a:endParaRPr lang="ru-RU"/>
        </a:p>
      </dgm:t>
    </dgm:pt>
    <dgm:pt modelId="{85995ABD-D1A0-4603-8FC3-842C1D2A6B7A}" type="pres">
      <dgm:prSet presAssocID="{26B30BA7-F386-4525-858E-D9C81610E9BC}" presName="node" presStyleLbl="node1" presStyleIdx="2" presStyleCnt="5" custScaleX="131595" custScaleY="88454" custLinFactNeighborX="-14281" custLinFactNeighborY="-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F170A-64E4-497F-9E31-32B5F84609CC}" type="pres">
      <dgm:prSet presAssocID="{D958A972-EA1D-4B2F-A22D-06B16182F907}" presName="sibTrans" presStyleCnt="0"/>
      <dgm:spPr/>
      <dgm:t>
        <a:bodyPr/>
        <a:lstStyle/>
        <a:p>
          <a:endParaRPr lang="ru-RU"/>
        </a:p>
      </dgm:t>
    </dgm:pt>
    <dgm:pt modelId="{0E5F2185-1B6E-49BA-8526-13542F7815A5}" type="pres">
      <dgm:prSet presAssocID="{3260720A-53F7-4282-928E-2211BBA83DBD}" presName="node" presStyleLbl="node1" presStyleIdx="3" presStyleCnt="5" custScaleX="123987" custScaleY="81536" custLinFactNeighborX="-2101" custLinFactNeighborY="-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6190D-C385-4D37-9D1A-4241DEA0E3A0}" type="pres">
      <dgm:prSet presAssocID="{132A19AC-B4DF-4C82-A756-BAE8625A7509}" presName="sibTrans" presStyleCnt="0"/>
      <dgm:spPr/>
      <dgm:t>
        <a:bodyPr/>
        <a:lstStyle/>
        <a:p>
          <a:endParaRPr lang="ru-RU"/>
        </a:p>
      </dgm:t>
    </dgm:pt>
    <dgm:pt modelId="{4F714B92-47FC-4BB1-9C32-6EA7566C0564}" type="pres">
      <dgm:prSet presAssocID="{4B9915F5-0DF0-424A-B4B5-8D850B38B327}" presName="node" presStyleLbl="node1" presStyleIdx="4" presStyleCnt="5" custScaleX="138542" custScaleY="168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F9E14-FEE7-42A3-97EA-D5702FE6E439}" type="presOf" srcId="{00377858-96B9-44C7-8379-BC3385609666}" destId="{057AE934-5D58-4A0D-A17B-76A87F99E396}" srcOrd="0" destOrd="0" presId="urn:microsoft.com/office/officeart/2005/8/layout/default#1"/>
    <dgm:cxn modelId="{39B33508-C48A-401F-AA55-E5545B6C11C6}" type="presOf" srcId="{AA06ED2E-F939-4A62-A82C-4E3B5B3564EE}" destId="{E3BAE066-E827-46BD-A4C0-798853D3B607}" srcOrd="0" destOrd="0" presId="urn:microsoft.com/office/officeart/2005/8/layout/default#1"/>
    <dgm:cxn modelId="{4A9B98E6-C8E4-44EF-A770-63A34A17E34E}" type="presOf" srcId="{3260720A-53F7-4282-928E-2211BBA83DBD}" destId="{0E5F2185-1B6E-49BA-8526-13542F7815A5}" srcOrd="0" destOrd="0" presId="urn:microsoft.com/office/officeart/2005/8/layout/default#1"/>
    <dgm:cxn modelId="{BFD9794F-CB41-4EEB-8497-285DDCE5E4FE}" srcId="{87320627-D03A-44B1-BD8D-36EA11DFCFBD}" destId="{4B9915F5-0DF0-424A-B4B5-8D850B38B327}" srcOrd="4" destOrd="0" parTransId="{7A0D6E24-4F28-43F6-A8F9-993E7BC6168B}" sibTransId="{B50FB011-A6E7-405B-B71F-D61326105553}"/>
    <dgm:cxn modelId="{E6E698F3-6A5D-4B09-ADB0-3302800D6C3A}" type="presOf" srcId="{4B9915F5-0DF0-424A-B4B5-8D850B38B327}" destId="{4F714B92-47FC-4BB1-9C32-6EA7566C0564}" srcOrd="0" destOrd="0" presId="urn:microsoft.com/office/officeart/2005/8/layout/default#1"/>
    <dgm:cxn modelId="{1974D2BE-CC66-4AFD-9617-AEF1A4F6AFB5}" srcId="{87320627-D03A-44B1-BD8D-36EA11DFCFBD}" destId="{26B30BA7-F386-4525-858E-D9C81610E9BC}" srcOrd="2" destOrd="0" parTransId="{80ECEDAC-6C4D-4F93-9636-D977993C23C2}" sibTransId="{D958A972-EA1D-4B2F-A22D-06B16182F907}"/>
    <dgm:cxn modelId="{25AF3BB5-EBF6-44F8-B5C0-6E91482A6878}" srcId="{87320627-D03A-44B1-BD8D-36EA11DFCFBD}" destId="{AA06ED2E-F939-4A62-A82C-4E3B5B3564EE}" srcOrd="1" destOrd="0" parTransId="{36955F1C-97B3-422B-B628-ACBA09837DC2}" sibTransId="{D4FE5AC6-4FCF-4DC2-B5ED-ECF100B9F12C}"/>
    <dgm:cxn modelId="{3782AD0D-1892-454C-9500-24B23ED6AC8B}" srcId="{87320627-D03A-44B1-BD8D-36EA11DFCFBD}" destId="{00377858-96B9-44C7-8379-BC3385609666}" srcOrd="0" destOrd="0" parTransId="{3E64EA68-7C1E-44C0-8B6E-0F0585B9E0E8}" sibTransId="{77B4B191-CEE0-4A75-9160-6D1310A33F22}"/>
    <dgm:cxn modelId="{70771AD3-0285-4CC2-9E51-3E5D64554618}" srcId="{87320627-D03A-44B1-BD8D-36EA11DFCFBD}" destId="{3260720A-53F7-4282-928E-2211BBA83DBD}" srcOrd="3" destOrd="0" parTransId="{43004057-54D5-4CAA-A751-14D119991CE8}" sibTransId="{132A19AC-B4DF-4C82-A756-BAE8625A7509}"/>
    <dgm:cxn modelId="{397B3D3C-0971-4939-8D17-9ABEF493626F}" type="presOf" srcId="{26B30BA7-F386-4525-858E-D9C81610E9BC}" destId="{85995ABD-D1A0-4603-8FC3-842C1D2A6B7A}" srcOrd="0" destOrd="0" presId="urn:microsoft.com/office/officeart/2005/8/layout/default#1"/>
    <dgm:cxn modelId="{04A2C712-E83E-47B5-9023-5B48045E8C36}" type="presOf" srcId="{87320627-D03A-44B1-BD8D-36EA11DFCFBD}" destId="{F419C07D-AF7B-4D7E-B214-832ADDF8A7C8}" srcOrd="0" destOrd="0" presId="urn:microsoft.com/office/officeart/2005/8/layout/default#1"/>
    <dgm:cxn modelId="{529F8C20-9713-4237-95F6-F39E409D94A7}" type="presParOf" srcId="{F419C07D-AF7B-4D7E-B214-832ADDF8A7C8}" destId="{057AE934-5D58-4A0D-A17B-76A87F99E396}" srcOrd="0" destOrd="0" presId="urn:microsoft.com/office/officeart/2005/8/layout/default#1"/>
    <dgm:cxn modelId="{73C9FC55-67B2-4723-8256-AE73F2B72D53}" type="presParOf" srcId="{F419C07D-AF7B-4D7E-B214-832ADDF8A7C8}" destId="{2967EA4C-CA42-4004-8A5A-2F0204027C68}" srcOrd="1" destOrd="0" presId="urn:microsoft.com/office/officeart/2005/8/layout/default#1"/>
    <dgm:cxn modelId="{B1873731-0CE0-4834-8444-E289E2B816FA}" type="presParOf" srcId="{F419C07D-AF7B-4D7E-B214-832ADDF8A7C8}" destId="{E3BAE066-E827-46BD-A4C0-798853D3B607}" srcOrd="2" destOrd="0" presId="urn:microsoft.com/office/officeart/2005/8/layout/default#1"/>
    <dgm:cxn modelId="{20EEA011-9FE0-4C9D-945C-70AF65A35F10}" type="presParOf" srcId="{F419C07D-AF7B-4D7E-B214-832ADDF8A7C8}" destId="{239D38FB-CC54-4829-B878-98983C893A98}" srcOrd="3" destOrd="0" presId="urn:microsoft.com/office/officeart/2005/8/layout/default#1"/>
    <dgm:cxn modelId="{23E24037-89A6-4F8F-A1CA-3B25B77E1F93}" type="presParOf" srcId="{F419C07D-AF7B-4D7E-B214-832ADDF8A7C8}" destId="{85995ABD-D1A0-4603-8FC3-842C1D2A6B7A}" srcOrd="4" destOrd="0" presId="urn:microsoft.com/office/officeart/2005/8/layout/default#1"/>
    <dgm:cxn modelId="{EA5D1EC6-182E-4CE2-AE96-EBEA9C90334D}" type="presParOf" srcId="{F419C07D-AF7B-4D7E-B214-832ADDF8A7C8}" destId="{46AF170A-64E4-497F-9E31-32B5F84609CC}" srcOrd="5" destOrd="0" presId="urn:microsoft.com/office/officeart/2005/8/layout/default#1"/>
    <dgm:cxn modelId="{1C246683-2678-45C5-AFCB-84BB7B59BA88}" type="presParOf" srcId="{F419C07D-AF7B-4D7E-B214-832ADDF8A7C8}" destId="{0E5F2185-1B6E-49BA-8526-13542F7815A5}" srcOrd="6" destOrd="0" presId="urn:microsoft.com/office/officeart/2005/8/layout/default#1"/>
    <dgm:cxn modelId="{54F257F6-70AC-48EB-8A0B-DD76B05781BC}" type="presParOf" srcId="{F419C07D-AF7B-4D7E-B214-832ADDF8A7C8}" destId="{5D66190D-C385-4D37-9D1A-4241DEA0E3A0}" srcOrd="7" destOrd="0" presId="urn:microsoft.com/office/officeart/2005/8/layout/default#1"/>
    <dgm:cxn modelId="{AA9B56D6-954B-4BC1-AED8-7DB2D833C3FD}" type="presParOf" srcId="{F419C07D-AF7B-4D7E-B214-832ADDF8A7C8}" destId="{4F714B92-47FC-4BB1-9C32-6EA7566C056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D30A1F-F420-4D82-B981-932E8765B174}">
      <dsp:nvSpPr>
        <dsp:cNvPr id="0" name=""/>
        <dsp:cNvSpPr/>
      </dsp:nvSpPr>
      <dsp:spPr>
        <a:xfrm>
          <a:off x="2883707" y="2133610"/>
          <a:ext cx="2885381" cy="251361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АКТУАЛЬНОСТЬ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3707" y="2133610"/>
        <a:ext cx="2885381" cy="2513617"/>
      </dsp:txXfrm>
    </dsp:sp>
    <dsp:sp modelId="{202C2D32-2215-4A13-A95B-4963D9D3C2D6}">
      <dsp:nvSpPr>
        <dsp:cNvPr id="0" name=""/>
        <dsp:cNvSpPr/>
      </dsp:nvSpPr>
      <dsp:spPr>
        <a:xfrm>
          <a:off x="28593" y="381000"/>
          <a:ext cx="1096342" cy="944643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F233-E2DD-4477-9DFD-176612FAFFE0}">
      <dsp:nvSpPr>
        <dsp:cNvPr id="0" name=""/>
        <dsp:cNvSpPr/>
      </dsp:nvSpPr>
      <dsp:spPr>
        <a:xfrm>
          <a:off x="1400193" y="0"/>
          <a:ext cx="2381265" cy="2060074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Проявляют спонтанный интерес к математическим категориям</a:t>
          </a:r>
          <a:endParaRPr lang="ru-RU" sz="1600" b="1" kern="1200" dirty="0"/>
        </a:p>
      </dsp:txBody>
      <dsp:txXfrm>
        <a:off x="1400193" y="0"/>
        <a:ext cx="2381265" cy="2060074"/>
      </dsp:txXfrm>
    </dsp:sp>
    <dsp:sp modelId="{CEB56F99-F042-4C50-8457-D8A57BC996A4}">
      <dsp:nvSpPr>
        <dsp:cNvPr id="0" name=""/>
        <dsp:cNvSpPr/>
      </dsp:nvSpPr>
      <dsp:spPr>
        <a:xfrm>
          <a:off x="7572389" y="228598"/>
          <a:ext cx="1096342" cy="944643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50648-ACA8-45E6-BA08-53C587AD2FCC}">
      <dsp:nvSpPr>
        <dsp:cNvPr id="0" name=""/>
        <dsp:cNvSpPr/>
      </dsp:nvSpPr>
      <dsp:spPr>
        <a:xfrm>
          <a:off x="5133984" y="0"/>
          <a:ext cx="2381265" cy="2060074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Дети исследуют проблемные ситуации</a:t>
          </a:r>
          <a:endParaRPr lang="ru-RU" sz="1600" b="1" kern="1200" dirty="0"/>
        </a:p>
      </dsp:txBody>
      <dsp:txXfrm>
        <a:off x="5133984" y="0"/>
        <a:ext cx="2381265" cy="2060074"/>
      </dsp:txXfrm>
    </dsp:sp>
    <dsp:sp modelId="{680077F6-56F5-438F-B473-78F5D1FE9E8C}">
      <dsp:nvSpPr>
        <dsp:cNvPr id="0" name=""/>
        <dsp:cNvSpPr/>
      </dsp:nvSpPr>
      <dsp:spPr>
        <a:xfrm>
          <a:off x="6429389" y="5867401"/>
          <a:ext cx="1096342" cy="94464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28A68-70A6-4847-A68D-59F9937469A7}">
      <dsp:nvSpPr>
        <dsp:cNvPr id="0" name=""/>
        <dsp:cNvSpPr/>
      </dsp:nvSpPr>
      <dsp:spPr>
        <a:xfrm>
          <a:off x="5953164" y="2438401"/>
          <a:ext cx="2724120" cy="2060074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Личностно-ориентированное взаимодействие</a:t>
          </a:r>
          <a:endParaRPr lang="ru-RU" sz="1600" b="1" kern="1200" dirty="0"/>
        </a:p>
      </dsp:txBody>
      <dsp:txXfrm>
        <a:off x="5953164" y="2438401"/>
        <a:ext cx="2724120" cy="2060074"/>
      </dsp:txXfrm>
    </dsp:sp>
    <dsp:sp modelId="{8E99088C-5A52-49A1-BE14-65D1DA07702A}">
      <dsp:nvSpPr>
        <dsp:cNvPr id="0" name=""/>
        <dsp:cNvSpPr/>
      </dsp:nvSpPr>
      <dsp:spPr>
        <a:xfrm>
          <a:off x="1476392" y="5943600"/>
          <a:ext cx="1096342" cy="944643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DB1E8-FD54-4C4F-B64A-86801A6D19B0}">
      <dsp:nvSpPr>
        <dsp:cNvPr id="0" name=""/>
        <dsp:cNvSpPr/>
      </dsp:nvSpPr>
      <dsp:spPr>
        <a:xfrm>
          <a:off x="2971828" y="4876799"/>
          <a:ext cx="2895571" cy="2060074"/>
        </a:xfrm>
        <a:prstGeom prst="hexagon">
          <a:avLst>
            <a:gd name="adj" fmla="val 28570"/>
            <a:gd name="vf" fmla="val 115470"/>
          </a:avLst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Компьютеризация жизни в целом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71828" y="4876799"/>
        <a:ext cx="2895571" cy="2060074"/>
      </dsp:txXfrm>
    </dsp:sp>
    <dsp:sp modelId="{9C421B70-AED9-42EA-AF8B-465BB2A2FAD8}">
      <dsp:nvSpPr>
        <dsp:cNvPr id="0" name=""/>
        <dsp:cNvSpPr/>
      </dsp:nvSpPr>
      <dsp:spPr>
        <a:xfrm>
          <a:off x="257188" y="2438397"/>
          <a:ext cx="2533690" cy="206007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Развитие любознательности и  познавательных интересов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57188" y="2438397"/>
        <a:ext cx="2533690" cy="20600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52AEB3-BA44-41BB-A63E-2B4B0F17D3A8}">
      <dsp:nvSpPr>
        <dsp:cNvPr id="0" name=""/>
        <dsp:cNvSpPr/>
      </dsp:nvSpPr>
      <dsp:spPr>
        <a:xfrm>
          <a:off x="2240" y="633024"/>
          <a:ext cx="2840143" cy="597295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b="1" kern="1200" dirty="0"/>
        </a:p>
      </dsp:txBody>
      <dsp:txXfrm rot="16200000">
        <a:off x="-2162655" y="2797920"/>
        <a:ext cx="4897819" cy="568028"/>
      </dsp:txXfrm>
    </dsp:sp>
    <dsp:sp modelId="{0DFEA256-3B83-451F-BA8F-A4957FF6FC8B}">
      <dsp:nvSpPr>
        <dsp:cNvPr id="0" name=""/>
        <dsp:cNvSpPr/>
      </dsp:nvSpPr>
      <dsp:spPr>
        <a:xfrm>
          <a:off x="582319" y="633024"/>
          <a:ext cx="2115906" cy="59729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/>
            <a:t>А.А.  Столяр  отметил,  что особая роль  математики -  в умственном воспитание, в развитие интеллекта. Он объясняет это тем, что  результатами  обучения математике является не только знания, но и определённый стиль мышления.</a:t>
          </a:r>
          <a:endParaRPr lang="ru-RU" sz="2200" b="1" kern="1200" dirty="0"/>
        </a:p>
      </dsp:txBody>
      <dsp:txXfrm>
        <a:off x="582319" y="633024"/>
        <a:ext cx="2115906" cy="5972950"/>
      </dsp:txXfrm>
    </dsp:sp>
    <dsp:sp modelId="{E354CF6E-4CF7-4AB1-A28D-238B43E28E30}">
      <dsp:nvSpPr>
        <dsp:cNvPr id="0" name=""/>
        <dsp:cNvSpPr/>
      </dsp:nvSpPr>
      <dsp:spPr>
        <a:xfrm>
          <a:off x="2938166" y="1098446"/>
          <a:ext cx="3006365" cy="597295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16200000">
        <a:off x="789893" y="3246719"/>
        <a:ext cx="4897819" cy="601273"/>
      </dsp:txXfrm>
    </dsp:sp>
    <dsp:sp modelId="{D5882B04-2F68-41C0-8DB0-D4022ADC4851}">
      <dsp:nvSpPr>
        <dsp:cNvPr id="0" name=""/>
        <dsp:cNvSpPr/>
      </dsp:nvSpPr>
      <dsp:spPr>
        <a:xfrm rot="5400000">
          <a:off x="2697427" y="3501675"/>
          <a:ext cx="530422" cy="4509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DF18F-95C0-4C4D-96F1-B4E4D40A0B61}">
      <dsp:nvSpPr>
        <dsp:cNvPr id="0" name=""/>
        <dsp:cNvSpPr/>
      </dsp:nvSpPr>
      <dsp:spPr>
        <a:xfrm>
          <a:off x="3539439" y="1098446"/>
          <a:ext cx="2239742" cy="59729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b="1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b="1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b="1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200" b="1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/>
            <a:t>З.А. Михайлова считает, что «обучение математике детей дошкольного возраста немыслимо  без использования  занимательных игр, задач, развлечений.</a:t>
          </a:r>
          <a:endParaRPr lang="ru-RU" sz="2200" b="1" kern="1200" dirty="0"/>
        </a:p>
      </dsp:txBody>
      <dsp:txXfrm>
        <a:off x="3539439" y="1098446"/>
        <a:ext cx="2239742" cy="5972950"/>
      </dsp:txXfrm>
    </dsp:sp>
    <dsp:sp modelId="{E0492A2F-BFC5-41A1-A508-EEFD3EFADFD3}">
      <dsp:nvSpPr>
        <dsp:cNvPr id="0" name=""/>
        <dsp:cNvSpPr/>
      </dsp:nvSpPr>
      <dsp:spPr>
        <a:xfrm>
          <a:off x="6041005" y="633024"/>
          <a:ext cx="3006365" cy="597295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16200000">
        <a:off x="3892732" y="2781297"/>
        <a:ext cx="4897819" cy="601273"/>
      </dsp:txXfrm>
    </dsp:sp>
    <dsp:sp modelId="{13A2C9B1-0D92-41A1-ACFC-676D59E77819}">
      <dsp:nvSpPr>
        <dsp:cNvPr id="0" name=""/>
        <dsp:cNvSpPr/>
      </dsp:nvSpPr>
      <dsp:spPr>
        <a:xfrm rot="5400000">
          <a:off x="5809015" y="3501675"/>
          <a:ext cx="530422" cy="45095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DF38E-DC86-4883-9992-15E805851829}">
      <dsp:nvSpPr>
        <dsp:cNvPr id="0" name=""/>
        <dsp:cNvSpPr/>
      </dsp:nvSpPr>
      <dsp:spPr>
        <a:xfrm>
          <a:off x="6642279" y="633024"/>
          <a:ext cx="2239742" cy="59729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000" b="1" kern="1200" dirty="0" smtClean="0"/>
            <a:t>Б.П. Никитин</a:t>
          </a:r>
          <a:endParaRPr lang="ru-RU" sz="20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kern="1200" dirty="0" smtClean="0"/>
            <a:t> отмечал, что развивающие игры развивают разные интеллектуальные качества: внимание, память; умение находить зависимости и закономерности; классифицировать и систематизировать материал; умение находить  ошибки и недостатки; пространственное представление и воображение. В совокупности эти качества  и составляют то, что называется сообразительностью, творческим складом мышления.</a:t>
          </a:r>
          <a:endParaRPr lang="ru-RU" sz="1700" b="1" kern="1200" dirty="0"/>
        </a:p>
      </dsp:txBody>
      <dsp:txXfrm>
        <a:off x="6642279" y="633024"/>
        <a:ext cx="2239742" cy="59729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7AE934-5D58-4A0D-A17B-76A87F99E396}">
      <dsp:nvSpPr>
        <dsp:cNvPr id="0" name=""/>
        <dsp:cNvSpPr/>
      </dsp:nvSpPr>
      <dsp:spPr>
        <a:xfrm>
          <a:off x="1012326" y="52081"/>
          <a:ext cx="2913824" cy="1378243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Развитие интереса к играм, требующим умственного напряжения,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интеллектуального   усилия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12326" y="52081"/>
        <a:ext cx="2913824" cy="1378243"/>
      </dsp:txXfrm>
    </dsp:sp>
    <dsp:sp modelId="{E3BAE066-E827-46BD-A4C0-798853D3B607}">
      <dsp:nvSpPr>
        <dsp:cNvPr id="0" name=""/>
        <dsp:cNvSpPr/>
      </dsp:nvSpPr>
      <dsp:spPr>
        <a:xfrm>
          <a:off x="4468842" y="55295"/>
          <a:ext cx="2745096" cy="1405606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Активизировать умственную деятельность.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468842" y="55295"/>
        <a:ext cx="2745096" cy="1405606"/>
      </dsp:txXfrm>
    </dsp:sp>
    <dsp:sp modelId="{85995ABD-D1A0-4603-8FC3-842C1D2A6B7A}">
      <dsp:nvSpPr>
        <dsp:cNvPr id="0" name=""/>
        <dsp:cNvSpPr/>
      </dsp:nvSpPr>
      <dsp:spPr>
        <a:xfrm>
          <a:off x="960033" y="1587396"/>
          <a:ext cx="2993230" cy="1207172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25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Заинтересовать занимательным математическим материалом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960033" y="1587396"/>
        <a:ext cx="2993230" cy="1207172"/>
      </dsp:txXfrm>
    </dsp:sp>
    <dsp:sp modelId="{0E5F2185-1B6E-49BA-8526-13542F7815A5}">
      <dsp:nvSpPr>
        <dsp:cNvPr id="0" name=""/>
        <dsp:cNvSpPr/>
      </dsp:nvSpPr>
      <dsp:spPr>
        <a:xfrm>
          <a:off x="4457764" y="1634944"/>
          <a:ext cx="2820180" cy="111275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shade val="25000"/>
              <a:satMod val="15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Закреплять полученные знания и умения в дидактических играх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457764" y="1634944"/>
        <a:ext cx="2820180" cy="1112759"/>
      </dsp:txXfrm>
    </dsp:sp>
    <dsp:sp modelId="{4F714B92-47FC-4BB1-9C32-6EA7566C0564}">
      <dsp:nvSpPr>
        <dsp:cNvPr id="0" name=""/>
        <dsp:cNvSpPr/>
      </dsp:nvSpPr>
      <dsp:spPr>
        <a:xfrm>
          <a:off x="2729677" y="3070393"/>
          <a:ext cx="3151245" cy="229604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shade val="25000"/>
              <a:satMod val="15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Воспитывать у дошкольника потребность испытывать интерес к самому процессу познания, к самостоятельному поиску решений и достижению поставленной цели через игру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729677" y="3070393"/>
        <a:ext cx="3151245" cy="229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988921-28B9-435F-94DE-1F8A090D9B4D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30250"/>
            <a:ext cx="447675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24388"/>
            <a:ext cx="5486400" cy="4379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160B7A-3904-41DD-8C00-3096F915D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080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38" algn="l" defTabSz="10080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63" algn="l" defTabSz="10080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300" algn="l" defTabSz="10080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125" algn="l" defTabSz="10080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315" algn="l" defTabSz="10081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378" algn="l" defTabSz="10081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441" algn="l" defTabSz="10081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504" algn="l" defTabSz="10081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60B7A-3904-41DD-8C00-3096F915DC1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921C8-9749-49EF-80B1-E5A461F25CF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3059113"/>
            <a:ext cx="3797300" cy="48625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9725025" cy="792321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68749" y="1998776"/>
            <a:ext cx="6005585" cy="1391085"/>
          </a:xfrm>
        </p:spPr>
        <p:txBody>
          <a:bodyPr bIns="10081"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88887" y="2854148"/>
            <a:ext cx="6922598" cy="380325"/>
          </a:xfrm>
        </p:spPr>
        <p:txBody>
          <a:bodyPr tIns="10081">
            <a:normAutofit/>
          </a:bodyPr>
          <a:lstStyle>
            <a:lvl1pPr marL="0" indent="0" algn="l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4FED-A0B3-4272-B97A-C4EDB30F4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1886-A38C-4E70-B6DA-B9AE9EB05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341" y="317234"/>
            <a:ext cx="2187416" cy="54039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92" y="317234"/>
            <a:ext cx="6400218" cy="54039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C410-4783-4242-8685-197274F8D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C217-2B5A-4AB2-B0A4-80B2AA928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9725025" cy="792321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3059113"/>
            <a:ext cx="3797300" cy="486251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71181" y="1994542"/>
            <a:ext cx="6008103" cy="1394785"/>
          </a:xfrm>
        </p:spPr>
        <p:txBody>
          <a:bodyPr bIns="10081" anchor="b"/>
          <a:lstStyle>
            <a:lvl1pPr algn="l">
              <a:defRPr kumimoji="0" lang="en-US" sz="3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93006" y="2851120"/>
            <a:ext cx="6921957" cy="380238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4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63F0-EC2B-4B25-A9DD-A6A4356A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966" y="1267460"/>
            <a:ext cx="3402648" cy="428824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031" y="1267460"/>
            <a:ext cx="3402648" cy="428824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06F9-D187-4984-B637-FE974C01A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966" y="1267460"/>
            <a:ext cx="3402648" cy="63373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4063" indent="0">
              <a:buNone/>
              <a:defRPr sz="2200" b="1"/>
            </a:lvl2pPr>
            <a:lvl3pPr marL="1008126" indent="0">
              <a:buNone/>
              <a:defRPr sz="2000" b="1"/>
            </a:lvl3pPr>
            <a:lvl4pPr marL="1512189" indent="0">
              <a:buNone/>
              <a:defRPr sz="1800" b="1"/>
            </a:lvl4pPr>
            <a:lvl5pPr marL="2016252" indent="0">
              <a:buNone/>
              <a:defRPr sz="1800" b="1"/>
            </a:lvl5pPr>
            <a:lvl6pPr marL="2520315" indent="0">
              <a:buNone/>
              <a:defRPr sz="1800" b="1"/>
            </a:lvl6pPr>
            <a:lvl7pPr marL="3024378" indent="0">
              <a:buNone/>
              <a:defRPr sz="1800" b="1"/>
            </a:lvl7pPr>
            <a:lvl8pPr marL="3528441" indent="0">
              <a:buNone/>
              <a:defRPr sz="1800" b="1"/>
            </a:lvl8pPr>
            <a:lvl9pPr marL="40325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0915" y="1965792"/>
            <a:ext cx="3402648" cy="359113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7031" y="1267460"/>
            <a:ext cx="3402648" cy="63373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4063" indent="0">
              <a:buNone/>
              <a:defRPr sz="2200" b="1"/>
            </a:lvl2pPr>
            <a:lvl3pPr marL="1008126" indent="0">
              <a:buNone/>
              <a:defRPr sz="2000" b="1"/>
            </a:lvl3pPr>
            <a:lvl4pPr marL="1512189" indent="0">
              <a:buNone/>
              <a:defRPr sz="1800" b="1"/>
            </a:lvl4pPr>
            <a:lvl5pPr marL="2016252" indent="0">
              <a:buNone/>
              <a:defRPr sz="1800" b="1"/>
            </a:lvl5pPr>
            <a:lvl6pPr marL="2520315" indent="0">
              <a:buNone/>
              <a:defRPr sz="1800" b="1"/>
            </a:lvl6pPr>
            <a:lvl7pPr marL="3024378" indent="0">
              <a:buNone/>
              <a:defRPr sz="1800" b="1"/>
            </a:lvl7pPr>
            <a:lvl8pPr marL="3528441" indent="0">
              <a:buNone/>
              <a:defRPr sz="1800" b="1"/>
            </a:lvl8pPr>
            <a:lvl9pPr marL="40325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7031" y="1965792"/>
            <a:ext cx="3402648" cy="359113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2ACE-EFC6-4DAC-ABA1-57175A514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4C0E-A04D-490F-B4FE-8B9E5F6AD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21AB-5543-449A-B8DF-C90DABB97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3059113"/>
            <a:ext cx="3797300" cy="48625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146050" y="-146050"/>
            <a:ext cx="7921625" cy="821372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 defTabSz="1008126"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34533" y="1820546"/>
            <a:ext cx="5541455" cy="1258389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98" y="3025087"/>
            <a:ext cx="4048409" cy="3840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79977" y="2602869"/>
            <a:ext cx="6160957" cy="719985"/>
          </a:xfrm>
        </p:spPr>
        <p:txBody>
          <a:bodyPr>
            <a:normAutofit/>
          </a:bodyPr>
          <a:lstStyle>
            <a:lvl1pPr marL="0" indent="0">
              <a:buNone/>
              <a:defRPr lang="en-US" sz="1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63" indent="0">
              <a:buNone/>
              <a:defRPr sz="1300"/>
            </a:lvl2pPr>
            <a:lvl3pPr marL="1008126" indent="0">
              <a:buNone/>
              <a:defRPr sz="1100"/>
            </a:lvl3pPr>
            <a:lvl4pPr marL="1512189" indent="0">
              <a:buNone/>
              <a:defRPr sz="1000"/>
            </a:lvl4pPr>
            <a:lvl5pPr marL="2016252" indent="0">
              <a:buNone/>
              <a:defRPr sz="1000"/>
            </a:lvl5pPr>
            <a:lvl6pPr marL="2520315" indent="0">
              <a:buNone/>
              <a:defRPr sz="1000"/>
            </a:lvl6pPr>
            <a:lvl7pPr marL="3024378" indent="0">
              <a:buNone/>
              <a:defRPr sz="1000"/>
            </a:lvl7pPr>
            <a:lvl8pPr marL="3528441" indent="0">
              <a:buNone/>
              <a:defRPr sz="1000"/>
            </a:lvl8pPr>
            <a:lvl9pPr marL="40325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CC3C94-4812-4234-8D91-A9A3F00E8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3059113"/>
            <a:ext cx="3797300" cy="48625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830888"/>
            <a:ext cx="3797300" cy="209073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57036" y="0"/>
            <a:ext cx="7564815" cy="7921625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1625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13613" y="1983873"/>
            <a:ext cx="5833110" cy="1001978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15741" y="2518713"/>
            <a:ext cx="6481813" cy="855536"/>
          </a:xfrm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504063" indent="0">
              <a:buNone/>
              <a:defRPr sz="1300"/>
            </a:lvl2pPr>
            <a:lvl3pPr marL="1008126" indent="0">
              <a:buNone/>
              <a:defRPr sz="1100"/>
            </a:lvl3pPr>
            <a:lvl4pPr marL="1512189" indent="0">
              <a:buNone/>
              <a:defRPr sz="1000"/>
            </a:lvl4pPr>
            <a:lvl5pPr marL="2016252" indent="0">
              <a:buNone/>
              <a:defRPr sz="1000"/>
            </a:lvl5pPr>
            <a:lvl6pPr marL="2520315" indent="0">
              <a:buNone/>
              <a:defRPr sz="1000"/>
            </a:lvl6pPr>
            <a:lvl7pPr marL="3024378" indent="0">
              <a:buNone/>
              <a:defRPr sz="1000"/>
            </a:lvl7pPr>
            <a:lvl8pPr marL="3528441" indent="0">
              <a:buNone/>
              <a:defRPr sz="1000"/>
            </a:lvl8pPr>
            <a:lvl9pPr marL="40325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6A21-0D07-44D9-B570-575E13079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834063"/>
            <a:ext cx="3800475" cy="208756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834063"/>
            <a:ext cx="9725025" cy="208756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13" tIns="50406" rIns="100813" bIns="5040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713" y="422275"/>
            <a:ext cx="7996237" cy="633413"/>
          </a:xfrm>
          <a:prstGeom prst="rect">
            <a:avLst/>
          </a:prstGeom>
        </p:spPr>
        <p:txBody>
          <a:bodyPr vert="horz" lIns="100813" tIns="50406" rIns="100813" bIns="50406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4713" y="1271588"/>
            <a:ext cx="7996237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13" tIns="50406" rIns="100813" bIns="50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14313" y="6780213"/>
            <a:ext cx="2312987" cy="233362"/>
          </a:xfrm>
          <a:prstGeom prst="rect">
            <a:avLst/>
          </a:prstGeom>
        </p:spPr>
        <p:txBody>
          <a:bodyPr vert="horz" lIns="100813" tIns="50406" rIns="100813" bIns="50406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0150" y="7259638"/>
            <a:ext cx="5022850" cy="317500"/>
          </a:xfrm>
          <a:prstGeom prst="rect">
            <a:avLst/>
          </a:prstGeom>
        </p:spPr>
        <p:txBody>
          <a:bodyPr vert="horz" lIns="100813" tIns="50406" rIns="100813" bIns="50406" rtlCol="0" anchor="ctr"/>
          <a:lstStyle>
            <a:lvl1pPr algn="r">
              <a:defRPr sz="1100" cap="all" spc="221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1275" y="7127875"/>
            <a:ext cx="534988" cy="581025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081" tIns="10081" rIns="10081" bIns="10081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068CE6-2B25-4C2E-B3D2-539C35533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06" r:id="rId2"/>
    <p:sldLayoutId id="2147485114" r:id="rId3"/>
    <p:sldLayoutId id="2147485107" r:id="rId4"/>
    <p:sldLayoutId id="2147485108" r:id="rId5"/>
    <p:sldLayoutId id="2147485109" r:id="rId6"/>
    <p:sldLayoutId id="2147485110" r:id="rId7"/>
    <p:sldLayoutId id="2147485115" r:id="rId8"/>
    <p:sldLayoutId id="2147485116" r:id="rId9"/>
    <p:sldLayoutId id="2147485111" r:id="rId10"/>
    <p:sldLayoutId id="2147485112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31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Franklin Gothic Medium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Franklin Gothic Medium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Franklin Gothic Medium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Franklin Gothic Medium" pitchFamily="34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Franklin Gothic Medium" pitchFamily="34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Franklin Gothic Medium" pitchFamily="34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Franklin Gothic Medium" pitchFamily="34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Franklin Gothic Medium" pitchFamily="34" charset="0"/>
        </a:defRPr>
      </a:lvl9pPr>
    </p:titleStyle>
    <p:bodyStyle>
      <a:lvl1pPr marL="377825" indent="-377825" algn="l" defTabSz="1008063" rtl="0" eaLnBrk="0" fontAlgn="base" hangingPunct="0">
        <a:spcBef>
          <a:spcPts val="888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90500" algn="l" defTabSz="1008063" rtl="0" eaLnBrk="0" fontAlgn="base" hangingPunct="0">
        <a:spcBef>
          <a:spcPts val="325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180975" algn="l" defTabSz="1008063" rtl="0" eaLnBrk="0" fontAlgn="base" hangingPunct="0">
        <a:spcBef>
          <a:spcPts val="325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95325" indent="-180975" algn="l" defTabSz="1008063" rtl="0" eaLnBrk="0" fontAlgn="base" hangingPunct="0">
        <a:spcBef>
          <a:spcPts val="325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46150" indent="-190500" algn="l" defTabSz="1008063" rtl="0" eaLnBrk="0" fontAlgn="base" hangingPunct="0">
        <a:spcBef>
          <a:spcPts val="325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09751" indent="-191544" algn="l" defTabSz="1008126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492026" indent="-181463" algn="l" defTabSz="1008126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744058" indent="-181463" algn="l" defTabSz="1008126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975927" indent="-181463" algn="l" defTabSz="1008126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Relationship Id="rId9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ssovushka.ru/e-sovushka.2015.n2.html" TargetMode="External"/><Relationship Id="rId4" Type="http://schemas.openxmlformats.org/officeDocument/2006/relationships/hyperlink" Target="https://yadi.sk/i/2hQi0lX0jTGv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93725" y="608013"/>
            <a:ext cx="8610600" cy="2819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08126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КОРОТКИХ ЛАРИСА СЕРГЕЕВНА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МБДОУ  ДСКВ  №8</a:t>
            </a:r>
            <a:b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ВОЛОДАРСК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6125" y="3351213"/>
            <a:ext cx="4800600" cy="39624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endParaRPr lang="ru-RU" altLang="ru-RU" sz="2400" cap="none" dirty="0">
              <a:solidFill>
                <a:schemeClr val="bg1"/>
              </a:solidFill>
              <a:cs typeface="Tunga" pitchFamily="34" charset="0"/>
            </a:endParaRPr>
          </a:p>
          <a:p>
            <a:pPr algn="r" eaLnBrk="1" hangingPunct="1">
              <a:lnSpc>
                <a:spcPct val="50000"/>
              </a:lnSpc>
            </a:pPr>
            <a:r>
              <a:rPr lang="ru-RU" altLang="ru-RU" sz="2000" b="1" cap="none" dirty="0">
                <a:solidFill>
                  <a:schemeClr val="bg1"/>
                </a:solidFill>
                <a:cs typeface="Tunga" pitchFamily="34" charset="0"/>
              </a:rPr>
              <a:t>«ПРЕДМЕТ МАТЕМАТИКИ </a:t>
            </a:r>
          </a:p>
          <a:p>
            <a:pPr algn="r" eaLnBrk="1" hangingPunct="1">
              <a:lnSpc>
                <a:spcPct val="50000"/>
              </a:lnSpc>
            </a:pPr>
            <a:r>
              <a:rPr lang="ru-RU" altLang="ru-RU" sz="2000" b="1" cap="none" dirty="0">
                <a:solidFill>
                  <a:schemeClr val="bg1"/>
                </a:solidFill>
                <a:cs typeface="Tunga" pitchFamily="34" charset="0"/>
              </a:rPr>
              <a:t>ТАК СЕРЬЁЗЕН, ЧТО НАДО </a:t>
            </a:r>
          </a:p>
          <a:p>
            <a:pPr algn="r" eaLnBrk="1" hangingPunct="1">
              <a:lnSpc>
                <a:spcPct val="50000"/>
              </a:lnSpc>
            </a:pPr>
            <a:r>
              <a:rPr lang="ru-RU" altLang="ru-RU" sz="2000" b="1" cap="none" dirty="0">
                <a:solidFill>
                  <a:schemeClr val="bg1"/>
                </a:solidFill>
                <a:cs typeface="Tunga" pitchFamily="34" charset="0"/>
              </a:rPr>
              <a:t>НЕ УПУСКАТЬ </a:t>
            </a:r>
          </a:p>
          <a:p>
            <a:pPr algn="r" eaLnBrk="1" hangingPunct="1">
              <a:lnSpc>
                <a:spcPct val="50000"/>
              </a:lnSpc>
            </a:pPr>
            <a:r>
              <a:rPr lang="ru-RU" altLang="ru-RU" sz="2000" b="1" cap="none" dirty="0">
                <a:solidFill>
                  <a:schemeClr val="bg1"/>
                </a:solidFill>
                <a:cs typeface="Tunga" pitchFamily="34" charset="0"/>
              </a:rPr>
              <a:t>СЛУЧАЯ СДЕЛАТЬ ЕГО </a:t>
            </a:r>
          </a:p>
          <a:p>
            <a:pPr algn="r" eaLnBrk="1" hangingPunct="1">
              <a:lnSpc>
                <a:spcPct val="50000"/>
              </a:lnSpc>
            </a:pPr>
            <a:r>
              <a:rPr lang="ru-RU" altLang="ru-RU" sz="2000" b="1" cap="none" dirty="0" smtClean="0">
                <a:solidFill>
                  <a:schemeClr val="bg1"/>
                </a:solidFill>
                <a:cs typeface="Tunga" pitchFamily="34" charset="0"/>
              </a:rPr>
              <a:t>ЗАНИМАТЕЛЬНЫМ» </a:t>
            </a:r>
            <a:endParaRPr lang="ru-RU" altLang="ru-RU" sz="2000" b="1" cap="none" dirty="0">
              <a:solidFill>
                <a:schemeClr val="bg1"/>
              </a:solidFill>
              <a:cs typeface="Tunga" pitchFamily="34" charset="0"/>
            </a:endParaRPr>
          </a:p>
          <a:p>
            <a:pPr algn="r" eaLnBrk="1" hangingPunct="1">
              <a:lnSpc>
                <a:spcPct val="50000"/>
              </a:lnSpc>
            </a:pPr>
            <a:r>
              <a:rPr lang="ru-RU" altLang="ru-RU" sz="2000" b="1" cap="none" dirty="0">
                <a:solidFill>
                  <a:schemeClr val="bg1"/>
                </a:solidFill>
                <a:cs typeface="Tunga" pitchFamily="34" charset="0"/>
              </a:rPr>
              <a:t>Б. ПАСКАЛЬ</a:t>
            </a:r>
            <a:r>
              <a:rPr lang="ru-RU" altLang="ru-RU" sz="1300" b="1" cap="none" dirty="0">
                <a:solidFill>
                  <a:schemeClr val="bg1"/>
                </a:solidFill>
                <a:cs typeface="Tunga" pitchFamily="34" charset="0"/>
              </a:rPr>
              <a:t>.</a:t>
            </a:r>
            <a:endParaRPr lang="ru-RU" altLang="ru-RU" sz="2400" b="1" cap="none" dirty="0">
              <a:solidFill>
                <a:schemeClr val="bg1"/>
              </a:solidFill>
              <a:cs typeface="Tunga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ru-RU" altLang="ru-RU" sz="2400" b="1" cap="none" dirty="0">
              <a:solidFill>
                <a:schemeClr val="bg1"/>
              </a:solidFill>
              <a:cs typeface="Tunga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ru-RU" altLang="ru-RU" sz="2400" cap="none" dirty="0">
              <a:solidFill>
                <a:schemeClr val="bg1"/>
              </a:solidFill>
              <a:cs typeface="Tunga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ru-RU" altLang="ru-RU" sz="2400" cap="none" dirty="0">
                <a:solidFill>
                  <a:schemeClr val="bg1"/>
                </a:solidFill>
                <a:cs typeface="Tunga" pitchFamily="34" charset="0"/>
              </a:rPr>
              <a:t>               </a:t>
            </a:r>
          </a:p>
          <a:p>
            <a:pPr eaLnBrk="1" hangingPunct="1">
              <a:lnSpc>
                <a:spcPct val="50000"/>
              </a:lnSpc>
            </a:pPr>
            <a:endParaRPr lang="ru-RU" altLang="ru-RU" sz="1300" cap="none" dirty="0">
              <a:solidFill>
                <a:schemeClr val="bg1"/>
              </a:solidFill>
              <a:cs typeface="Tunga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ru-RU" altLang="ru-RU" sz="1300" cap="none" dirty="0">
              <a:solidFill>
                <a:schemeClr val="bg1"/>
              </a:solidFill>
              <a:cs typeface="Tunga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ru-RU" altLang="ru-RU" sz="1300" cap="none" dirty="0">
                <a:solidFill>
                  <a:schemeClr val="bg1"/>
                </a:solidFill>
                <a:cs typeface="Tunga" pitchFamily="34" charset="0"/>
              </a:rPr>
              <a:t>              </a:t>
            </a:r>
          </a:p>
          <a:p>
            <a:pPr eaLnBrk="1" hangingPunct="1">
              <a:lnSpc>
                <a:spcPct val="50000"/>
              </a:lnSpc>
            </a:pPr>
            <a:r>
              <a:rPr lang="ru-RU" altLang="ru-RU" sz="200" cap="none" dirty="0">
                <a:solidFill>
                  <a:schemeClr val="bg1"/>
                </a:solidFill>
                <a:cs typeface="Tunga" pitchFamily="34" charset="0"/>
              </a:rPr>
              <a:t>           </a:t>
            </a:r>
          </a:p>
          <a:p>
            <a:pPr eaLnBrk="1" hangingPunct="1">
              <a:lnSpc>
                <a:spcPct val="50000"/>
              </a:lnSpc>
            </a:pPr>
            <a:r>
              <a:rPr lang="ru-RU" altLang="ru-RU" sz="200" cap="none" dirty="0">
                <a:solidFill>
                  <a:schemeClr val="bg1"/>
                </a:solidFill>
                <a:cs typeface="Tunga" pitchFamily="34" charset="0"/>
              </a:rPr>
              <a:t> 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4131C2-FF2B-44B6-B76D-3F3AE6F3DE6C}" type="slidenum">
              <a:rPr lang="ru-RU" altLang="ru-RU" sz="1100" smtClean="0">
                <a:solidFill>
                  <a:schemeClr val="tx2"/>
                </a:solidFill>
              </a:rPr>
              <a:pPr/>
              <a:t>1</a:t>
            </a:fld>
            <a:endParaRPr lang="ru-RU" altLang="ru-RU" sz="1100" smtClean="0">
              <a:solidFill>
                <a:schemeClr val="tx2"/>
              </a:solidFill>
            </a:endParaRPr>
          </a:p>
        </p:txBody>
      </p:sp>
      <p:pic>
        <p:nvPicPr>
          <p:cNvPr id="6149" name="Picture 5" descr="C:\Users\Лариса\Desktop\Новая папка (3)\DSCN1929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88925" y="1827212"/>
            <a:ext cx="440055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etter_i_in_a_red_circle_clip_art_13305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925" y="227012"/>
            <a:ext cx="500063" cy="500063"/>
          </a:xfrm>
          <a:prstGeom prst="ellipse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D99781-1A8E-4851-BF6E-DDCB696940E8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8925" y="1065212"/>
            <a:ext cx="86868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различие </a:t>
            </a:r>
            <a:r>
              <a:rPr lang="ru-RU" sz="2400" dirty="0">
                <a:latin typeface="+mn-lt"/>
              </a:rPr>
              <a:t>геометрических фигур по характерным признакам (круг, квадрат, треугольник, прямоугольник, шар, куб, цилиндр);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классификация </a:t>
            </a:r>
            <a:r>
              <a:rPr lang="ru-RU" sz="2400" dirty="0">
                <a:latin typeface="+mn-lt"/>
              </a:rPr>
              <a:t>фигур;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выделение </a:t>
            </a:r>
            <a:r>
              <a:rPr lang="ru-RU" sz="2400" dirty="0">
                <a:latin typeface="+mn-lt"/>
              </a:rPr>
              <a:t>пространственных отношений (вверх- вниз, направо-налево, назад-вперед); </a:t>
            </a:r>
            <a:endParaRPr lang="ru-RU" sz="2400" dirty="0" smtClean="0">
              <a:latin typeface="+mn-lt"/>
            </a:endParaRP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осуществлению </a:t>
            </a:r>
            <a:r>
              <a:rPr lang="ru-RU" sz="2400" dirty="0" err="1">
                <a:latin typeface="+mn-lt"/>
              </a:rPr>
              <a:t>опредмечивания</a:t>
            </a:r>
            <a:r>
              <a:rPr lang="ru-RU" sz="2400" dirty="0">
                <a:latin typeface="+mn-lt"/>
              </a:rPr>
              <a:t> созданного объекта по словесной схеме (отгадывание загадок);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</a:rPr>
              <a:t>расположение предметов в </a:t>
            </a:r>
          </a:p>
          <a:p>
            <a:pPr marL="185738" indent="-185738">
              <a:defRPr/>
            </a:pPr>
            <a:r>
              <a:rPr lang="ru-RU" sz="2400" dirty="0" smtClean="0">
                <a:latin typeface="+mn-lt"/>
              </a:rPr>
              <a:t>  убывающем </a:t>
            </a:r>
            <a:r>
              <a:rPr lang="ru-RU" sz="2400" dirty="0">
                <a:latin typeface="+mn-lt"/>
              </a:rPr>
              <a:t>порядке ( 5-6 размеров</a:t>
            </a:r>
          </a:p>
          <a:p>
            <a:pPr marL="185738" indent="-185738">
              <a:defRPr/>
            </a:pPr>
            <a:r>
              <a:rPr lang="ru-RU" sz="2400" dirty="0" smtClean="0">
                <a:latin typeface="+mn-lt"/>
              </a:rPr>
              <a:t>  предмета</a:t>
            </a:r>
            <a:r>
              <a:rPr lang="ru-RU" sz="2400" dirty="0">
                <a:latin typeface="+mn-lt"/>
              </a:rPr>
              <a:t>);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</a:rPr>
              <a:t>выкладывание картинки из 4-6 </a:t>
            </a:r>
          </a:p>
          <a:p>
            <a:pPr marL="185738" indent="-185738">
              <a:defRPr/>
            </a:pPr>
            <a:r>
              <a:rPr lang="ru-RU" sz="2400" dirty="0" smtClean="0">
                <a:latin typeface="+mn-lt"/>
              </a:rPr>
              <a:t>   частей</a:t>
            </a:r>
            <a:r>
              <a:rPr lang="ru-RU" sz="2400" dirty="0">
                <a:latin typeface="+mn-lt"/>
              </a:rPr>
              <a:t>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</a:rPr>
              <a:t>формированию произвольного </a:t>
            </a:r>
          </a:p>
          <a:p>
            <a:pPr marL="185738" indent="-185738">
              <a:defRPr/>
            </a:pPr>
            <a:r>
              <a:rPr lang="ru-RU" sz="2400" dirty="0" smtClean="0">
                <a:latin typeface="+mn-lt"/>
              </a:rPr>
              <a:t>  внимания</a:t>
            </a:r>
            <a:r>
              <a:rPr lang="ru-RU" sz="2400" dirty="0">
                <a:latin typeface="+mn-lt"/>
              </a:rPr>
              <a:t>, 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</a:rPr>
              <a:t>активного включения в сюжет </a:t>
            </a:r>
          </a:p>
          <a:p>
            <a:pPr marL="185738" indent="-185738">
              <a:defRPr/>
            </a:pPr>
            <a:r>
              <a:rPr lang="ru-RU" sz="2400" dirty="0" smtClean="0">
                <a:latin typeface="+mn-lt"/>
              </a:rPr>
              <a:t>  математической </a:t>
            </a:r>
            <a:r>
              <a:rPr lang="ru-RU" sz="2400" dirty="0">
                <a:latin typeface="+mn-lt"/>
              </a:rPr>
              <a:t>сказки.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 cstate="email">
            <a:lum bright="9000"/>
          </a:blip>
          <a:srcRect/>
          <a:stretch>
            <a:fillRect/>
          </a:stretch>
        </p:blipFill>
        <p:spPr bwMode="auto">
          <a:xfrm>
            <a:off x="6003925" y="3884612"/>
            <a:ext cx="3546475" cy="372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725" y="227012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0066FF"/>
                </a:solidFill>
                <a:latin typeface="+mj-lt"/>
              </a:rPr>
              <a:t>II.Средний</a:t>
            </a:r>
            <a:r>
              <a:rPr lang="ru-RU" sz="2400" b="1" dirty="0" smtClean="0">
                <a:solidFill>
                  <a:srgbClr val="0066FF"/>
                </a:solidFill>
                <a:latin typeface="+mj-lt"/>
              </a:rPr>
              <a:t> дошкольный возраст: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66FF"/>
                </a:solidFill>
                <a:latin typeface="+mj-lt"/>
              </a:rPr>
              <a:t>этап связан с приобретением детьми умений и знаний по:</a:t>
            </a:r>
            <a:endParaRPr lang="ru-RU" sz="2400" b="1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12725" y="684212"/>
            <a:ext cx="9296400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5738" indent="-185738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Н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данном этапе происходит: -  углубление знаний детей о свойствах и отношениях объектов, в основном через игры на классификацию и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сериацию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, практическую деятельность, направленную на воссоздание, преобразование форм предметов и геометрических фигур;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развитие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познавательной и творческой способности детей, умение обобщать,  сравнивать, выявлять и устанавливать закономерности, связи и отношения, решать проблемы, выдвигать, предвидеть результат и ход решения творческой задачи;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свободное общение со взрослыми </a:t>
            </a:r>
          </a:p>
          <a:p>
            <a:pPr marL="185738" indent="-185738">
              <a:defRPr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 по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поводу игр и заданий;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овладение играми на передвижение, </a:t>
            </a:r>
          </a:p>
          <a:p>
            <a:pPr marL="185738" indent="-185738">
              <a:defRPr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 шашечного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хода;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отгадывание задач-шуток, </a:t>
            </a:r>
          </a:p>
          <a:p>
            <a:pPr marL="185738" indent="-185738">
              <a:defRPr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 головоломок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, математических загадок;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развитие любознательности, </a:t>
            </a:r>
          </a:p>
          <a:p>
            <a:pPr marL="185738" indent="-185738">
              <a:defRPr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 находчивости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, смекалки при активном </a:t>
            </a:r>
          </a:p>
          <a:p>
            <a:pPr marL="185738" indent="-185738">
              <a:defRPr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 участии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математической сказки.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699125" y="4189412"/>
            <a:ext cx="381043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8925" y="227012"/>
            <a:ext cx="481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66FF"/>
                </a:solidFill>
                <a:latin typeface="+mj-lt"/>
              </a:rPr>
              <a:t>III. Старший дошкольный возраст:</a:t>
            </a:r>
            <a:endParaRPr lang="ru-RU" sz="2400" b="1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42125" y="227013"/>
            <a:ext cx="2386013" cy="1714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atin typeface="+mj-lt"/>
              </a:rPr>
              <a:t>Сюжетные   занятия</a:t>
            </a:r>
            <a:endParaRPr lang="ru-RU" b="1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8925" y="385763"/>
            <a:ext cx="2436813" cy="1714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atin typeface="+mj-lt"/>
              </a:rPr>
              <a:t>Обучающая  </a:t>
            </a:r>
            <a:endParaRPr lang="ru-RU" altLang="ru-RU" b="1" dirty="0" smtClean="0">
              <a:latin typeface="+mj-lt"/>
            </a:endParaRPr>
          </a:p>
          <a:p>
            <a:pPr algn="ctr">
              <a:defRPr/>
            </a:pPr>
            <a:r>
              <a:rPr lang="ru-RU" altLang="ru-RU" b="1" dirty="0" smtClean="0">
                <a:latin typeface="+mj-lt"/>
              </a:rPr>
              <a:t>НОД</a:t>
            </a:r>
            <a:endParaRPr lang="ru-RU" b="1" dirty="0">
              <a:latin typeface="+mj-lt"/>
            </a:endParaRPr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5729D3-2A54-49EE-9E2D-9100745B2E96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1127125" y="542925"/>
            <a:ext cx="7239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latin typeface="+mj-lt"/>
              </a:rPr>
              <a:t> </a:t>
            </a:r>
            <a:r>
              <a:rPr lang="ru-RU" altLang="ru-RU" sz="3200" b="1" dirty="0">
                <a:solidFill>
                  <a:srgbClr val="F75D07"/>
                </a:solidFill>
                <a:latin typeface="+mj-lt"/>
              </a:rPr>
              <a:t>Формы </a:t>
            </a:r>
            <a:r>
              <a:rPr lang="ru-RU" altLang="ru-RU" sz="3200" b="1" dirty="0" smtClean="0">
                <a:solidFill>
                  <a:srgbClr val="F75D07"/>
                </a:solidFill>
                <a:latin typeface="+mj-lt"/>
              </a:rPr>
              <a:t>работы</a:t>
            </a:r>
            <a:endParaRPr lang="ru-RU" altLang="ru-RU" sz="3200" b="1" dirty="0">
              <a:solidFill>
                <a:srgbClr val="F75D07"/>
              </a:solidFill>
              <a:latin typeface="+mj-lt"/>
            </a:endParaRPr>
          </a:p>
          <a:p>
            <a:endParaRPr lang="ru-RU" altLang="ru-RU" b="1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963" y="4102100"/>
            <a:ext cx="2298700" cy="148113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atin typeface="+mj-lt"/>
              </a:rPr>
              <a:t>Работа  с  детьми  в уголке  «</a:t>
            </a:r>
            <a:r>
              <a:rPr lang="ru-RU" altLang="ru-RU" b="1" dirty="0" err="1">
                <a:latin typeface="+mj-lt"/>
              </a:rPr>
              <a:t>Заниматика</a:t>
            </a:r>
            <a:r>
              <a:rPr lang="ru-RU" altLang="ru-RU" b="1" dirty="0" smtClean="0">
                <a:latin typeface="+mj-lt"/>
              </a:rPr>
              <a:t>»</a:t>
            </a:r>
            <a:endParaRPr lang="ru-RU" b="1" dirty="0"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4188" y="3986213"/>
            <a:ext cx="2286000" cy="1714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atin typeface="+mj-lt"/>
              </a:rPr>
              <a:t>Индивидуальная работа</a:t>
            </a:r>
            <a:endParaRPr lang="ru-RU" b="1" dirty="0">
              <a:latin typeface="+mj-lt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413125" y="1506538"/>
            <a:ext cx="2819400" cy="16637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atin typeface="+mj-lt"/>
              </a:rPr>
              <a:t>Сюжетно-ролевая игра  с математическим уклоном</a:t>
            </a:r>
            <a:endParaRPr lang="ru-RU" b="1" dirty="0">
              <a:latin typeface="+mj-lt"/>
            </a:endParaRPr>
          </a:p>
        </p:txBody>
      </p:sp>
      <p:pic>
        <p:nvPicPr>
          <p:cNvPr id="17417" name="Рисунок 5"/>
          <p:cNvPicPr>
            <a:picLocks noChangeAspect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39713" y="2201863"/>
            <a:ext cx="2482850" cy="17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Рисунок 9"/>
          <p:cNvPicPr>
            <a:picLocks noChangeAspect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03213" y="5789613"/>
            <a:ext cx="2362200" cy="188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9" name="Рисунок 3"/>
          <p:cNvPicPr>
            <a:picLocks noChangeAspect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6862763" y="2100263"/>
            <a:ext cx="2386012" cy="178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0" name="Рисунок 8"/>
          <p:cNvPicPr>
            <a:picLocks noChangeAspect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6808788" y="5778500"/>
            <a:ext cx="2363787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1" name="Рисунок 7"/>
          <p:cNvPicPr>
            <a:picLocks noChangeAspect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3538538" y="3668713"/>
            <a:ext cx="2782887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1100" smtClean="0">
                <a:solidFill>
                  <a:schemeClr val="tx2"/>
                </a:solidFill>
              </a:rPr>
              <a:t>13</a:t>
            </a: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65125" y="2360612"/>
            <a:ext cx="2719388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Шестиугольник 10"/>
          <p:cNvSpPr/>
          <p:nvPr/>
        </p:nvSpPr>
        <p:spPr>
          <a:xfrm>
            <a:off x="6416675" y="231775"/>
            <a:ext cx="2393950" cy="1590675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Дидактические игры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288925" y="303212"/>
            <a:ext cx="2393950" cy="1590675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Итоговые     занятия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260725" y="2741612"/>
            <a:ext cx="2819400" cy="1443037"/>
          </a:xfrm>
          <a:prstGeom prst="hexagon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Математические праздники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8439" name="Picture 11" descr="C:\Documents and Settings\User\Рабочий стол\DSCN19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5180012"/>
            <a:ext cx="3148012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12" descr="C:\Documents and Settings\User\Рабочий стол\DSCN19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725" y="5256212"/>
            <a:ext cx="3249612" cy="243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1" name="Picture 13" descr="C:\Documents and Settings\User\Рабочий стол\DSCF34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61125" y="2360612"/>
            <a:ext cx="2822575" cy="211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1100" smtClean="0">
                <a:solidFill>
                  <a:schemeClr val="tx2"/>
                </a:solidFill>
              </a:rPr>
              <a:t>14</a:t>
            </a:r>
          </a:p>
        </p:txBody>
      </p:sp>
      <p:graphicFrame>
        <p:nvGraphicFramePr>
          <p:cNvPr id="19460" name="Диаграмма 2"/>
          <p:cNvGraphicFramePr>
            <a:graphicFrameLocks/>
          </p:cNvGraphicFramePr>
          <p:nvPr/>
        </p:nvGraphicFramePr>
        <p:xfrm>
          <a:off x="212725" y="2055812"/>
          <a:ext cx="3073400" cy="1963737"/>
        </p:xfrm>
        <a:graphic>
          <a:graphicData uri="http://schemas.openxmlformats.org/presentationml/2006/ole">
            <p:oleObj spid="_x0000_s19460" name="Worksheet" r:id="rId4" imgW="3072650" imgH="1963082" progId="Excel.Sheet.8">
              <p:embed/>
            </p:oleObj>
          </a:graphicData>
        </a:graphic>
      </p:graphicFrame>
      <p:graphicFrame>
        <p:nvGraphicFramePr>
          <p:cNvPr id="19461" name="Объект 7"/>
          <p:cNvGraphicFramePr>
            <a:graphicFrameLocks/>
          </p:cNvGraphicFramePr>
          <p:nvPr/>
        </p:nvGraphicFramePr>
        <p:xfrm>
          <a:off x="0" y="4875213"/>
          <a:ext cx="3200400" cy="2057400"/>
        </p:xfrm>
        <a:graphic>
          <a:graphicData uri="http://schemas.openxmlformats.org/presentationml/2006/ole">
            <p:oleObj spid="_x0000_s19461" r:id="rId5" imgW="3200677" imgH="2060627" progId="Excel.Sheet.8">
              <p:embed/>
            </p:oleObj>
          </a:graphicData>
        </a:graphic>
      </p:graphicFrame>
      <p:graphicFrame>
        <p:nvGraphicFramePr>
          <p:cNvPr id="19462" name="Объект 8"/>
          <p:cNvGraphicFramePr>
            <a:graphicFrameLocks/>
          </p:cNvGraphicFramePr>
          <p:nvPr/>
        </p:nvGraphicFramePr>
        <p:xfrm>
          <a:off x="3402013" y="1903413"/>
          <a:ext cx="2955925" cy="2019300"/>
        </p:xfrm>
        <a:graphic>
          <a:graphicData uri="http://schemas.openxmlformats.org/presentationml/2006/ole">
            <p:oleObj spid="_x0000_s19462" r:id="rId6" imgW="3151905" imgH="2017951" progId="Excel.Sheet.8">
              <p:embed/>
            </p:oleObj>
          </a:graphicData>
        </a:graphic>
      </p:graphicFrame>
      <p:graphicFrame>
        <p:nvGraphicFramePr>
          <p:cNvPr id="19463" name="Объект 9"/>
          <p:cNvGraphicFramePr>
            <a:graphicFrameLocks/>
          </p:cNvGraphicFramePr>
          <p:nvPr/>
        </p:nvGraphicFramePr>
        <p:xfrm>
          <a:off x="3254375" y="4875213"/>
          <a:ext cx="3251200" cy="2030412"/>
        </p:xfrm>
        <a:graphic>
          <a:graphicData uri="http://schemas.openxmlformats.org/presentationml/2006/ole">
            <p:oleObj spid="_x0000_s19463" r:id="rId7" imgW="3249450" imgH="2030144" progId="Excel.Sheet.8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" y="227012"/>
            <a:ext cx="7451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 defTabSz="1008063">
              <a:tabLst>
                <a:tab pos="2120900" algn="l"/>
              </a:tabLst>
            </a:pPr>
            <a:r>
              <a:rPr lang="ru-RU" altLang="ru-RU" sz="2400" b="1" dirty="0" smtClean="0">
                <a:solidFill>
                  <a:srgbClr val="F75D07"/>
                </a:solidFill>
                <a:cs typeface="Times New Roman" pitchFamily="18" charset="0"/>
              </a:rPr>
              <a:t>Результативность педагогической деятельности</a:t>
            </a:r>
            <a:endParaRPr lang="ru-RU" altLang="ru-RU" sz="2400" b="1" dirty="0">
              <a:solidFill>
                <a:srgbClr val="F75D07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325" y="1141412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8063">
              <a:tabLst>
                <a:tab pos="2120900" algn="l"/>
              </a:tabLst>
            </a:pPr>
            <a:r>
              <a:rPr lang="ru-RU" altLang="ru-RU" b="1" dirty="0" err="1" smtClean="0">
                <a:solidFill>
                  <a:srgbClr val="FF0000"/>
                </a:solidFill>
                <a:cs typeface="Times New Roman" pitchFamily="18" charset="0"/>
              </a:rPr>
              <a:t>Красный-высокий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altLang="ru-RU" b="1" dirty="0" smtClean="0">
                <a:solidFill>
                  <a:srgbClr val="00B050"/>
                </a:solidFill>
                <a:cs typeface="Times New Roman" pitchFamily="18" charset="0"/>
              </a:rPr>
              <a:t>зелёный – средний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синий- низкий уровень</a:t>
            </a:r>
            <a:endParaRPr lang="ru-RU" alt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925" y="159861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2012-13 учебный год </a:t>
            </a:r>
            <a:endParaRPr lang="ru-RU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6925" y="159861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2013-14 учебный год 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325" y="159861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2014-15 учебный год </a:t>
            </a:r>
            <a:endParaRPr lang="ru-RU" b="1" dirty="0">
              <a:latin typeface="+mj-lt"/>
            </a:endParaRPr>
          </a:p>
        </p:txBody>
      </p:sp>
      <p:graphicFrame>
        <p:nvGraphicFramePr>
          <p:cNvPr id="16" name="Диаграмма 13"/>
          <p:cNvGraphicFramePr>
            <a:graphicFrameLocks/>
          </p:cNvGraphicFramePr>
          <p:nvPr/>
        </p:nvGraphicFramePr>
        <p:xfrm>
          <a:off x="6384925" y="4722812"/>
          <a:ext cx="3086100" cy="221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0"/>
          <p:cNvGraphicFramePr>
            <a:graphicFrameLocks/>
          </p:cNvGraphicFramePr>
          <p:nvPr/>
        </p:nvGraphicFramePr>
        <p:xfrm>
          <a:off x="6634163" y="2106613"/>
          <a:ext cx="2762250" cy="191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03212"/>
            <a:ext cx="7996237" cy="63341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75D07"/>
                </a:solidFill>
              </a:rPr>
              <a:t>Критерии :</a:t>
            </a:r>
            <a:endParaRPr lang="ru-RU" b="1" dirty="0">
              <a:solidFill>
                <a:srgbClr val="F75D07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288925" y="1271588"/>
            <a:ext cx="8915400" cy="6270625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B0F0"/>
                </a:solidFill>
              </a:rPr>
              <a:t>Младшая группа: </a:t>
            </a:r>
          </a:p>
          <a:p>
            <a:pPr marL="0" indent="0"/>
            <a:r>
              <a:rPr lang="ru-RU" altLang="ru-RU" dirty="0" smtClean="0"/>
              <a:t>Знание  геом. фигур (круг, квадрат, треугольник); различать </a:t>
            </a:r>
            <a:r>
              <a:rPr lang="ru-RU" altLang="ru-RU" dirty="0" err="1" smtClean="0"/>
              <a:t>понятия-много</a:t>
            </a:r>
            <a:r>
              <a:rPr lang="ru-RU" altLang="ru-RU" dirty="0" smtClean="0"/>
              <a:t>, один, по одному, ни одного; пользоваться приёмами  наложения и приложения; сравнивать  две равные(неравные) группы предметов; сравнивать предметы по длине, ширине, высоте; ориентироваться в  расположении частей своего тела; различать </a:t>
            </a:r>
            <a:r>
              <a:rPr lang="ru-RU" altLang="ru-RU" dirty="0" err="1" smtClean="0"/>
              <a:t>правую-левую</a:t>
            </a:r>
            <a:r>
              <a:rPr lang="ru-RU" altLang="ru-RU" dirty="0" smtClean="0"/>
              <a:t> руку; ориентироваться в частях суток, счёт до5.</a:t>
            </a:r>
          </a:p>
          <a:p>
            <a:pPr marL="0" indent="0"/>
            <a:endParaRPr lang="ru-RU" altLang="ru-RU" dirty="0" smtClean="0"/>
          </a:p>
          <a:p>
            <a:pPr marL="0" indent="0"/>
            <a:r>
              <a:rPr lang="ru-RU" altLang="ru-RU" dirty="0" smtClean="0">
                <a:solidFill>
                  <a:srgbClr val="00B0F0"/>
                </a:solidFill>
              </a:rPr>
              <a:t>Средняя группа:</a:t>
            </a:r>
          </a:p>
          <a:p>
            <a:pPr marL="0" indent="0"/>
            <a:r>
              <a:rPr lang="ru-RU" altLang="ru-RU" dirty="0" smtClean="0"/>
              <a:t>Знание геом. </a:t>
            </a:r>
            <a:r>
              <a:rPr lang="ru-RU" altLang="ru-RU" dirty="0" err="1" smtClean="0"/>
              <a:t>фигуры-прямоугольник</a:t>
            </a:r>
            <a:r>
              <a:rPr lang="ru-RU" altLang="ru-RU" dirty="0" smtClean="0"/>
              <a:t>, шар, куб; счёт до 10;  уравнивать неравные группы двумя способами, устанавливать равенство (неравенство) групп предметов; сравнивать предметы по двум признакам; соотносить форму предметов с геом. фигурами; определять пространственные направления.</a:t>
            </a:r>
          </a:p>
          <a:p>
            <a:pPr marL="0" indent="0"/>
            <a:endParaRPr lang="ru-RU" altLang="ru-RU" dirty="0" smtClean="0"/>
          </a:p>
          <a:p>
            <a:pPr marL="0" indent="0"/>
            <a:r>
              <a:rPr lang="ru-RU" altLang="ru-RU" dirty="0" smtClean="0">
                <a:solidFill>
                  <a:srgbClr val="00B0F0"/>
                </a:solidFill>
              </a:rPr>
              <a:t>Старшая группа:</a:t>
            </a:r>
          </a:p>
          <a:p>
            <a:pPr marL="0" indent="0"/>
            <a:r>
              <a:rPr lang="ru-RU" altLang="ru-RU" dirty="0" smtClean="0">
                <a:solidFill>
                  <a:schemeClr val="bg1"/>
                </a:solidFill>
              </a:rPr>
              <a:t>Знание цифр до10; равенство множеств; форма- овал, четырёхугольник; ориентировка в частях суток; разбивать множество на части и воссоединять их; сравнивать разные части множества на основе счёта; образовывать число в пределах5-10 из единиц; сравнивать рядом стоящие числа в пределах10; устанавливать размерные отношения между 10 предметами; ориентироваться на листе бумаги и во времени.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5D814-0E5B-4EDC-94A4-EF53FCF02C6E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D1F1C2-4EFE-4EFB-8AAE-102D15C23216}" type="slidenum">
              <a:rPr lang="ru-RU" altLang="ru-RU" sz="1100" smtClean="0">
                <a:solidFill>
                  <a:schemeClr val="tx2"/>
                </a:solidFill>
              </a:rPr>
              <a:pPr/>
              <a:t>16</a:t>
            </a:fld>
            <a:endParaRPr lang="ru-RU" altLang="ru-RU" sz="1100" smtClean="0">
              <a:solidFill>
                <a:schemeClr val="tx2"/>
              </a:solidFill>
            </a:endParaRPr>
          </a:p>
        </p:txBody>
      </p:sp>
      <p:sp>
        <p:nvSpPr>
          <p:cNvPr id="21513" name="Прямоугольник 9"/>
          <p:cNvSpPr>
            <a:spLocks noChangeArrowheads="1"/>
          </p:cNvSpPr>
          <p:nvPr/>
        </p:nvSpPr>
        <p:spPr bwMode="auto">
          <a:xfrm>
            <a:off x="212726" y="684212"/>
            <a:ext cx="9296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08063"/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1.Родительские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собрания с математической тематикой.</a:t>
            </a:r>
          </a:p>
          <a:p>
            <a:pPr defTabSz="1008063">
              <a:tabLst>
                <a:tab pos="2120900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2.Консультации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defTabSz="1008063">
              <a:tabLst>
                <a:tab pos="2120900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3.Беседы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.(рис.1)</a:t>
            </a:r>
          </a:p>
          <a:p>
            <a:pPr defTabSz="1008063">
              <a:tabLst>
                <a:tab pos="2120900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4.Математический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праздник.</a:t>
            </a:r>
          </a:p>
          <a:p>
            <a:pPr defTabSz="1008063">
              <a:tabLst>
                <a:tab pos="2120900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5.Рекомендации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методической литературы по математике.(рис.2)</a:t>
            </a:r>
          </a:p>
          <a:p>
            <a:pPr defTabSz="1008063">
              <a:tabLst>
                <a:tab pos="2120900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6.Открытые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занятия по математике.</a:t>
            </a:r>
          </a:p>
          <a:p>
            <a:pPr defTabSz="1008063">
              <a:tabLst>
                <a:tab pos="2120900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7.Семинар-практикум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  дидактическими играми. рис.(3; 4)</a:t>
            </a:r>
          </a:p>
          <a:p>
            <a:pPr defTabSz="1008063">
              <a:tabLst>
                <a:tab pos="2120900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8.Оформление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советов по развитию ЭМП в родительском уголке.(рис.5)</a:t>
            </a:r>
          </a:p>
          <a:p>
            <a:pPr defTabSz="1008063">
              <a:tabLst>
                <a:tab pos="2120900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9.Мастер-клаасс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« О роли занимательного материала в развитие мышления </a:t>
            </a:r>
            <a:r>
              <a:rPr lang="ru-RU" alt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детей(рис.6)</a:t>
            </a:r>
            <a:endParaRPr lang="ru-RU" altLang="ru-RU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5925" y="227012"/>
            <a:ext cx="4092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75D07"/>
                </a:solidFill>
                <a:latin typeface="+mj-lt"/>
              </a:rPr>
              <a:t>РАБОТА С РОДИТЕЛЯМИ</a:t>
            </a:r>
            <a:endParaRPr lang="ru-RU" sz="2800" dirty="0">
              <a:solidFill>
                <a:srgbClr val="F75D07"/>
              </a:solidFill>
              <a:latin typeface="+mj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2725" y="3656012"/>
            <a:ext cx="2971800" cy="2000250"/>
            <a:chOff x="212725" y="3656012"/>
            <a:chExt cx="2971800" cy="2000250"/>
          </a:xfrm>
        </p:grpSpPr>
        <p:pic>
          <p:nvPicPr>
            <p:cNvPr id="12" name="Рисунок 2"/>
            <p:cNvPicPr>
              <a:picLocks noChangeAspect="1"/>
            </p:cNvPicPr>
            <p:nvPr/>
          </p:nvPicPr>
          <p:blipFill>
            <a:blip r:embed="rId3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212725" y="3656012"/>
              <a:ext cx="2971800" cy="2000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12725" y="5332412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Рис.1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689725" y="3656012"/>
            <a:ext cx="2794000" cy="1907977"/>
            <a:chOff x="6689725" y="3656012"/>
            <a:chExt cx="2794000" cy="1907977"/>
          </a:xfrm>
        </p:grpSpPr>
        <p:pic>
          <p:nvPicPr>
            <p:cNvPr id="15" name="Рисунок 5"/>
            <p:cNvPicPr>
              <a:picLocks noChangeAspect="1"/>
            </p:cNvPicPr>
            <p:nvPr/>
          </p:nvPicPr>
          <p:blipFill>
            <a:blip r:embed="rId4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6689725" y="3656012"/>
              <a:ext cx="2794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689725" y="5256212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Рис.3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13125" y="3656012"/>
            <a:ext cx="2819400" cy="2000250"/>
            <a:chOff x="3413125" y="3656012"/>
            <a:chExt cx="2819400" cy="2000250"/>
          </a:xfrm>
        </p:grpSpPr>
        <p:pic>
          <p:nvPicPr>
            <p:cNvPr id="18" name="Рисунок 3"/>
            <p:cNvPicPr>
              <a:picLocks noChangeAspect="1"/>
            </p:cNvPicPr>
            <p:nvPr/>
          </p:nvPicPr>
          <p:blipFill>
            <a:blip r:embed="rId5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3413125" y="3656012"/>
              <a:ext cx="2819400" cy="2000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5546725" y="3656012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Рис.2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89725" y="5789612"/>
            <a:ext cx="2819400" cy="1866900"/>
            <a:chOff x="6689725" y="5789612"/>
            <a:chExt cx="2819400" cy="1866900"/>
          </a:xfrm>
        </p:grpSpPr>
        <p:pic>
          <p:nvPicPr>
            <p:cNvPr id="21" name="Рисунок 8"/>
            <p:cNvPicPr>
              <a:picLocks noChangeAspect="1"/>
            </p:cNvPicPr>
            <p:nvPr/>
          </p:nvPicPr>
          <p:blipFill>
            <a:blip r:embed="rId6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6689725" y="5789612"/>
              <a:ext cx="2819400" cy="186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689725" y="7313612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Рис.6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12725" y="5865812"/>
            <a:ext cx="2895600" cy="1790700"/>
            <a:chOff x="212725" y="5865812"/>
            <a:chExt cx="2895600" cy="1790700"/>
          </a:xfrm>
        </p:grpSpPr>
        <p:pic>
          <p:nvPicPr>
            <p:cNvPr id="24" name="Рисунок 6"/>
            <p:cNvPicPr>
              <a:picLocks noChangeAspect="1"/>
            </p:cNvPicPr>
            <p:nvPr/>
          </p:nvPicPr>
          <p:blipFill>
            <a:blip r:embed="rId7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212725" y="5865812"/>
              <a:ext cx="2895600" cy="1790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422525" y="5865812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Рис.4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413125" y="5865812"/>
            <a:ext cx="2844800" cy="1831777"/>
            <a:chOff x="3413125" y="5865812"/>
            <a:chExt cx="2844800" cy="1831777"/>
          </a:xfrm>
        </p:grpSpPr>
        <p:pic>
          <p:nvPicPr>
            <p:cNvPr id="27" name="Рисунок 7"/>
            <p:cNvPicPr>
              <a:picLocks noChangeAspect="1"/>
            </p:cNvPicPr>
            <p:nvPr/>
          </p:nvPicPr>
          <p:blipFill>
            <a:blip r:embed="rId8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3413125" y="5865812"/>
              <a:ext cx="28448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3413125" y="7389812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Рис.5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A78CE-492C-4968-81EA-1F1DA8B88ADF}" type="slidenum">
              <a:rPr lang="ru-RU" altLang="ru-RU" b="1" smtClean="0">
                <a:latin typeface="+mj-lt"/>
              </a:rPr>
              <a:pPr/>
              <a:t>17</a:t>
            </a:fld>
            <a:endParaRPr lang="ru-RU" altLang="ru-RU" b="1" smtClean="0">
              <a:latin typeface="+mj-lt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41325" y="1370012"/>
            <a:ext cx="2819400" cy="194786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+mj-lt"/>
              </a:rPr>
              <a:t>Появился </a:t>
            </a:r>
            <a:r>
              <a:rPr lang="ru-RU" sz="2000" b="1" dirty="0" smtClean="0">
                <a:latin typeface="+mj-lt"/>
              </a:rPr>
              <a:t> интерес </a:t>
            </a:r>
            <a:r>
              <a:rPr lang="ru-RU" sz="2000" b="1" dirty="0">
                <a:latin typeface="+mj-lt"/>
              </a:rPr>
              <a:t>к играм и занимательному математическому материалу</a:t>
            </a:r>
            <a:r>
              <a:rPr lang="ru-RU" b="1" dirty="0">
                <a:latin typeface="+mj-lt"/>
              </a:rPr>
              <a:t>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556125" y="5713413"/>
            <a:ext cx="2819400" cy="179546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+mj-lt"/>
              </a:rPr>
              <a:t>Активизировалась умственная деятельность детей</a:t>
            </a:r>
            <a:r>
              <a:rPr lang="ru-RU" b="1" dirty="0">
                <a:latin typeface="+mj-lt"/>
              </a:rPr>
              <a:t>.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22325" y="4722812"/>
            <a:ext cx="2819400" cy="179546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+mj-lt"/>
              </a:rPr>
              <a:t>Появился интерес  к процессу </a:t>
            </a:r>
            <a:r>
              <a:rPr lang="ru-RU" sz="2000" b="1" dirty="0" smtClean="0">
                <a:latin typeface="+mj-lt"/>
              </a:rPr>
              <a:t> познания</a:t>
            </a:r>
            <a:r>
              <a:rPr lang="ru-RU" sz="2000" b="1" dirty="0">
                <a:latin typeface="+mj-lt"/>
              </a:rPr>
              <a:t>, самостоятельному  поиску </a:t>
            </a:r>
            <a:r>
              <a:rPr lang="ru-RU" sz="2000" b="1" dirty="0" smtClean="0">
                <a:latin typeface="+mj-lt"/>
              </a:rPr>
              <a:t> решений</a:t>
            </a:r>
            <a:r>
              <a:rPr lang="ru-RU" b="1" dirty="0">
                <a:latin typeface="+mj-lt"/>
              </a:rPr>
              <a:t>.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537325" y="3503612"/>
            <a:ext cx="2819400" cy="1795462"/>
          </a:xfrm>
          <a:prstGeom prst="round2Diag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Достигли поставленной цели через игру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394325" y="760412"/>
            <a:ext cx="2819400" cy="202088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+mj-lt"/>
              </a:rPr>
              <a:t>Закрепили полученные знания и умения в дидактических играх</a:t>
            </a:r>
            <a:r>
              <a:rPr lang="ru-RU" b="1" dirty="0">
                <a:latin typeface="+mj-lt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925" y="303212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75D07"/>
                </a:solidFill>
                <a:latin typeface="+mj-lt"/>
              </a:rPr>
              <a:t>ДОСТИЖЕНИЯ ДЕТЕЙ:</a:t>
            </a:r>
            <a:endParaRPr lang="ru-RU" altLang="ru-RU" sz="2800" b="1" dirty="0">
              <a:solidFill>
                <a:srgbClr val="F75D07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10800000" flipV="1">
            <a:off x="2270125" y="227012"/>
            <a:ext cx="4521200" cy="609600"/>
          </a:xfrm>
        </p:spPr>
        <p:txBody>
          <a:bodyPr/>
          <a:lstStyle/>
          <a:p>
            <a:r>
              <a:rPr lang="ru-RU" altLang="ru-RU" sz="2400" b="1" cap="none" dirty="0">
                <a:solidFill>
                  <a:srgbClr val="F75D07"/>
                </a:solidFill>
                <a:latin typeface="+mj-lt"/>
                <a:cs typeface="Tunga" pitchFamily="34" charset="0"/>
              </a:rPr>
              <a:t>ДОСТИЖЕНИЯ ДЕТЕЙ: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98774-7F2C-4CC7-B6C0-C4BBAC7E070D}" type="slidenum">
              <a:rPr lang="ru-RU" altLang="ru-RU" b="1" smtClean="0">
                <a:latin typeface="+mj-lt"/>
              </a:rPr>
              <a:pPr/>
              <a:t>18</a:t>
            </a:fld>
            <a:endParaRPr lang="ru-RU" altLang="ru-RU" b="1" smtClean="0">
              <a:latin typeface="+mj-lt"/>
            </a:endParaRPr>
          </a:p>
        </p:txBody>
      </p:sp>
      <p:sp>
        <p:nvSpPr>
          <p:cNvPr id="2" name="Блок-схема: несколько документов 1"/>
          <p:cNvSpPr/>
          <p:nvPr/>
        </p:nvSpPr>
        <p:spPr>
          <a:xfrm>
            <a:off x="288925" y="989012"/>
            <a:ext cx="3014663" cy="4495800"/>
          </a:xfrm>
          <a:prstGeom prst="flowChartMultidocumen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+mj-lt"/>
              </a:rPr>
              <a:t>Пополнять</a:t>
            </a:r>
          </a:p>
          <a:p>
            <a:pPr algn="ctr">
              <a:defRPr/>
            </a:pPr>
            <a:r>
              <a:rPr lang="ru-RU" sz="2000" b="1" dirty="0" smtClean="0">
                <a:latin typeface="+mj-lt"/>
              </a:rPr>
              <a:t>развивающую </a:t>
            </a:r>
            <a:r>
              <a:rPr lang="ru-RU" sz="2000" b="1" dirty="0">
                <a:latin typeface="+mj-lt"/>
              </a:rPr>
              <a:t>среду по ФЭМП, оформить новые пособия на логическое мышление.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6461125" y="4418012"/>
            <a:ext cx="3014663" cy="3048000"/>
          </a:xfrm>
          <a:prstGeom prst="flowChartMultidocument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+mj-lt"/>
              </a:rPr>
              <a:t>Сотрудничать со школой в вопросе математического развития детей</a:t>
            </a:r>
            <a:r>
              <a:rPr lang="ru-RU" b="1" dirty="0">
                <a:latin typeface="+mj-lt"/>
              </a:rPr>
              <a:t>.</a:t>
            </a: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3489325" y="1598612"/>
            <a:ext cx="3013075" cy="4648200"/>
          </a:xfrm>
          <a:prstGeom prst="flowChartMultidocumen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+mj-lt"/>
              </a:rPr>
              <a:t>Проводить семинары-практикумы с родителями по использованию занимательного материала по ФЭМП</a:t>
            </a:r>
            <a:r>
              <a:rPr lang="ru-RU" b="1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Лариса\Desktop\Новая папка (сертификаты)\139314-015-016-se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5576888"/>
            <a:ext cx="1625600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4" descr="C:\Users\Лариса\Desktop\Новая папка (сертификаты)\143870-002-014-ser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532" y="684213"/>
            <a:ext cx="1561255" cy="220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5" descr="C:\Users\Лариса\Desktop\Новая папка (сертификаты)\277379-016-009-ser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41525" y="760412"/>
            <a:ext cx="1524000" cy="215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C:\Users\Лариса\Desktop\Новая папка (сертификаты)\310517-033-009-ser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49700" y="760413"/>
            <a:ext cx="1498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C:\Users\Лариса\Desktop\Новая папка (сертификаты)\319082-016-015-sert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46788" y="5594350"/>
            <a:ext cx="1620837" cy="228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7" descr="C:\Users\Лариса\Desktop\Новая папка (сертификаты)\322936-021-009-sert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3925" y="760412"/>
            <a:ext cx="149542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C:\Users\Лариса\Desktop\Новая папка (сертификаты)\322998-016-015-sert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2413" y="5556250"/>
            <a:ext cx="1603375" cy="22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150812"/>
            <a:ext cx="8915400" cy="63341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F75D07"/>
                </a:solidFill>
              </a:rPr>
              <a:t>Транслируемость</a:t>
            </a:r>
            <a:r>
              <a:rPr lang="ru-RU" sz="2800" b="1" dirty="0" smtClean="0">
                <a:solidFill>
                  <a:srgbClr val="F75D07"/>
                </a:solidFill>
              </a:rPr>
              <a:t> практических достижений</a:t>
            </a:r>
            <a:endParaRPr lang="ru-RU" sz="2800" b="1" dirty="0">
              <a:solidFill>
                <a:srgbClr val="F75D07"/>
              </a:solidFill>
            </a:endParaRPr>
          </a:p>
        </p:txBody>
      </p:sp>
      <p:pic>
        <p:nvPicPr>
          <p:cNvPr id="24586" name="Picture 13" descr="C:\Documents and Settings\User\Рабочий стол\Коротких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68750" y="3101975"/>
            <a:ext cx="1668463" cy="223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7" name="Picture 15" descr="C:\Documents and Settings\User\Рабочий стол\Новая папка (сертификаты)\Коротких (1)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756525" y="760412"/>
            <a:ext cx="160020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8" name="Picture 14" descr="C:\Documents and Settings\User\Рабочий стол\352597-016-015-sert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024813" y="5575300"/>
            <a:ext cx="1592262" cy="22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9" name="Picture 15" descr="C:\Documents and Settings\User\Рабочий стол\310454-033-036-sert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756525" y="3122612"/>
            <a:ext cx="1735138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1" name="Picture 15" descr="C:\Documents and Settings\User\Рабочий стол\Новая папка (сертификаты)\377033-059-061-sert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03924" y="3108325"/>
            <a:ext cx="1611313" cy="234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3" name="Picture 16" descr="C:\Documents and Settings\User\Рабочий стол\Коротких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022725" y="5484812"/>
            <a:ext cx="1630363" cy="243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6bf1e35fdf593a040cb36e11a796328a_01 (1)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12725" y="3122612"/>
            <a:ext cx="150774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bbe7d038fb932f631b15fc4be83d37e_1_01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2041525" y="3122612"/>
            <a:ext cx="150774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212725" y="227013"/>
            <a:ext cx="9296400" cy="4419599"/>
          </a:xfrm>
        </p:spPr>
        <p:txBody>
          <a:bodyPr>
            <a:normAutofit fontScale="90000"/>
          </a:bodyPr>
          <a:lstStyle/>
          <a:p>
            <a:pPr algn="ctr" defTabSz="1008126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9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элементарных </a:t>
            </a:r>
            <a:r>
              <a:rPr lang="ru-RU" altLang="ru-RU" sz="4900" b="1" dirty="0" smtClean="0">
                <a:solidFill>
                  <a:srgbClr val="F75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математических представлений</a:t>
            </a:r>
            <a:r>
              <a:rPr lang="ru-RU" altLang="ru-RU" sz="49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49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9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</a:t>
            </a:r>
            <a:br>
              <a:rPr lang="ru-RU" altLang="ru-RU" sz="49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9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занимательные  игры»</a:t>
            </a:r>
            <a:br>
              <a:rPr lang="ru-RU" altLang="ru-RU" sz="49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4900" b="1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61FD14-4BCA-4C51-891A-8943CC4A56C2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pic>
        <p:nvPicPr>
          <p:cNvPr id="4" name="Рисунок 3" descr="0004-006-1-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5" y="3960812"/>
            <a:ext cx="2574925" cy="374534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0" y="7085012"/>
            <a:ext cx="534988" cy="581025"/>
          </a:xfr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E0AA8D-1D72-4D86-9013-2FAFC4E5EA5B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pic>
        <p:nvPicPr>
          <p:cNvPr id="25603" name="Picture 9" descr="C:\Documents and Settings\User\Рабочий стол\Новая папка (сертификаты)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925" y="760412"/>
            <a:ext cx="2743200" cy="203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10" descr="C:\Documents and Settings\User\Рабочий стол\Новая папка (сертификаты)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89325" y="760412"/>
            <a:ext cx="258286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11" descr="C:\Documents and Settings\User\Рабочий стол\Новая папка (сертификаты)\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37325" y="684212"/>
            <a:ext cx="256063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12" descr="C:\Documents and Settings\User\Рабочий стол\Новая папка (сертификаты)\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8925" y="2970212"/>
            <a:ext cx="2667000" cy="220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13" descr="C:\Documents and Settings\User\Рабочий стол\Новая папка (сертификаты)\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89325" y="3046412"/>
            <a:ext cx="2593975" cy="215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14" descr="C:\Documents and Settings\User\Рабочий стол\Новая папка (сертификаты)\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13525" y="2970212"/>
            <a:ext cx="2570163" cy="220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9" name="Picture 15" descr="C:\Documents and Settings\User\Рабочий стол\Новая папка (сертификаты)\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8925" y="5408612"/>
            <a:ext cx="269398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Picture 10" descr="C:\Documents and Settings\User\Рабочий стол\8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89325" y="5408612"/>
            <a:ext cx="2640013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1" name="Picture 11" descr="C:\Documents and Settings\User\Рабочий стол\Новая папка (сертификаты)\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89725" y="5332412"/>
            <a:ext cx="2684463" cy="212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36925" y="227012"/>
            <a:ext cx="2693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75D07"/>
                </a:solidFill>
                <a:latin typeface="+mj-lt"/>
              </a:rPr>
              <a:t>ВЕБИНАРЫ:</a:t>
            </a:r>
            <a:endParaRPr lang="ru-RU" altLang="ru-RU" sz="2800" b="1" dirty="0">
              <a:solidFill>
                <a:srgbClr val="F75D07"/>
              </a:solidFill>
              <a:latin typeface="+mj-lt"/>
            </a:endParaRPr>
          </a:p>
        </p:txBody>
      </p:sp>
      <p:pic>
        <p:nvPicPr>
          <p:cNvPr id="13" name="Рисунок 12" descr="Рисунок10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41626" y="7238929"/>
            <a:ext cx="780224" cy="6826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212725" y="7340600"/>
            <a:ext cx="534988" cy="581025"/>
          </a:xfr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1100" smtClean="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12725" y="989012"/>
            <a:ext cx="9067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>
                <a:latin typeface="+mj-lt"/>
              </a:rPr>
              <a:t>1.А.К.Звонкин </a:t>
            </a:r>
            <a:r>
              <a:rPr lang="ru-RU" altLang="ru-RU" dirty="0">
                <a:latin typeface="+mj-lt"/>
              </a:rPr>
              <a:t>«Малыши и математика» Москва, 2006.</a:t>
            </a:r>
          </a:p>
          <a:p>
            <a:r>
              <a:rPr lang="ru-RU" altLang="ru-RU" dirty="0">
                <a:latin typeface="+mj-lt"/>
              </a:rPr>
              <a:t> 2. </a:t>
            </a:r>
            <a:r>
              <a:rPr lang="ru-RU" altLang="ru-RU" dirty="0" err="1">
                <a:latin typeface="+mj-lt"/>
              </a:rPr>
              <a:t>Е.А.Казинцева</a:t>
            </a:r>
            <a:r>
              <a:rPr lang="ru-RU" altLang="ru-RU" dirty="0">
                <a:latin typeface="+mj-lt"/>
              </a:rPr>
              <a:t> «Формирование математических представлений» Учитель 2008.</a:t>
            </a:r>
          </a:p>
          <a:p>
            <a:r>
              <a:rPr lang="ru-RU" altLang="ru-RU" dirty="0">
                <a:latin typeface="+mj-lt"/>
              </a:rPr>
              <a:t> 3. В.П.Новикова «Математика в детском саду».Москва, 2008.</a:t>
            </a:r>
          </a:p>
          <a:p>
            <a:r>
              <a:rPr lang="ru-RU" altLang="ru-RU" dirty="0">
                <a:latin typeface="+mj-lt"/>
              </a:rPr>
              <a:t> 4. Л.Ф.Тихомирова «Упражнения на каждый день: логика для дошкольников».Академия 1999.</a:t>
            </a:r>
          </a:p>
          <a:p>
            <a:r>
              <a:rPr lang="ru-RU" altLang="ru-RU" dirty="0">
                <a:latin typeface="+mj-lt"/>
              </a:rPr>
              <a:t> 5. </a:t>
            </a:r>
            <a:r>
              <a:rPr lang="ru-RU" altLang="ru-RU" dirty="0" err="1">
                <a:latin typeface="+mj-lt"/>
              </a:rPr>
              <a:t>Т.И.Тарабарина</a:t>
            </a:r>
            <a:r>
              <a:rPr lang="ru-RU" altLang="ru-RU" dirty="0">
                <a:latin typeface="+mj-lt"/>
              </a:rPr>
              <a:t>  </a:t>
            </a:r>
            <a:r>
              <a:rPr lang="ru-RU" altLang="ru-RU" dirty="0" err="1">
                <a:latin typeface="+mj-lt"/>
              </a:rPr>
              <a:t>Н.В.Елкина</a:t>
            </a:r>
            <a:r>
              <a:rPr lang="ru-RU" altLang="ru-RU" dirty="0">
                <a:latin typeface="+mj-lt"/>
              </a:rPr>
              <a:t> «И учеба, и игра: математика». Академия развития, 1997.</a:t>
            </a:r>
          </a:p>
          <a:p>
            <a:r>
              <a:rPr lang="ru-RU" altLang="ru-RU" dirty="0">
                <a:latin typeface="+mj-lt"/>
              </a:rPr>
              <a:t> 6. Л.В.Колесова «Математическое развитие детей 4-7 детей»Учитель 2014</a:t>
            </a:r>
          </a:p>
          <a:p>
            <a:r>
              <a:rPr lang="ru-RU" altLang="ru-RU" dirty="0">
                <a:latin typeface="+mj-lt"/>
              </a:rPr>
              <a:t> 7. А.А.Столяр «Давайте поиграем».Просвещение,1992</a:t>
            </a:r>
          </a:p>
          <a:p>
            <a:r>
              <a:rPr lang="ru-RU" altLang="ru-RU" dirty="0">
                <a:latin typeface="+mj-lt"/>
              </a:rPr>
              <a:t> 8. З.А.Михайлова «Игровые занимательные задачи для дошкольников». </a:t>
            </a:r>
          </a:p>
          <a:p>
            <a:r>
              <a:rPr lang="ru-RU" altLang="ru-RU" dirty="0">
                <a:latin typeface="+mj-lt"/>
              </a:rPr>
              <a:t> 9. Т.И.Ерофеева «Математика для дошкольников». </a:t>
            </a:r>
            <a:r>
              <a:rPr lang="ru-RU" altLang="ru-RU" dirty="0" err="1">
                <a:latin typeface="+mj-lt"/>
              </a:rPr>
              <a:t>Просвящение</a:t>
            </a:r>
            <a:r>
              <a:rPr lang="ru-RU" altLang="ru-RU" dirty="0">
                <a:latin typeface="+mj-lt"/>
              </a:rPr>
              <a:t>, 1992</a:t>
            </a:r>
          </a:p>
          <a:p>
            <a:r>
              <a:rPr lang="ru-RU" altLang="ru-RU" dirty="0">
                <a:latin typeface="+mj-lt"/>
              </a:rPr>
              <a:t>10. Б.П.Никитин «Развивающие игры»</a:t>
            </a:r>
          </a:p>
          <a:p>
            <a:r>
              <a:rPr lang="ru-RU" altLang="ru-RU" dirty="0">
                <a:latin typeface="+mj-lt"/>
              </a:rPr>
              <a:t>11. О.М.Дьяченко  </a:t>
            </a:r>
            <a:r>
              <a:rPr lang="ru-RU" altLang="ru-RU" dirty="0" err="1">
                <a:latin typeface="+mj-lt"/>
              </a:rPr>
              <a:t>Е.П.Агаева</a:t>
            </a:r>
            <a:r>
              <a:rPr lang="ru-RU" altLang="ru-RU" dirty="0">
                <a:latin typeface="+mj-lt"/>
              </a:rPr>
              <a:t> «Давайте поиграем».Просвещение, 1991.</a:t>
            </a:r>
          </a:p>
          <a:p>
            <a:r>
              <a:rPr lang="ru-RU" altLang="ru-RU" dirty="0">
                <a:latin typeface="+mj-lt"/>
              </a:rPr>
              <a:t>12.П.Г.Федосеева «Игровая деятельность на занятиях по математике» Корифей,2009.</a:t>
            </a:r>
          </a:p>
          <a:p>
            <a:r>
              <a:rPr lang="ru-RU" altLang="ru-RU" dirty="0">
                <a:latin typeface="+mj-lt"/>
              </a:rPr>
              <a:t>13. Л.Чилингирова  Б.Спиридонов «Играя, учимся математике»</a:t>
            </a:r>
          </a:p>
          <a:p>
            <a:r>
              <a:rPr lang="ru-RU" altLang="ru-RU" dirty="0">
                <a:latin typeface="+mj-lt"/>
              </a:rPr>
              <a:t>14. Л.П.Стасова «Развивающие математические игры», Воронеж 2008.</a:t>
            </a:r>
          </a:p>
          <a:p>
            <a:r>
              <a:rPr lang="ru-RU" altLang="ru-RU" dirty="0">
                <a:latin typeface="+mj-lt"/>
              </a:rPr>
              <a:t>15.Ю.Соколова «Игры и задания на интеллектуальное развитие ребёнка»,Москва, 2010.</a:t>
            </a:r>
          </a:p>
          <a:p>
            <a:r>
              <a:rPr lang="ru-RU" altLang="ru-RU" dirty="0">
                <a:latin typeface="+mj-lt"/>
              </a:rPr>
              <a:t>16. З.А.Серова «Знакомлюсь с математикой», Питер 2000.</a:t>
            </a:r>
          </a:p>
          <a:p>
            <a:r>
              <a:rPr lang="ru-RU" altLang="ru-RU" dirty="0">
                <a:latin typeface="+mj-lt"/>
              </a:rPr>
              <a:t>17. В.Волина «Математика»</a:t>
            </a:r>
          </a:p>
          <a:p>
            <a:r>
              <a:rPr lang="ru-RU" altLang="ru-RU" dirty="0">
                <a:latin typeface="+mj-lt"/>
              </a:rPr>
              <a:t>18. О.и С.Федины «Как научить ребенка считать», Москва 2008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925" y="303212"/>
            <a:ext cx="2693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75D07"/>
                </a:solidFill>
                <a:latin typeface="+mj-lt"/>
              </a:rPr>
              <a:t>ЛИТЕРАТУРА:</a:t>
            </a:r>
            <a:endParaRPr lang="ru-RU" altLang="ru-RU" sz="2800" b="1" dirty="0">
              <a:solidFill>
                <a:srgbClr val="F75D07"/>
              </a:solidFill>
              <a:latin typeface="+mj-lt"/>
            </a:endParaRPr>
          </a:p>
        </p:txBody>
      </p:sp>
      <p:pic>
        <p:nvPicPr>
          <p:cNvPr id="5" name="Рисунок 4" descr="Рисунок10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1626" y="7008812"/>
            <a:ext cx="780224" cy="6826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BC217-2B5A-4AB2-B0A4-80B2AA92809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5" name="Рисунок 4" descr="e-sovushka.2015.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25" y="608012"/>
            <a:ext cx="4569664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7125" y="1522412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Коротких Л.С. </a:t>
            </a:r>
            <a:r>
              <a:rPr lang="ru-RU" b="1" dirty="0" smtClean="0"/>
              <a:t>Презентация «Формирование элементарных математических представлений через занимательные игры»  </a:t>
            </a:r>
            <a:r>
              <a:rPr lang="ru-RU" b="1" dirty="0" smtClean="0">
                <a:hlinkClick r:id="rId4"/>
              </a:rPr>
              <a:t>СМОТРЕТЬ...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(Коротких Л.С. Презентация «Формирование элементарных математических представлений через занимательные игры»// </a:t>
            </a:r>
            <a:r>
              <a:rPr lang="ru-RU" dirty="0" err="1" smtClean="0"/>
              <a:t>Совушка</a:t>
            </a:r>
            <a:r>
              <a:rPr lang="ru-RU" dirty="0" smtClean="0"/>
              <a:t>. 2015. N2. URL: </a:t>
            </a:r>
            <a:r>
              <a:rPr lang="ru-RU" dirty="0" smtClean="0">
                <a:hlinkClick r:id="rId5"/>
              </a:rPr>
              <a:t>http://kssovushka.ru/e-sovushka.2015.n2.html</a:t>
            </a:r>
            <a:r>
              <a:rPr lang="ru-RU" dirty="0" smtClean="0"/>
              <a:t>   (дата обращения: 3.10.2015 ))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483C6-21FB-47DC-92DF-E457EFDA0348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365126" y="303212"/>
          <a:ext cx="90678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D30A1F-F420-4D82-B981-932E8765B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28D30A1F-F420-4D82-B981-932E8765B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28D30A1F-F420-4D82-B981-932E8765B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28D30A1F-F420-4D82-B981-932E8765B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D91D8B-2BDE-420E-8C19-21383D39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3ED91D8B-2BDE-420E-8C19-21383D39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3ED91D8B-2BDE-420E-8C19-21383D39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ED91D8B-2BDE-420E-8C19-21383D392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0AF233-E2DD-4477-9DFD-176612FAF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0C0AF233-E2DD-4477-9DFD-176612FAF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0C0AF233-E2DD-4477-9DFD-176612FAF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0C0AF233-E2DD-4477-9DFD-176612FAF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2C2D32-2215-4A13-A95B-4963D9D3C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202C2D32-2215-4A13-A95B-4963D9D3C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202C2D32-2215-4A13-A95B-4963D9D3C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202C2D32-2215-4A13-A95B-4963D9D3C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850648-ACA8-45E6-BA08-53C587AD2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AF850648-ACA8-45E6-BA08-53C587AD2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AF850648-ACA8-45E6-BA08-53C587AD2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AF850648-ACA8-45E6-BA08-53C587AD2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B56F99-F042-4C50-8457-D8A57BC99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CEB56F99-F042-4C50-8457-D8A57BC99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CEB56F99-F042-4C50-8457-D8A57BC99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CEB56F99-F042-4C50-8457-D8A57BC99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F28A68-70A6-4847-A68D-59F99374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07F28A68-70A6-4847-A68D-59F99374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07F28A68-70A6-4847-A68D-59F99374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07F28A68-70A6-4847-A68D-59F99374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0077F6-56F5-438F-B473-78F5D1FE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680077F6-56F5-438F-B473-78F5D1FE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680077F6-56F5-438F-B473-78F5D1FE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680077F6-56F5-438F-B473-78F5D1FE9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1DB1E8-FD54-4C4F-B64A-86801A6D1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DF1DB1E8-FD54-4C4F-B64A-86801A6D1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DF1DB1E8-FD54-4C4F-B64A-86801A6D1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DF1DB1E8-FD54-4C4F-B64A-86801A6D1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99088C-5A52-49A1-BE14-65D1DA077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graphicEl>
                                              <a:dgm id="{8E99088C-5A52-49A1-BE14-65D1DA077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graphicEl>
                                              <a:dgm id="{8E99088C-5A52-49A1-BE14-65D1DA077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8E99088C-5A52-49A1-BE14-65D1DA077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421B70-AED9-42EA-AF8B-465BB2A2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9C421B70-AED9-42EA-AF8B-465BB2A2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9C421B70-AED9-42EA-AF8B-465BB2A2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graphicEl>
                                              <a:dgm id="{9C421B70-AED9-42EA-AF8B-465BB2A2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41325" y="682625"/>
          <a:ext cx="90678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1050925" y="303212"/>
            <a:ext cx="7996237" cy="633413"/>
          </a:xfrm>
        </p:spPr>
        <p:txBody>
          <a:bodyPr/>
          <a:lstStyle/>
          <a:p>
            <a:pPr algn="ctr" defTabSz="1008126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75D07"/>
                </a:solidFill>
              </a:rPr>
              <a:t>Теоретическое обоснование: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52AEB3-BA44-41BB-A63E-2B4B0F17D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graphicEl>
                                              <a:dgm id="{FD52AEB3-BA44-41BB-A63E-2B4B0F17D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graphicEl>
                                              <a:dgm id="{FD52AEB3-BA44-41BB-A63E-2B4B0F17D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graphicEl>
                                              <a:dgm id="{FD52AEB3-BA44-41BB-A63E-2B4B0F17D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graphicEl>
                                              <a:dgm id="{FD52AEB3-BA44-41BB-A63E-2B4B0F17D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FEA256-3B83-451F-BA8F-A4957FF6F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graphicEl>
                                              <a:dgm id="{0DFEA256-3B83-451F-BA8F-A4957FF6F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graphicEl>
                                              <a:dgm id="{0DFEA256-3B83-451F-BA8F-A4957FF6F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graphicEl>
                                              <a:dgm id="{0DFEA256-3B83-451F-BA8F-A4957FF6F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graphicEl>
                                              <a:dgm id="{0DFEA256-3B83-451F-BA8F-A4957FF6F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882B04-2F68-41C0-8DB0-D4022ADC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graphicEl>
                                              <a:dgm id="{D5882B04-2F68-41C0-8DB0-D4022ADC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graphicEl>
                                              <a:dgm id="{D5882B04-2F68-41C0-8DB0-D4022ADC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graphicEl>
                                              <a:dgm id="{D5882B04-2F68-41C0-8DB0-D4022ADC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graphicEl>
                                              <a:dgm id="{D5882B04-2F68-41C0-8DB0-D4022ADC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54CF6E-4CF7-4AB1-A28D-238B43E28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graphicEl>
                                              <a:dgm id="{E354CF6E-4CF7-4AB1-A28D-238B43E28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graphicEl>
                                              <a:dgm id="{E354CF6E-4CF7-4AB1-A28D-238B43E28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graphicEl>
                                              <a:dgm id="{E354CF6E-4CF7-4AB1-A28D-238B43E28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graphicEl>
                                              <a:dgm id="{E354CF6E-4CF7-4AB1-A28D-238B43E28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1DF18F-95C0-4C4D-96F1-B4E4D40A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graphicEl>
                                              <a:dgm id="{111DF18F-95C0-4C4D-96F1-B4E4D40A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graphicEl>
                                              <a:dgm id="{111DF18F-95C0-4C4D-96F1-B4E4D40A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graphicEl>
                                              <a:dgm id="{111DF18F-95C0-4C4D-96F1-B4E4D40A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graphicEl>
                                              <a:dgm id="{111DF18F-95C0-4C4D-96F1-B4E4D40A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A2C9B1-0D92-41A1-ACFC-676D59E77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graphicEl>
                                              <a:dgm id="{13A2C9B1-0D92-41A1-ACFC-676D59E77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graphicEl>
                                              <a:dgm id="{13A2C9B1-0D92-41A1-ACFC-676D59E77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graphicEl>
                                              <a:dgm id="{13A2C9B1-0D92-41A1-ACFC-676D59E77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graphicEl>
                                              <a:dgm id="{13A2C9B1-0D92-41A1-ACFC-676D59E77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492A2F-BFC5-41A1-A508-EEFD3EFAD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graphicEl>
                                              <a:dgm id="{E0492A2F-BFC5-41A1-A508-EEFD3EFAD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graphicEl>
                                              <a:dgm id="{E0492A2F-BFC5-41A1-A508-EEFD3EFAD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graphicEl>
                                              <a:dgm id="{E0492A2F-BFC5-41A1-A508-EEFD3EFAD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graphicEl>
                                              <a:dgm id="{E0492A2F-BFC5-41A1-A508-EEFD3EFAD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EDF38E-DC86-4883-9992-15E80585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graphicEl>
                                              <a:dgm id="{5DEDF38E-DC86-4883-9992-15E80585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graphicEl>
                                              <a:dgm id="{5DEDF38E-DC86-4883-9992-15E80585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>
                                            <p:graphicEl>
                                              <a:dgm id="{5DEDF38E-DC86-4883-9992-15E80585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>
                                            <p:graphicEl>
                                              <a:dgm id="{5DEDF38E-DC86-4883-9992-15E80585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4243388" y="7202488"/>
            <a:ext cx="1235075" cy="420687"/>
          </a:xfr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1100" smtClean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12725" y="43338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</a:rPr>
              <a:t>   </a:t>
            </a:r>
            <a:r>
              <a:rPr lang="ru-RU" altLang="ru-RU" sz="2400" b="1" dirty="0">
                <a:solidFill>
                  <a:srgbClr val="FF0000"/>
                </a:solidFill>
                <a:latin typeface="+mj-lt"/>
              </a:rPr>
              <a:t>ЦЕЛЬ: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+mj-lt"/>
              </a:rPr>
              <a:t>Показать эффективность  игровых занимательных средств для интеллектуального развития детей дошкольного </a:t>
            </a: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возраста</a:t>
            </a:r>
          </a:p>
          <a:p>
            <a:pPr algn="ctr"/>
            <a:r>
              <a:rPr lang="ru-RU" alt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+mj-lt"/>
              </a:rPr>
              <a:t>Задачи: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593725" y="2249270"/>
          <a:ext cx="8610600" cy="536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7AE934-5D58-4A0D-A17B-76A87F99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057AE934-5D58-4A0D-A17B-76A87F99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057AE934-5D58-4A0D-A17B-76A87F99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AE066-E827-46BD-A4C0-798853D3B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E3BAE066-E827-46BD-A4C0-798853D3B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E3BAE066-E827-46BD-A4C0-798853D3B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995ABD-D1A0-4603-8FC3-842C1D2A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85995ABD-D1A0-4603-8FC3-842C1D2A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85995ABD-D1A0-4603-8FC3-842C1D2A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5F2185-1B6E-49BA-8526-13542F781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0E5F2185-1B6E-49BA-8526-13542F781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0E5F2185-1B6E-49BA-8526-13542F781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14B92-47FC-4BB1-9C32-6EA7566C0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4F714B92-47FC-4BB1-9C32-6EA7566C0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4F714B92-47FC-4BB1-9C32-6EA7566C0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008126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Ведущая педагогическая идея:</a:t>
            </a:r>
          </a:p>
        </p:txBody>
      </p:sp>
      <p:sp>
        <p:nvSpPr>
          <p:cNvPr id="11267" name="Объект 1"/>
          <p:cNvSpPr>
            <a:spLocks noGrp="1"/>
          </p:cNvSpPr>
          <p:nvPr>
            <p:ph idx="1"/>
          </p:nvPr>
        </p:nvSpPr>
        <p:spPr>
          <a:xfrm>
            <a:off x="441326" y="1293812"/>
            <a:ext cx="9067800" cy="5029199"/>
          </a:xfrm>
        </p:spPr>
        <p:txBody>
          <a:bodyPr/>
          <a:lstStyle/>
          <a:p>
            <a:pPr marL="261938" indent="-261938" eaLnBrk="1" hangingPunct="1">
              <a:buFont typeface="Wingdings" pitchFamily="2" charset="2"/>
              <a:buChar char="§"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Научить  детей думать, </a:t>
            </a:r>
          </a:p>
          <a:p>
            <a:pPr marL="261938" indent="-261938" eaLnBrk="1" hangingPunct="1">
              <a:buFont typeface="Wingdings" pitchFamily="2" charset="2"/>
              <a:buChar char="§"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Хорошо  ориентироваться в пространстве и окружающем  их мире,  </a:t>
            </a:r>
          </a:p>
          <a:p>
            <a:pPr marL="261938" indent="-261938" eaLnBrk="1" hangingPunct="1">
              <a:buFont typeface="Wingdings" pitchFamily="2" charset="2"/>
              <a:buChar char="§"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Правильно оценивать различные ситуации,  с которыми они сталкиваются в жизни, принимая  самостоятельные решения.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614" y="303212"/>
            <a:ext cx="4984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 eaLnBrk="0" hangingPunct="0">
              <a:tabLst>
                <a:tab pos="2120900" algn="l"/>
              </a:tabLst>
            </a:pPr>
            <a:r>
              <a:rPr lang="ru-RU" sz="2800" b="1" dirty="0" smtClean="0">
                <a:solidFill>
                  <a:srgbClr val="F75D07"/>
                </a:solidFill>
                <a:latin typeface="+mj-lt"/>
                <a:cs typeface="Times New Roman" pitchFamily="18" charset="0"/>
              </a:rPr>
              <a:t>ДЕЯТЕЛЬНОСТНЫЙ АСПЕКТ</a:t>
            </a:r>
            <a:endParaRPr lang="ru-RU" sz="2800" b="1" dirty="0" smtClean="0">
              <a:solidFill>
                <a:srgbClr val="F75D07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08325" y="989012"/>
            <a:ext cx="3581400" cy="838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+mj-lt"/>
                <a:cs typeface="Arial" charset="0"/>
              </a:rPr>
              <a:t>Занимательный математический материал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725" y="2513012"/>
            <a:ext cx="2209800" cy="8382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Развлечения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89325" y="2284412"/>
            <a:ext cx="2209800" cy="12192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Математические (логические)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игры, задачи, упражнения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23125" y="2284412"/>
            <a:ext cx="2209800" cy="10668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Развивающие дидактические игры, упражнения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725" y="3884612"/>
            <a:ext cx="2209800" cy="28194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Загадки</a:t>
            </a:r>
          </a:p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Задачи-шутки</a:t>
            </a:r>
          </a:p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Ребусы</a:t>
            </a:r>
          </a:p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Кроссворды</a:t>
            </a:r>
          </a:p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Головоломки</a:t>
            </a:r>
          </a:p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Математические квадраты</a:t>
            </a:r>
          </a:p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Математические фокусы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4925" y="3960812"/>
            <a:ext cx="2133600" cy="12207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08063">
              <a:buSzPct val="70000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cs typeface="Arial" charset="0"/>
              </a:rPr>
              <a:t>Танграм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»</a:t>
            </a:r>
          </a:p>
          <a:p>
            <a:pPr lvl="0" defTabSz="1008063">
              <a:buSzPct val="70000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«Пифагор»</a:t>
            </a:r>
          </a:p>
          <a:p>
            <a:pPr lvl="0" defTabSz="1008063">
              <a:buSzPct val="70000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cs typeface="Arial" charset="0"/>
              </a:rPr>
              <a:t>Колумбово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яйцо»</a:t>
            </a:r>
          </a:p>
          <a:p>
            <a:pPr lvl="0" defTabSz="1008063">
              <a:buSzPct val="70000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«Кубики»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7125" y="3960812"/>
            <a:ext cx="2133600" cy="12207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 indent="-9366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С кубиками на включение, нахождение</a:t>
            </a:r>
          </a:p>
          <a:p>
            <a:pPr marL="93663" lvl="0" indent="-9366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Рамки с нитками</a:t>
            </a:r>
            <a:endParaRPr lang="ru-RU" b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22725" y="5713412"/>
            <a:ext cx="2133600" cy="12207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cs typeface="Arial" charset="0"/>
              </a:rPr>
              <a:t>Словесные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25" y="3884612"/>
            <a:ext cx="1828800" cy="12207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С наглядным материалом</a:t>
            </a:r>
          </a:p>
          <a:p>
            <a:pPr marL="176213" lvl="0" indent="-176213" defTabSz="1008063">
              <a:buSzPct val="70000"/>
              <a:buFont typeface="Wingdings" pitchFamily="2" charset="2"/>
              <a:buChar char="§"/>
              <a:tabLst>
                <a:tab pos="2120900" algn="l"/>
              </a:tabLst>
            </a:pPr>
            <a:r>
              <a:rPr lang="ru-RU" dirty="0" smtClean="0">
                <a:solidFill>
                  <a:schemeClr val="tx1"/>
                </a:solidFill>
                <a:cs typeface="Arial" charset="0"/>
              </a:rPr>
              <a:t>Мозаики с палочками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88250" y="5713412"/>
            <a:ext cx="1844675" cy="12207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cs typeface="Arial" charset="0"/>
              </a:rPr>
              <a:t>Словесные </a:t>
            </a:r>
          </a:p>
          <a:p>
            <a:pPr lvl="0" algn="ctr"/>
            <a:endParaRPr lang="ru-RU" b="1" dirty="0" smtClean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7" name="Прямая со стрелкой 16"/>
          <p:cNvCxnSpPr>
            <a:endCxn id="6" idx="0"/>
          </p:cNvCxnSpPr>
          <p:nvPr/>
        </p:nvCxnSpPr>
        <p:spPr>
          <a:xfrm flipH="1">
            <a:off x="1317625" y="1827212"/>
            <a:ext cx="33909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632325" y="1827212"/>
            <a:ext cx="381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08525" y="1827212"/>
            <a:ext cx="2514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6" idx="2"/>
            <a:endCxn id="9" idx="0"/>
          </p:cNvCxnSpPr>
          <p:nvPr/>
        </p:nvCxnSpPr>
        <p:spPr>
          <a:xfrm>
            <a:off x="1317625" y="3351212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3641725" y="3503612"/>
            <a:ext cx="4572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784725" y="3503612"/>
            <a:ext cx="0" cy="2133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394325" y="3503612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7451725" y="3351212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9204325" y="3351212"/>
            <a:ext cx="0" cy="2362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725" y="379413"/>
            <a:ext cx="8915400" cy="381000"/>
          </a:xfrm>
        </p:spPr>
        <p:txBody>
          <a:bodyPr>
            <a:noAutofit/>
          </a:bodyPr>
          <a:lstStyle/>
          <a:p>
            <a:r>
              <a:rPr lang="ru-RU" altLang="ru-RU" sz="2800" b="1" cap="none" dirty="0">
                <a:solidFill>
                  <a:srgbClr val="FF0000"/>
                </a:solidFill>
                <a:latin typeface="+mj-lt"/>
                <a:cs typeface="Tunga" pitchFamily="34" charset="0"/>
              </a:rPr>
              <a:t>УГОЛОК </a:t>
            </a:r>
            <a:r>
              <a:rPr lang="ru-RU" altLang="ru-RU" sz="2800" b="1" cap="none" dirty="0" smtClean="0">
                <a:solidFill>
                  <a:srgbClr val="FF0000"/>
                </a:solidFill>
                <a:latin typeface="+mj-lt"/>
                <a:cs typeface="Tunga" pitchFamily="34" charset="0"/>
              </a:rPr>
              <a:t>«ЗАНИМАТЕЛЬНАЯ МАТЕМА </a:t>
            </a:r>
            <a:r>
              <a:rPr lang="ru-RU" altLang="ru-RU" sz="2800" b="1" cap="none" dirty="0" smtClean="0">
                <a:solidFill>
                  <a:schemeClr val="bg1"/>
                </a:solidFill>
                <a:latin typeface="+mj-lt"/>
                <a:cs typeface="Tunga" pitchFamily="34" charset="0"/>
              </a:rPr>
              <a:t>ТИКА»</a:t>
            </a:r>
            <a:endParaRPr lang="ru-RU" altLang="ru-RU" sz="2800" b="1" cap="none" dirty="0">
              <a:solidFill>
                <a:schemeClr val="bg1"/>
              </a:solidFill>
              <a:latin typeface="+mj-lt"/>
              <a:cs typeface="Tunga" pitchFamily="34" charset="0"/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4D6F2B-4B8D-4AC4-B394-ACCD215940F3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13316" name="Picture 4" descr="C:\Documents and Settings\User\Рабочий стол\DSCN21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2739" y="4418012"/>
            <a:ext cx="43694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725" y="989012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cs typeface="Tunga" pitchFamily="34" charset="0"/>
              </a:rPr>
              <a:t>1.ГОЛОВОЛОМКИ И ГОЛОВОЛОМКИ С ПАЛОЧКАМИ</a:t>
            </a:r>
          </a:p>
          <a:p>
            <a:r>
              <a:rPr lang="ru-RU" altLang="ru-RU" sz="2000" dirty="0" smtClean="0">
                <a:cs typeface="Tunga" pitchFamily="34" charset="0"/>
              </a:rPr>
              <a:t>2.ЛАБИРИНТЫ И МОЗАИКИ, ШАШКИ</a:t>
            </a:r>
          </a:p>
          <a:p>
            <a:r>
              <a:rPr lang="ru-RU" altLang="ru-RU" sz="2000" dirty="0" smtClean="0">
                <a:cs typeface="Tunga" pitchFamily="34" charset="0"/>
              </a:rPr>
              <a:t>3.МАТЕМАТИЧЕСКОЕ ЛОТО И Н-П. ИГРЫ</a:t>
            </a:r>
          </a:p>
          <a:p>
            <a:r>
              <a:rPr lang="ru-RU" altLang="ru-RU" sz="2000" dirty="0" smtClean="0">
                <a:cs typeface="Tunga" pitchFamily="34" charset="0"/>
              </a:rPr>
              <a:t>4.ИГРЫ НА СОСТАВЛЕНИЕ УЗОРОВ</a:t>
            </a:r>
          </a:p>
          <a:p>
            <a:r>
              <a:rPr lang="ru-RU" altLang="ru-RU" sz="2000" dirty="0" smtClean="0">
                <a:cs typeface="Tunga" pitchFamily="34" charset="0"/>
              </a:rPr>
              <a:t>5.ИГРЫ НА СОСТАВЛЕНИЕ ЦЕЛОГО ИЗ ЧАСТЕЙ, НА ВОССОЗДАНИЕ ФИГУР-СИЛУЭТОВ</a:t>
            </a:r>
          </a:p>
          <a:p>
            <a:r>
              <a:rPr lang="ru-RU" altLang="ru-RU" sz="2000" dirty="0" smtClean="0">
                <a:cs typeface="Tunga" pitchFamily="34" charset="0"/>
              </a:rPr>
              <a:t>6.ИГРЫ ДЛЯ ОРИЕНТИРОВКИ НА ЛИСТЕ БУМАГИ, НА ОРИЕНТИРОВКУ ВО ВРЕМЕНИ, НА ПЕРЕДВИЖЕНИЕ</a:t>
            </a:r>
          </a:p>
          <a:p>
            <a:r>
              <a:rPr lang="ru-RU" altLang="ru-RU" sz="2000" dirty="0" smtClean="0">
                <a:cs typeface="Tunga" pitchFamily="34" charset="0"/>
              </a:rPr>
              <a:t>7.ИГРЫ НА КЛАССИФИКАЦИЮ</a:t>
            </a:r>
          </a:p>
          <a:p>
            <a:r>
              <a:rPr lang="ru-RU" altLang="ru-RU" sz="2000" dirty="0" smtClean="0">
                <a:cs typeface="Tunga" pitchFamily="34" charset="0"/>
              </a:rPr>
              <a:t>8.ЗАНИМАТЕЛЬНЫЕ ВОПРОСЫ, ЗАГАДКИ, СЧИТАЛКИ, СТИХИ-ШУТКИ, СТИХИ О ЦИФРАХ, ЗАДАЧИ-ШУТКИ, МАТЕМАТИЧЕСКИЕ  СКАЗКИ.                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D3F9C-0139-418D-AF18-EEAB33CAD197}" type="slidenum">
              <a:rPr lang="ru-RU" altLang="ru-RU" sz="1100" smtClean="0">
                <a:solidFill>
                  <a:schemeClr val="tx2"/>
                </a:solidFill>
              </a:rPr>
              <a:pPr/>
              <a:t>9</a:t>
            </a:fld>
            <a:endParaRPr lang="ru-RU" altLang="ru-RU" sz="110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925" y="1522412"/>
            <a:ext cx="90678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знакомство </a:t>
            </a:r>
            <a:r>
              <a:rPr lang="ru-RU" sz="2400" dirty="0">
                <a:latin typeface="+mn-lt"/>
              </a:rPr>
              <a:t>с формой и названием геометрических фигур, основными цветами, величиной, сравнение двух предметов;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обучение </a:t>
            </a:r>
            <a:r>
              <a:rPr lang="ru-RU" sz="2400" dirty="0">
                <a:latin typeface="+mn-lt"/>
              </a:rPr>
              <a:t>способом обследования предметов (наложение, приложение), подбор предметов одинаковых и разных по форме, размеру ( большой, поменьше, маленький);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способствуют </a:t>
            </a:r>
            <a:r>
              <a:rPr lang="ru-RU" sz="2400" dirty="0">
                <a:latin typeface="+mn-lt"/>
              </a:rPr>
              <a:t>появлению интереса к участию в игровой деятельности;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n-lt"/>
              </a:rPr>
              <a:t>учить </a:t>
            </a:r>
            <a:r>
              <a:rPr lang="ru-RU" sz="2400" dirty="0">
                <a:latin typeface="+mn-lt"/>
              </a:rPr>
              <a:t>реализовать цели, которые  </a:t>
            </a:r>
            <a:endParaRPr lang="ru-RU" sz="2400" dirty="0" smtClean="0">
              <a:latin typeface="+mn-lt"/>
            </a:endParaRPr>
          </a:p>
          <a:p>
            <a:pPr marL="185738" indent="-185738">
              <a:defRPr/>
            </a:pPr>
            <a:r>
              <a:rPr lang="ru-RU" sz="2400" dirty="0" smtClean="0">
                <a:latin typeface="+mn-lt"/>
              </a:rPr>
              <a:t>  ставит </a:t>
            </a:r>
            <a:r>
              <a:rPr lang="ru-RU" sz="2400" dirty="0">
                <a:latin typeface="+mn-lt"/>
              </a:rPr>
              <a:t>перед ребенком взрослый;</a:t>
            </a:r>
          </a:p>
          <a:p>
            <a:pPr marL="185738" indent="-185738"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</a:rPr>
              <a:t>приобщение к </a:t>
            </a:r>
            <a:r>
              <a:rPr lang="ru-RU" sz="2400" dirty="0" smtClean="0">
                <a:latin typeface="+mn-lt"/>
              </a:rPr>
              <a:t>математической </a:t>
            </a:r>
          </a:p>
          <a:p>
            <a:pPr marL="185738" indent="-185738">
              <a:defRPr/>
            </a:pPr>
            <a:r>
              <a:rPr lang="ru-RU" sz="2400" dirty="0" smtClean="0">
                <a:latin typeface="+mn-lt"/>
              </a:rPr>
              <a:t>   сказке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089525" y="3960812"/>
            <a:ext cx="444341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1325" y="303212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5D07"/>
                </a:solidFill>
                <a:latin typeface="+mj-lt"/>
              </a:rPr>
              <a:t>Этапы формирования математических представлений</a:t>
            </a:r>
            <a:endParaRPr lang="ru-RU" sz="2800" dirty="0">
              <a:solidFill>
                <a:srgbClr val="F75D07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125" y="912812"/>
            <a:ext cx="471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66FF"/>
                </a:solidFill>
                <a:latin typeface="+mj-lt"/>
              </a:rPr>
              <a:t>I. Младший дошкольный возраст:</a:t>
            </a:r>
            <a:endParaRPr lang="ru-RU" sz="2400" b="1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2764</TotalTime>
  <Words>1302</Words>
  <Application>Microsoft Office PowerPoint</Application>
  <PresentationFormat>Произвольный</PresentationFormat>
  <Paragraphs>207</Paragraphs>
  <Slides>22</Slides>
  <Notes>11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Углы</vt:lpstr>
      <vt:lpstr>Worksheet</vt:lpstr>
      <vt:lpstr>Лист Microsoft Office Excel 97-2003</vt:lpstr>
      <vt:lpstr>  КОРОТКИХ ЛАРИСА СЕРГЕЕВНА ВОСПИТАТЕЛЬ МБДОУ  ДСКВ  №8 Г. ВОЛОДАРСК </vt:lpstr>
      <vt:lpstr> «Формирование элементарных математических представлений через занимательные  игры» </vt:lpstr>
      <vt:lpstr>Слайд 3</vt:lpstr>
      <vt:lpstr>Теоретическое обоснование:</vt:lpstr>
      <vt:lpstr>Слайд 5</vt:lpstr>
      <vt:lpstr>Ведущая педагогическая идея: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Критерии :</vt:lpstr>
      <vt:lpstr>Слайд 16</vt:lpstr>
      <vt:lpstr>Слайд 17</vt:lpstr>
      <vt:lpstr>Слайд 18</vt:lpstr>
      <vt:lpstr>Транслируемость практических достижений</vt:lpstr>
      <vt:lpstr>Слайд 20</vt:lpstr>
      <vt:lpstr>Слайд 21</vt:lpstr>
      <vt:lpstr>Слайд 22</vt:lpstr>
    </vt:vector>
  </TitlesOfParts>
  <Company>МБДОУ дскв №8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«Формирование элементарных математических представлений через занимательные игры»</dc:title>
  <dc:creator>Коротких Л.С.</dc:creator>
  <cp:lastModifiedBy>Пользователь</cp:lastModifiedBy>
  <cp:revision>317</cp:revision>
  <cp:lastPrinted>2010-04-20T08:54:43Z</cp:lastPrinted>
  <dcterms:created xsi:type="dcterms:W3CDTF">2010-03-25T10:01:05Z</dcterms:created>
  <dcterms:modified xsi:type="dcterms:W3CDTF">2015-10-03T15:17:55Z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