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6600"/>
    <a:srgbClr val="00CC00"/>
    <a:srgbClr val="FFFF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7" autoAdjust="0"/>
    <p:restoredTop sz="99710" autoAdjust="0"/>
  </p:normalViewPr>
  <p:slideViewPr>
    <p:cSldViewPr>
      <p:cViewPr>
        <p:scale>
          <a:sx n="90" d="100"/>
          <a:sy n="90" d="100"/>
        </p:scale>
        <p:origin x="-84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3564-2380-4047-AE99-7D5FC0F4F1C9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6D6CA-73BA-4C85-9404-9BDB22756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jpe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87;&#1088;&#1077;&#1079;&#1077;&#1085;&#1090;&#1072;&#1094;&#1080;&#1080;%20&#1082;&#1091;&#1088;&#1089;&#1099;\pesni_iz_multfilmov_-_buratino_(zvukoff.ru)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6.png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image" Target="../media/image5.png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2.xml"/><Relationship Id="rId7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.png"/><Relationship Id="rId3" Type="http://schemas.openxmlformats.org/officeDocument/2006/relationships/image" Target="../media/image18.png"/><Relationship Id="rId7" Type="http://schemas.openxmlformats.org/officeDocument/2006/relationships/slide" Target="slide2.xml"/><Relationship Id="rId12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картинки для прези\загруженные рисунки\green-city-landscape_18-8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03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15967"/>
            <a:ext cx="7772400" cy="1470025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Приключения Буратино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572008"/>
            <a:ext cx="6400800" cy="17526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Плешкова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Светлана  Валерьевна</a:t>
            </a:r>
          </a:p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ГБДОУ 24 Московского района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1033" name="Picture 9" descr="F:\картинки для прези\buratino_filarmoniya_samara_bebinkaгдшш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496"/>
            <a:ext cx="2286016" cy="3271793"/>
          </a:xfrm>
          <a:prstGeom prst="rect">
            <a:avLst/>
          </a:prstGeom>
          <a:noFill/>
        </p:spPr>
      </p:pic>
      <p:pic>
        <p:nvPicPr>
          <p:cNvPr id="2052" name="Picture 4" descr="F:\картинки для прези\загруженные рисунки\дтижлю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4392" y="5919798"/>
            <a:ext cx="938202" cy="93820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картинки для прези\загруженные рисунки\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F:\картинки для прези\загруженные рисунки\voprosDoro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34152"/>
            <a:ext cx="7358114" cy="535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F:\картинки для прези\загруженные рисунки\GK1_norma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54704"/>
            <a:ext cx="1638447" cy="1003296"/>
          </a:xfrm>
          <a:prstGeom prst="rect">
            <a:avLst/>
          </a:prstGeom>
          <a:noFill/>
        </p:spPr>
      </p:pic>
      <p:pic>
        <p:nvPicPr>
          <p:cNvPr id="7" name="Picture 2" descr="F:\картинки для прези\77846664_Buratino_za_parto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2130425" cy="16430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8794" y="214290"/>
            <a:ext cx="727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Найди ребят которые неправильно переходят дорогу.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1857364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286380" y="3071810"/>
            <a:ext cx="428628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2714620"/>
            <a:ext cx="357190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72396" y="3429000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3108" y="2285992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4286256"/>
            <a:ext cx="42862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5214950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21" name="Picture 3" descr="F:\картинки для прези\загруженные рисунки\смайл-зеле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2000240"/>
            <a:ext cx="1428740" cy="1428740"/>
          </a:xfrm>
          <a:prstGeom prst="rect">
            <a:avLst/>
          </a:prstGeom>
          <a:noFill/>
        </p:spPr>
      </p:pic>
      <p:pic>
        <p:nvPicPr>
          <p:cNvPr id="22" name="Picture 2" descr="F:\картинки для прези\загруженные рисунки\160_F_61957497_sEqbT4N1bSOwV4zi9YBBT9kvF3Tx3SS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000240"/>
            <a:ext cx="1428760" cy="1410900"/>
          </a:xfrm>
          <a:prstGeom prst="rect">
            <a:avLst/>
          </a:prstGeom>
          <a:noFill/>
        </p:spPr>
      </p:pic>
      <p:pic>
        <p:nvPicPr>
          <p:cNvPr id="23" name="Picture 3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000892" y="5929330"/>
            <a:ext cx="1000132" cy="1000132"/>
          </a:xfrm>
          <a:prstGeom prst="rect">
            <a:avLst/>
          </a:prstGeom>
          <a:noFill/>
        </p:spPr>
      </p:pic>
      <p:pic>
        <p:nvPicPr>
          <p:cNvPr id="24" name="Picture 2" descr="F:\картинки для прези\загруженные рисунки\дтижлю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67708" y="5924576"/>
            <a:ext cx="1004886" cy="1004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картинки для прези\загруженные рисунки\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F:\картинки для прези\загруженные рисунки\f247993cd1762b710c959319b36ec537.jp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00100" y="2214554"/>
            <a:ext cx="6928998" cy="329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F:\картинки для прези\загруженные рисунки\GK1_norma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54704"/>
            <a:ext cx="1638447" cy="1003296"/>
          </a:xfrm>
          <a:prstGeom prst="rect">
            <a:avLst/>
          </a:prstGeom>
          <a:noFill/>
        </p:spPr>
      </p:pic>
      <p:pic>
        <p:nvPicPr>
          <p:cNvPr id="5" name="Picture 2" descr="F:\картинки для прези\77846664_Buratino_za_parto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2130425" cy="16430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214290"/>
            <a:ext cx="6338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Какого дорожного знака не</a:t>
            </a:r>
            <a:r>
              <a:rPr lang="en-US" sz="2000" dirty="0" smtClean="0"/>
              <a:t> </a:t>
            </a:r>
            <a:r>
              <a:rPr lang="ru-RU" sz="2000" dirty="0" smtClean="0"/>
              <a:t>хватает</a:t>
            </a:r>
            <a:r>
              <a:rPr lang="en-US" sz="2000" dirty="0" smtClean="0"/>
              <a:t> </a:t>
            </a:r>
            <a:r>
              <a:rPr lang="ru-RU" sz="2000" dirty="0" smtClean="0"/>
              <a:t>в каждом столбике</a:t>
            </a:r>
            <a:r>
              <a:rPr lang="en-US" sz="2000" dirty="0" smtClean="0"/>
              <a:t>?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1857364"/>
            <a:ext cx="35719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1857364"/>
            <a:ext cx="35719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1857364"/>
            <a:ext cx="35719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2050" name="Picture 2" descr="F:\картинки для прези\загруженные рисунки\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5572140"/>
            <a:ext cx="1144156" cy="1004879"/>
          </a:xfrm>
          <a:prstGeom prst="rect">
            <a:avLst/>
          </a:prstGeom>
          <a:noFill/>
        </p:spPr>
      </p:pic>
      <p:pic>
        <p:nvPicPr>
          <p:cNvPr id="2052" name="Picture 4" descr="F:\картинки для прези\загруженные рисунки\49cfb9753ce0c9bde03ce049c19ae61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6446" y="5514752"/>
            <a:ext cx="1071570" cy="1071570"/>
          </a:xfrm>
          <a:prstGeom prst="rect">
            <a:avLst/>
          </a:prstGeom>
          <a:noFill/>
        </p:spPr>
      </p:pic>
      <p:pic>
        <p:nvPicPr>
          <p:cNvPr id="2053" name="Picture 5" descr="F:\картинки для прези\загруженные рисунки\ce311fcdaaf50f4af97f8b51b786237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5500702"/>
            <a:ext cx="785818" cy="1173799"/>
          </a:xfrm>
          <a:prstGeom prst="rect">
            <a:avLst/>
          </a:prstGeom>
          <a:noFill/>
        </p:spPr>
      </p:pic>
      <p:pic>
        <p:nvPicPr>
          <p:cNvPr id="13" name="Picture 3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7000892" y="5929330"/>
            <a:ext cx="1000132" cy="1000132"/>
          </a:xfrm>
          <a:prstGeom prst="rect">
            <a:avLst/>
          </a:prstGeom>
          <a:noFill/>
        </p:spPr>
      </p:pic>
      <p:pic>
        <p:nvPicPr>
          <p:cNvPr id="14" name="Picture 2" descr="F:\картинки для прези\загруженные рисунки\дтижлю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72462" y="5924576"/>
            <a:ext cx="1004886" cy="1004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01024" y="5929330"/>
            <a:ext cx="1000132" cy="1000132"/>
          </a:xfrm>
          <a:prstGeom prst="rect">
            <a:avLst/>
          </a:prstGeom>
          <a:noFill/>
        </p:spPr>
      </p:pic>
      <p:pic>
        <p:nvPicPr>
          <p:cNvPr id="5" name="pesni_iz_multfilmov_-_buratino_(zvukoff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3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картинки для прези\загруженные рисунки\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7146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Содержание</a:t>
            </a:r>
            <a:endParaRPr lang="ru-RU" sz="6600" b="1" dirty="0">
              <a:solidFill>
                <a:srgbClr val="0070C0"/>
              </a:solidFill>
            </a:endParaRPr>
          </a:p>
        </p:txBody>
      </p:sp>
      <p:sp>
        <p:nvSpPr>
          <p:cNvPr id="11" name="Круглая лента лицом вверх 10">
            <a:hlinkClick r:id="rId3" action="ppaction://hlinksldjump"/>
          </p:cNvPr>
          <p:cNvSpPr/>
          <p:nvPr/>
        </p:nvSpPr>
        <p:spPr>
          <a:xfrm>
            <a:off x="285720" y="2285992"/>
            <a:ext cx="3500462" cy="114300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Раскрась картинку</a:t>
            </a:r>
            <a:endParaRPr lang="ru-RU" dirty="0"/>
          </a:p>
        </p:txBody>
      </p:sp>
      <p:sp>
        <p:nvSpPr>
          <p:cNvPr id="13" name="Круглая лента лицом вверх 12">
            <a:hlinkClick r:id="rId4" action="ppaction://hlinksldjump"/>
          </p:cNvPr>
          <p:cNvSpPr/>
          <p:nvPr/>
        </p:nvSpPr>
        <p:spPr>
          <a:xfrm>
            <a:off x="357158" y="1071546"/>
            <a:ext cx="3357586" cy="121444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Лабиринт</a:t>
            </a:r>
            <a:endParaRPr lang="ru-RU" dirty="0"/>
          </a:p>
        </p:txBody>
      </p:sp>
      <p:sp>
        <p:nvSpPr>
          <p:cNvPr id="14" name="Круглая лента лицом вверх 13">
            <a:hlinkClick r:id="rId5" action="ppaction://hlinksldjump"/>
          </p:cNvPr>
          <p:cNvSpPr/>
          <p:nvPr/>
        </p:nvSpPr>
        <p:spPr>
          <a:xfrm>
            <a:off x="5286380" y="1071546"/>
            <a:ext cx="3357586" cy="121444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Найди отличия</a:t>
            </a:r>
            <a:endParaRPr lang="ru-RU" dirty="0"/>
          </a:p>
        </p:txBody>
      </p:sp>
      <p:sp>
        <p:nvSpPr>
          <p:cNvPr id="15" name="Круглая лента лицом вверх 14">
            <a:hlinkClick r:id="rId6" action="ppaction://hlinksldjump"/>
          </p:cNvPr>
          <p:cNvSpPr/>
          <p:nvPr/>
        </p:nvSpPr>
        <p:spPr>
          <a:xfrm>
            <a:off x="5357818" y="2285992"/>
            <a:ext cx="3286148" cy="1143008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Соедини по точкам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428860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Круглая лента лицом вверх 8">
            <a:hlinkClick r:id="rId7" action="ppaction://hlinksldjump"/>
          </p:cNvPr>
          <p:cNvSpPr/>
          <p:nvPr/>
        </p:nvSpPr>
        <p:spPr>
          <a:xfrm>
            <a:off x="357158" y="3429000"/>
            <a:ext cx="3357586" cy="121444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Кроссворд</a:t>
            </a:r>
            <a:endParaRPr lang="ru-RU" dirty="0"/>
          </a:p>
        </p:txBody>
      </p:sp>
      <p:sp>
        <p:nvSpPr>
          <p:cNvPr id="10" name="Круглая лента лицом вверх 9">
            <a:hlinkClick r:id="rId8" action="ppaction://hlinksldjump"/>
          </p:cNvPr>
          <p:cNvSpPr/>
          <p:nvPr/>
        </p:nvSpPr>
        <p:spPr>
          <a:xfrm>
            <a:off x="5357818" y="3429000"/>
            <a:ext cx="3286148" cy="121444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Найди правильный светофор</a:t>
            </a:r>
            <a:endParaRPr lang="ru-RU" dirty="0"/>
          </a:p>
        </p:txBody>
      </p:sp>
      <p:sp>
        <p:nvSpPr>
          <p:cNvPr id="17" name="Круглая лента лицом вверх 16">
            <a:hlinkClick r:id="rId9" action="ppaction://hlinksldjump"/>
          </p:cNvPr>
          <p:cNvSpPr/>
          <p:nvPr/>
        </p:nvSpPr>
        <p:spPr>
          <a:xfrm>
            <a:off x="357158" y="4643446"/>
            <a:ext cx="3357586" cy="121444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Составь слово</a:t>
            </a:r>
            <a:endParaRPr lang="ru-RU" dirty="0"/>
          </a:p>
        </p:txBody>
      </p:sp>
      <p:sp>
        <p:nvSpPr>
          <p:cNvPr id="18" name="Круглая лента лицом вверх 17">
            <a:hlinkClick r:id="rId10" action="ppaction://hlinksldjump"/>
          </p:cNvPr>
          <p:cNvSpPr/>
          <p:nvPr/>
        </p:nvSpPr>
        <p:spPr>
          <a:xfrm>
            <a:off x="5357818" y="4643446"/>
            <a:ext cx="3357586" cy="1214446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правильно переходить дорогу</a:t>
            </a:r>
            <a:endParaRPr lang="ru-RU" dirty="0"/>
          </a:p>
        </p:txBody>
      </p:sp>
      <p:pic>
        <p:nvPicPr>
          <p:cNvPr id="3074" name="Picture 2" descr="F:\картинки для прези\загруженные рисунки\дтижлю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81956" y="5853138"/>
            <a:ext cx="1004886" cy="1004886"/>
          </a:xfrm>
          <a:prstGeom prst="rect">
            <a:avLst/>
          </a:prstGeom>
          <a:noFill/>
        </p:spPr>
      </p:pic>
      <p:pic>
        <p:nvPicPr>
          <p:cNvPr id="3075" name="Picture 3" descr="F:\картинки для прези\загруженные рисунки\дтижлю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715140" y="585786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4" grpId="0" animBg="1"/>
      <p:bldP spid="15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картинки для прези\загруженные рисунк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076" y="0"/>
            <a:ext cx="9363076" cy="7023100"/>
          </a:xfrm>
          <a:prstGeom prst="rect">
            <a:avLst/>
          </a:prstGeom>
          <a:noFill/>
        </p:spPr>
      </p:pic>
      <p:pic>
        <p:nvPicPr>
          <p:cNvPr id="1027" name="Picture 3" descr="G:\картинки для прези\загруженные рисунки\лабиринт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714356"/>
            <a:ext cx="5716587" cy="5573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F:\картинки для прези\загруженные рисунки\GK1_norma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54704"/>
            <a:ext cx="1638447" cy="1003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214290"/>
            <a:ext cx="9001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ru-RU" sz="2400" dirty="0" smtClean="0"/>
              <a:t>Помоги Буратино  найти самый короткий путь к школе.</a:t>
            </a:r>
            <a:endParaRPr lang="ru-RU" sz="2400" dirty="0"/>
          </a:p>
        </p:txBody>
      </p:sp>
      <p:pic>
        <p:nvPicPr>
          <p:cNvPr id="7" name="Picture 2" descr="F:\картинки для прези\77846664_Buratino_za_parto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2863"/>
            <a:ext cx="2130425" cy="1643063"/>
          </a:xfrm>
          <a:prstGeom prst="rect">
            <a:avLst/>
          </a:prstGeom>
          <a:noFill/>
        </p:spPr>
      </p:pic>
      <p:sp>
        <p:nvSpPr>
          <p:cNvPr id="115" name="Овал 114"/>
          <p:cNvSpPr/>
          <p:nvPr/>
        </p:nvSpPr>
        <p:spPr>
          <a:xfrm>
            <a:off x="4714876" y="2071678"/>
            <a:ext cx="1643074" cy="150019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grpSp>
        <p:nvGrpSpPr>
          <p:cNvPr id="164" name="Группа 163"/>
          <p:cNvGrpSpPr/>
          <p:nvPr/>
        </p:nvGrpSpPr>
        <p:grpSpPr>
          <a:xfrm>
            <a:off x="3500430" y="1000108"/>
            <a:ext cx="5001454" cy="4859372"/>
            <a:chOff x="3500430" y="1000108"/>
            <a:chExt cx="5001454" cy="4859372"/>
          </a:xfrm>
        </p:grpSpPr>
        <p:cxnSp>
          <p:nvCxnSpPr>
            <p:cNvPr id="118" name="Прямая соединительная линия 117"/>
            <p:cNvCxnSpPr/>
            <p:nvPr/>
          </p:nvCxnSpPr>
          <p:spPr>
            <a:xfrm rot="10800000">
              <a:off x="6429388" y="2786058"/>
              <a:ext cx="50006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5400000">
              <a:off x="6322231" y="3393281"/>
              <a:ext cx="121444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/>
            <p:cNvCxnSpPr/>
            <p:nvPr/>
          </p:nvCxnSpPr>
          <p:spPr>
            <a:xfrm>
              <a:off x="6929454" y="4000504"/>
              <a:ext cx="157163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 rot="5400000">
              <a:off x="8108181" y="4393413"/>
              <a:ext cx="785818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126"/>
            <p:cNvCxnSpPr/>
            <p:nvPr/>
          </p:nvCxnSpPr>
          <p:spPr>
            <a:xfrm rot="10800000">
              <a:off x="6286512" y="4786322"/>
              <a:ext cx="2214578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/>
            <p:nvPr/>
          </p:nvCxnSpPr>
          <p:spPr>
            <a:xfrm rot="5400000" flipH="1" flipV="1">
              <a:off x="5929322" y="4429132"/>
              <a:ext cx="714380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 rot="10800000">
              <a:off x="3929058" y="4071942"/>
              <a:ext cx="2357454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rot="5400000" flipH="1" flipV="1">
              <a:off x="2750331" y="2893215"/>
              <a:ext cx="2357454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>
              <a:off x="3929058" y="1714488"/>
              <a:ext cx="2000264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/>
            <p:cNvCxnSpPr/>
            <p:nvPr/>
          </p:nvCxnSpPr>
          <p:spPr>
            <a:xfrm rot="5400000">
              <a:off x="5858678" y="1785926"/>
              <a:ext cx="14287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5930116" y="1857364"/>
              <a:ext cx="50006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Прямая соединительная линия 144"/>
            <p:cNvCxnSpPr/>
            <p:nvPr/>
          </p:nvCxnSpPr>
          <p:spPr>
            <a:xfrm rot="5400000" flipH="1" flipV="1">
              <a:off x="6002348" y="1428736"/>
              <a:ext cx="856462" cy="7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rot="10800000">
              <a:off x="3501224" y="1000108"/>
              <a:ext cx="2928958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я соединительная линия 148"/>
            <p:cNvCxnSpPr/>
            <p:nvPr/>
          </p:nvCxnSpPr>
          <p:spPr>
            <a:xfrm rot="5400000">
              <a:off x="1608117" y="2893215"/>
              <a:ext cx="3786214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Прямая соединительная линия 151"/>
            <p:cNvCxnSpPr/>
            <p:nvPr/>
          </p:nvCxnSpPr>
          <p:spPr>
            <a:xfrm>
              <a:off x="3501224" y="4786322"/>
              <a:ext cx="1571636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Прямая соединительная линия 157"/>
            <p:cNvCxnSpPr/>
            <p:nvPr/>
          </p:nvCxnSpPr>
          <p:spPr>
            <a:xfrm rot="5400000">
              <a:off x="4537869" y="5322107"/>
              <a:ext cx="1070776" cy="7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/>
            <p:cNvCxnSpPr/>
            <p:nvPr/>
          </p:nvCxnSpPr>
          <p:spPr>
            <a:xfrm rot="10800000">
              <a:off x="4858546" y="5857892"/>
              <a:ext cx="214314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Овал 166"/>
          <p:cNvSpPr/>
          <p:nvPr/>
        </p:nvSpPr>
        <p:spPr>
          <a:xfrm>
            <a:off x="4643438" y="2071678"/>
            <a:ext cx="1785950" cy="150019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168" name="Picture 2" descr="F:\картинки для прези\загруженные рисунки\дтижлю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48" y="6143644"/>
            <a:ext cx="785794" cy="785794"/>
          </a:xfrm>
          <a:prstGeom prst="rect">
            <a:avLst/>
          </a:prstGeom>
          <a:noFill/>
        </p:spPr>
      </p:pic>
      <p:pic>
        <p:nvPicPr>
          <p:cNvPr id="169" name="Picture 2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72354" y="6143644"/>
            <a:ext cx="785794" cy="7857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артинки для прези\загруженные рисунк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076" y="0"/>
            <a:ext cx="9363076" cy="7023100"/>
          </a:xfrm>
          <a:prstGeom prst="rect">
            <a:avLst/>
          </a:prstGeom>
          <a:noFill/>
        </p:spPr>
      </p:pic>
      <p:pic>
        <p:nvPicPr>
          <p:cNvPr id="5123" name="Picture 3" descr="F:\картинки для прези\загруженные рисунки\GK1_norma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4704"/>
            <a:ext cx="1638447" cy="1003296"/>
          </a:xfrm>
          <a:prstGeom prst="rect">
            <a:avLst/>
          </a:prstGeom>
          <a:noFill/>
        </p:spPr>
      </p:pic>
      <p:pic>
        <p:nvPicPr>
          <p:cNvPr id="1026" name="Picture 2" descr="F:\картинки для прези\загруженные рисунки\svetofor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79" y="1109684"/>
            <a:ext cx="5286375" cy="53911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142852"/>
            <a:ext cx="7648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Реши примеры и раскрась светофор . 10 – черный</a:t>
            </a:r>
            <a:r>
              <a:rPr lang="en-US" sz="2000" dirty="0" smtClean="0"/>
              <a:t>,</a:t>
            </a:r>
            <a:r>
              <a:rPr lang="ru-RU" sz="2000" dirty="0" smtClean="0"/>
              <a:t> 8 – </a:t>
            </a:r>
            <a:r>
              <a:rPr lang="ru-RU" sz="2000" dirty="0" smtClean="0">
                <a:solidFill>
                  <a:srgbClr val="FF0000"/>
                </a:solidFill>
              </a:rPr>
              <a:t>красный</a:t>
            </a:r>
            <a:r>
              <a:rPr lang="en-US" sz="2000" dirty="0" smtClean="0">
                <a:solidFill>
                  <a:srgbClr val="FF0000"/>
                </a:solidFill>
              </a:rPr>
              <a:t>,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/>
              <a:t>6 – </a:t>
            </a:r>
            <a:r>
              <a:rPr lang="ru-RU" sz="2000" dirty="0" smtClean="0">
                <a:solidFill>
                  <a:srgbClr val="FFFF00"/>
                </a:solidFill>
              </a:rPr>
              <a:t>желтый</a:t>
            </a:r>
            <a:r>
              <a:rPr lang="en-US" sz="2000" dirty="0" smtClean="0">
                <a:solidFill>
                  <a:srgbClr val="FFFF00"/>
                </a:solidFill>
              </a:rPr>
              <a:t>, </a:t>
            </a:r>
            <a:r>
              <a:rPr lang="ru-RU" sz="2000" dirty="0" smtClean="0"/>
              <a:t>4 – </a:t>
            </a:r>
            <a:r>
              <a:rPr lang="ru-RU" sz="2000" dirty="0" smtClean="0">
                <a:solidFill>
                  <a:srgbClr val="00B050"/>
                </a:solidFill>
              </a:rPr>
              <a:t>зеленый.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7" name="Picture 2" descr="F:\картинки для прези\77846664_Buratino_za_parto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8755" y="214301"/>
            <a:ext cx="2130425" cy="1643063"/>
          </a:xfrm>
          <a:prstGeom prst="rect">
            <a:avLst/>
          </a:prstGeom>
          <a:noFill/>
        </p:spPr>
      </p:pic>
      <p:pic>
        <p:nvPicPr>
          <p:cNvPr id="8" name="Picture 2" descr="F:\картинки для прези\загруженные рисунки\дтижлю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3394" y="5924576"/>
            <a:ext cx="1004886" cy="1004886"/>
          </a:xfrm>
          <a:prstGeom prst="rect">
            <a:avLst/>
          </a:prstGeom>
          <a:noFill/>
        </p:spPr>
      </p:pic>
      <p:pic>
        <p:nvPicPr>
          <p:cNvPr id="10" name="Picture 3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786578" y="5929330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картинки для прези\загруженные рисунки\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G:\картинки для прези\загруженные рисунки\найди отличия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7548301" cy="5256583"/>
          </a:xfrm>
          <a:prstGeom prst="rect">
            <a:avLst/>
          </a:prstGeom>
          <a:noFill/>
        </p:spPr>
      </p:pic>
      <p:pic>
        <p:nvPicPr>
          <p:cNvPr id="5" name="Picture 3" descr="F:\картинки для прези\загруженные рисунки\GK1_normal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471" y="5854704"/>
            <a:ext cx="1638447" cy="1003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142852"/>
            <a:ext cx="3583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Найди отличия.</a:t>
            </a:r>
            <a:endParaRPr lang="ru-RU" sz="4000" dirty="0"/>
          </a:p>
        </p:txBody>
      </p:sp>
      <p:pic>
        <p:nvPicPr>
          <p:cNvPr id="8" name="Picture 2" descr="F:\картинки для прези\77846664_Buratino_za_parto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142863"/>
            <a:ext cx="2130425" cy="1643063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428860" y="4071942"/>
            <a:ext cx="1714512" cy="107157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0" name="Овал 9"/>
          <p:cNvSpPr/>
          <p:nvPr/>
        </p:nvSpPr>
        <p:spPr>
          <a:xfrm>
            <a:off x="1500166" y="4286256"/>
            <a:ext cx="928694" cy="92869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1" name="Овал 10"/>
          <p:cNvSpPr/>
          <p:nvPr/>
        </p:nvSpPr>
        <p:spPr>
          <a:xfrm>
            <a:off x="1214414" y="5500702"/>
            <a:ext cx="1000132" cy="57150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2" name="Овал 11"/>
          <p:cNvSpPr/>
          <p:nvPr/>
        </p:nvSpPr>
        <p:spPr>
          <a:xfrm>
            <a:off x="2285984" y="1357298"/>
            <a:ext cx="857256" cy="57150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3" name="Овал 12"/>
          <p:cNvSpPr/>
          <p:nvPr/>
        </p:nvSpPr>
        <p:spPr>
          <a:xfrm>
            <a:off x="3857620" y="1214422"/>
            <a:ext cx="1000132" cy="785818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4" name="Овал 13"/>
          <p:cNvSpPr/>
          <p:nvPr/>
        </p:nvSpPr>
        <p:spPr>
          <a:xfrm>
            <a:off x="1785918" y="2643182"/>
            <a:ext cx="1214446" cy="92869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5" name="Овал 14"/>
          <p:cNvSpPr/>
          <p:nvPr/>
        </p:nvSpPr>
        <p:spPr>
          <a:xfrm>
            <a:off x="1214414" y="3500438"/>
            <a:ext cx="1000132" cy="71438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6" name="Овал 15"/>
          <p:cNvSpPr/>
          <p:nvPr/>
        </p:nvSpPr>
        <p:spPr>
          <a:xfrm>
            <a:off x="3786182" y="5500702"/>
            <a:ext cx="1000132" cy="57150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7" name="Овал 16"/>
          <p:cNvSpPr/>
          <p:nvPr/>
        </p:nvSpPr>
        <p:spPr>
          <a:xfrm>
            <a:off x="1142976" y="1857364"/>
            <a:ext cx="1000132" cy="85725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18" name="Овал 17"/>
          <p:cNvSpPr/>
          <p:nvPr/>
        </p:nvSpPr>
        <p:spPr>
          <a:xfrm>
            <a:off x="3000364" y="2857496"/>
            <a:ext cx="1000132" cy="928694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pic>
        <p:nvPicPr>
          <p:cNvPr id="2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5286388"/>
            <a:ext cx="642942" cy="736550"/>
          </a:xfrm>
          <a:prstGeom prst="rect">
            <a:avLst/>
          </a:prstGeom>
          <a:noFill/>
        </p:spPr>
      </p:pic>
      <p:pic>
        <p:nvPicPr>
          <p:cNvPr id="36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143380"/>
            <a:ext cx="642942" cy="736550"/>
          </a:xfrm>
          <a:prstGeom prst="rect">
            <a:avLst/>
          </a:prstGeom>
          <a:noFill/>
        </p:spPr>
      </p:pic>
      <p:pic>
        <p:nvPicPr>
          <p:cNvPr id="37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5286388"/>
            <a:ext cx="642942" cy="736550"/>
          </a:xfrm>
          <a:prstGeom prst="rect">
            <a:avLst/>
          </a:prstGeom>
          <a:noFill/>
        </p:spPr>
      </p:pic>
      <p:pic>
        <p:nvPicPr>
          <p:cNvPr id="38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214818"/>
            <a:ext cx="642942" cy="736550"/>
          </a:xfrm>
          <a:prstGeom prst="rect">
            <a:avLst/>
          </a:prstGeom>
          <a:noFill/>
        </p:spPr>
      </p:pic>
      <p:pic>
        <p:nvPicPr>
          <p:cNvPr id="39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71604" y="3192516"/>
            <a:ext cx="642942" cy="736550"/>
          </a:xfrm>
          <a:prstGeom prst="rect">
            <a:avLst/>
          </a:prstGeom>
          <a:noFill/>
        </p:spPr>
      </p:pic>
      <p:pic>
        <p:nvPicPr>
          <p:cNvPr id="40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60" y="2714620"/>
            <a:ext cx="642942" cy="736550"/>
          </a:xfrm>
          <a:prstGeom prst="rect">
            <a:avLst/>
          </a:prstGeom>
          <a:noFill/>
        </p:spPr>
      </p:pic>
      <p:pic>
        <p:nvPicPr>
          <p:cNvPr id="43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857496"/>
            <a:ext cx="642942" cy="736550"/>
          </a:xfrm>
          <a:prstGeom prst="rect">
            <a:avLst/>
          </a:prstGeom>
          <a:noFill/>
        </p:spPr>
      </p:pic>
      <p:pic>
        <p:nvPicPr>
          <p:cNvPr id="44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1857364"/>
            <a:ext cx="642942" cy="736550"/>
          </a:xfrm>
          <a:prstGeom prst="rect">
            <a:avLst/>
          </a:prstGeom>
          <a:noFill/>
        </p:spPr>
      </p:pic>
      <p:pic>
        <p:nvPicPr>
          <p:cNvPr id="45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1214422"/>
            <a:ext cx="642942" cy="736550"/>
          </a:xfrm>
          <a:prstGeom prst="rect">
            <a:avLst/>
          </a:prstGeom>
          <a:noFill/>
        </p:spPr>
      </p:pic>
      <p:pic>
        <p:nvPicPr>
          <p:cNvPr id="46" name="Picture 2" descr="F:\картинки для прези\загруженные рисунки\длрилжю.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86050" y="1214422"/>
            <a:ext cx="642942" cy="736550"/>
          </a:xfrm>
          <a:prstGeom prst="rect">
            <a:avLst/>
          </a:prstGeom>
          <a:noFill/>
        </p:spPr>
      </p:pic>
      <p:pic>
        <p:nvPicPr>
          <p:cNvPr id="47" name="Picture 3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000892" y="5929330"/>
            <a:ext cx="1000132" cy="1000132"/>
          </a:xfrm>
          <a:prstGeom prst="rect">
            <a:avLst/>
          </a:prstGeom>
          <a:noFill/>
        </p:spPr>
      </p:pic>
      <p:pic>
        <p:nvPicPr>
          <p:cNvPr id="48" name="Picture 2" descr="F:\картинки для прези\загруженные рисунки\дтижлю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7708" y="5924576"/>
            <a:ext cx="1004886" cy="1004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картинки для прези\загруженные рисунк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pic>
        <p:nvPicPr>
          <p:cNvPr id="5" name="Picture 3" descr="F:\картинки для прези\загруженные рисунки\GK1_norma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71" y="5854704"/>
            <a:ext cx="1638447" cy="1003296"/>
          </a:xfrm>
          <a:prstGeom prst="rect">
            <a:avLst/>
          </a:prstGeom>
          <a:noFill/>
        </p:spPr>
      </p:pic>
      <p:pic>
        <p:nvPicPr>
          <p:cNvPr id="2051" name="Picture 3" descr="F:\картинки для прези\загруженные рисунки\3759983_54474nothumb5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685821"/>
            <a:ext cx="4762500" cy="57435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28860" y="142852"/>
            <a:ext cx="4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Соедини по точкам.</a:t>
            </a:r>
            <a:endParaRPr lang="ru-RU" sz="3600" dirty="0"/>
          </a:p>
        </p:txBody>
      </p:sp>
      <p:pic>
        <p:nvPicPr>
          <p:cNvPr id="8" name="Picture 2" descr="F:\картинки для прези\77846664_Buratino_za_parto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83" y="71425"/>
            <a:ext cx="2130425" cy="1643063"/>
          </a:xfrm>
          <a:prstGeom prst="rect">
            <a:avLst/>
          </a:prstGeom>
          <a:noFill/>
        </p:spPr>
      </p:pic>
      <p:pic>
        <p:nvPicPr>
          <p:cNvPr id="9" name="Picture 2" descr="F:\картинки для прези\загруженные рисунки\дтижлю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7708" y="5924576"/>
            <a:ext cx="1004886" cy="1004886"/>
          </a:xfrm>
          <a:prstGeom prst="rect">
            <a:avLst/>
          </a:prstGeom>
          <a:noFill/>
        </p:spPr>
      </p:pic>
      <p:pic>
        <p:nvPicPr>
          <p:cNvPr id="10" name="Picture 3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929454" y="5929330"/>
            <a:ext cx="1000132" cy="1000132"/>
          </a:xfrm>
          <a:prstGeom prst="rect">
            <a:avLst/>
          </a:prstGeom>
          <a:noFill/>
        </p:spPr>
      </p:pic>
      <p:sp>
        <p:nvSpPr>
          <p:cNvPr id="32" name="Овал 31"/>
          <p:cNvSpPr/>
          <p:nvPr/>
        </p:nvSpPr>
        <p:spPr>
          <a:xfrm>
            <a:off x="5500694" y="1285860"/>
            <a:ext cx="571504" cy="50006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3" name="Овал 32"/>
          <p:cNvSpPr/>
          <p:nvPr/>
        </p:nvSpPr>
        <p:spPr>
          <a:xfrm>
            <a:off x="1643042" y="4500570"/>
            <a:ext cx="571504" cy="50006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4" name="Овал 33"/>
          <p:cNvSpPr/>
          <p:nvPr/>
        </p:nvSpPr>
        <p:spPr>
          <a:xfrm>
            <a:off x="2493982" y="3530337"/>
            <a:ext cx="571504" cy="500066"/>
          </a:xfrm>
          <a:prstGeom prst="ellipse">
            <a:avLst/>
          </a:prstGeom>
          <a:solidFill>
            <a:srgbClr val="4F81BD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5" name="Овал 34"/>
          <p:cNvSpPr/>
          <p:nvPr/>
        </p:nvSpPr>
        <p:spPr>
          <a:xfrm>
            <a:off x="1785918" y="3857628"/>
            <a:ext cx="571504" cy="50006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6" name="Овал 35"/>
          <p:cNvSpPr/>
          <p:nvPr/>
        </p:nvSpPr>
        <p:spPr>
          <a:xfrm>
            <a:off x="2643174" y="4071942"/>
            <a:ext cx="571504" cy="50006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7" name="Овал 36"/>
          <p:cNvSpPr/>
          <p:nvPr/>
        </p:nvSpPr>
        <p:spPr>
          <a:xfrm>
            <a:off x="3714744" y="3429000"/>
            <a:ext cx="428628" cy="35719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8" name="Овал 37"/>
          <p:cNvSpPr/>
          <p:nvPr/>
        </p:nvSpPr>
        <p:spPr>
          <a:xfrm>
            <a:off x="3428992" y="4000504"/>
            <a:ext cx="571504" cy="50006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39" name="Овал 38"/>
          <p:cNvSpPr/>
          <p:nvPr/>
        </p:nvSpPr>
        <p:spPr>
          <a:xfrm>
            <a:off x="4286248" y="3429000"/>
            <a:ext cx="428628" cy="35719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40" name="Овал 39"/>
          <p:cNvSpPr/>
          <p:nvPr/>
        </p:nvSpPr>
        <p:spPr>
          <a:xfrm>
            <a:off x="4714876" y="3429000"/>
            <a:ext cx="428628" cy="357190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sp>
        <p:nvSpPr>
          <p:cNvPr id="41" name="Овал 40"/>
          <p:cNvSpPr/>
          <p:nvPr/>
        </p:nvSpPr>
        <p:spPr>
          <a:xfrm>
            <a:off x="2786050" y="1285860"/>
            <a:ext cx="571504" cy="500066"/>
          </a:xfrm>
          <a:prstGeom prst="ellipse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rot="5400000" flipH="1" flipV="1">
            <a:off x="4321967" y="2107397"/>
            <a:ext cx="2000264" cy="92869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0800000">
            <a:off x="3071802" y="1500174"/>
            <a:ext cx="2714644" cy="7302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2750331" y="1821645"/>
            <a:ext cx="2143140" cy="150019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0800000" flipV="1">
            <a:off x="4000496" y="3571876"/>
            <a:ext cx="571504" cy="7143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 flipH="1" flipV="1">
            <a:off x="3500430" y="3857628"/>
            <a:ext cx="642942" cy="21431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928926" y="4286256"/>
            <a:ext cx="785818" cy="1588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2643174" y="3929066"/>
            <a:ext cx="428628" cy="1428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2071670" y="3786190"/>
            <a:ext cx="714380" cy="2857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5400000">
            <a:off x="1643042" y="4357694"/>
            <a:ext cx="714380" cy="14287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3" descr="F:\картинки для прези\загруженные рисунки\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F:\картинки для прези\загруженные рисунки\GK1_norma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33" y="5783290"/>
            <a:ext cx="1638447" cy="1003296"/>
          </a:xfrm>
          <a:prstGeom prst="rect">
            <a:avLst/>
          </a:prstGeom>
          <a:noFill/>
        </p:spPr>
      </p:pic>
      <p:pic>
        <p:nvPicPr>
          <p:cNvPr id="1026" name="Picture 2" descr="F:\картинки для прези\77846664_Buratino_za_parto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59" y="71414"/>
            <a:ext cx="2130425" cy="1643063"/>
          </a:xfrm>
          <a:prstGeom prst="rect">
            <a:avLst/>
          </a:prstGeom>
          <a:noFill/>
        </p:spPr>
      </p:pic>
      <p:grpSp>
        <p:nvGrpSpPr>
          <p:cNvPr id="95" name="Группа 94"/>
          <p:cNvGrpSpPr/>
          <p:nvPr/>
        </p:nvGrpSpPr>
        <p:grpSpPr>
          <a:xfrm>
            <a:off x="1571604" y="1500174"/>
            <a:ext cx="6429420" cy="4643470"/>
            <a:chOff x="1428728" y="1285860"/>
            <a:chExt cx="6429420" cy="464347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500298" y="128586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500298" y="16430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500298" y="271462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143108" y="235743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571868" y="235743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286248" y="200024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286248" y="271462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4286248" y="307181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929058" y="342900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643438" y="342900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000628" y="342900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357818" y="342900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5357818" y="307181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357818" y="378619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286248" y="485776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50029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78591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14310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85748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357186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28624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64343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57186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571868" y="450057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535781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321467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92905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571868" y="378619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286248" y="450057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428624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4286248" y="342900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286248" y="378619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571868" y="342900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857488" y="485776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57488" y="450057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85748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2857488" y="378619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2857488" y="342900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286248" y="16430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3929058" y="235743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214678" y="235743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2857488" y="235743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2500298" y="235743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2500298" y="200024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4286248" y="235743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1785918" y="16430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2143108" y="16430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1428728" y="16430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2857488" y="16430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3214678" y="16430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3571868" y="16430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571500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07219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42938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78657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429388" y="378619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714376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6429388" y="342900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429388" y="521495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6429388" y="485776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6429388" y="557214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6429388" y="450057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500958" y="4143380"/>
              <a:ext cx="35719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142976" y="185736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</a:t>
            </a:r>
            <a:endParaRPr lang="ru-RU" sz="20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2643174" y="107154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2.</a:t>
            </a:r>
            <a:endParaRPr lang="ru-RU" sz="20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1857356" y="250030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3.</a:t>
            </a:r>
            <a:endParaRPr lang="ru-RU" sz="20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402876" y="150017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4.</a:t>
            </a:r>
            <a:endParaRPr lang="ru-RU" sz="20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3357554" y="360039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5.</a:t>
            </a:r>
            <a:endParaRPr lang="ru-RU" sz="2000" b="1" dirty="0"/>
          </a:p>
        </p:txBody>
      </p:sp>
      <p:sp>
        <p:nvSpPr>
          <p:cNvPr id="105" name="TextBox 104"/>
          <p:cNvSpPr txBox="1"/>
          <p:nvPr/>
        </p:nvSpPr>
        <p:spPr>
          <a:xfrm>
            <a:off x="5500694" y="292893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6.</a:t>
            </a:r>
            <a:endParaRPr lang="ru-RU" sz="20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3714744" y="321468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7.</a:t>
            </a:r>
            <a:endParaRPr lang="ru-RU" sz="20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6572264" y="3286124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8.</a:t>
            </a:r>
            <a:endParaRPr lang="ru-RU" sz="2000" b="1" dirty="0"/>
          </a:p>
        </p:txBody>
      </p:sp>
      <p:sp>
        <p:nvSpPr>
          <p:cNvPr id="109" name="TextBox 108"/>
          <p:cNvSpPr txBox="1"/>
          <p:nvPr/>
        </p:nvSpPr>
        <p:spPr>
          <a:xfrm>
            <a:off x="5143504" y="4286256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9.</a:t>
            </a:r>
            <a:endParaRPr lang="ru-RU" sz="2000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928926" y="3214686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10.</a:t>
            </a:r>
            <a:endParaRPr lang="ru-RU" sz="2000" b="1" dirty="0"/>
          </a:p>
        </p:txBody>
      </p:sp>
      <p:sp>
        <p:nvSpPr>
          <p:cNvPr id="114" name="Овальная выноска 113"/>
          <p:cNvSpPr/>
          <p:nvPr/>
        </p:nvSpPr>
        <p:spPr>
          <a:xfrm>
            <a:off x="3071802" y="71414"/>
            <a:ext cx="6000792" cy="1571636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№1</a:t>
            </a:r>
          </a:p>
          <a:p>
            <a:pPr algn="ctr"/>
            <a:r>
              <a:rPr lang="ru-RU" dirty="0" smtClean="0"/>
              <a:t>Место есть для перехода</a:t>
            </a:r>
            <a:r>
              <a:rPr lang="en-US" dirty="0" smtClean="0"/>
              <a:t>,</a:t>
            </a:r>
            <a:endParaRPr lang="ru-RU" dirty="0" smtClean="0"/>
          </a:p>
          <a:p>
            <a:pPr algn="ctr"/>
            <a:r>
              <a:rPr lang="ru-RU" dirty="0" smtClean="0"/>
              <a:t>Это знают пешеходы.</a:t>
            </a:r>
          </a:p>
          <a:p>
            <a:pPr algn="ctr"/>
            <a:r>
              <a:rPr lang="ru-RU" dirty="0" smtClean="0"/>
              <a:t>Нам его разлиновали</a:t>
            </a:r>
            <a:r>
              <a:rPr lang="en-US" dirty="0" smtClean="0"/>
              <a:t>,</a:t>
            </a:r>
            <a:endParaRPr lang="ru-RU" dirty="0" smtClean="0"/>
          </a:p>
          <a:p>
            <a:pPr algn="ctr"/>
            <a:r>
              <a:rPr lang="ru-RU" dirty="0" smtClean="0"/>
              <a:t>Где ходить - всем показали.</a:t>
            </a:r>
          </a:p>
          <a:p>
            <a:pPr algn="ctr"/>
            <a:endParaRPr lang="ru-RU" dirty="0" smtClean="0"/>
          </a:p>
        </p:txBody>
      </p:sp>
      <p:sp>
        <p:nvSpPr>
          <p:cNvPr id="115" name="Овальная выноска 114"/>
          <p:cNvSpPr/>
          <p:nvPr/>
        </p:nvSpPr>
        <p:spPr>
          <a:xfrm>
            <a:off x="3071802" y="71438"/>
            <a:ext cx="5929354" cy="1643050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№2</a:t>
            </a:r>
          </a:p>
          <a:p>
            <a:pPr algn="ctr"/>
            <a:r>
              <a:rPr lang="ru-RU" dirty="0" smtClean="0"/>
              <a:t>Полосатая лошадка</a:t>
            </a:r>
            <a:r>
              <a:rPr lang="en-US" dirty="0" smtClean="0"/>
              <a:t>,</a:t>
            </a:r>
            <a:endParaRPr lang="ru-RU" dirty="0" smtClean="0"/>
          </a:p>
          <a:p>
            <a:pPr algn="ctr"/>
            <a:r>
              <a:rPr lang="ru-RU" dirty="0" smtClean="0"/>
              <a:t>Её «зеброю» зовут.</a:t>
            </a:r>
          </a:p>
          <a:p>
            <a:pPr algn="ctr"/>
            <a:r>
              <a:rPr lang="ru-RU" dirty="0" smtClean="0"/>
              <a:t>Но не та</a:t>
            </a:r>
            <a:r>
              <a:rPr lang="en-US" dirty="0" smtClean="0"/>
              <a:t>,</a:t>
            </a:r>
            <a:r>
              <a:rPr lang="ru-RU" dirty="0" smtClean="0"/>
              <a:t> что в зоопарке</a:t>
            </a:r>
            <a:r>
              <a:rPr lang="en-US" dirty="0" smtClean="0"/>
              <a:t>,</a:t>
            </a:r>
            <a:endParaRPr lang="ru-RU" dirty="0" smtClean="0"/>
          </a:p>
          <a:p>
            <a:pPr algn="ctr"/>
            <a:r>
              <a:rPr lang="ru-RU" dirty="0" smtClean="0"/>
              <a:t>По ней люди все идут.</a:t>
            </a:r>
          </a:p>
        </p:txBody>
      </p:sp>
      <p:sp>
        <p:nvSpPr>
          <p:cNvPr id="116" name="Овальная выноска 115"/>
          <p:cNvSpPr/>
          <p:nvPr/>
        </p:nvSpPr>
        <p:spPr>
          <a:xfrm>
            <a:off x="3214678" y="142852"/>
            <a:ext cx="5786478" cy="1500198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№3</a:t>
            </a:r>
          </a:p>
          <a:p>
            <a:pPr algn="ctr"/>
            <a:r>
              <a:rPr lang="ru-RU" dirty="0" smtClean="0"/>
              <a:t>Лёша с Любой ходят парой.</a:t>
            </a:r>
          </a:p>
          <a:p>
            <a:pPr algn="ctr"/>
            <a:r>
              <a:rPr lang="ru-RU" dirty="0" smtClean="0"/>
              <a:t>Где идут</a:t>
            </a:r>
            <a:r>
              <a:rPr lang="en-US" dirty="0" smtClean="0"/>
              <a:t>? </a:t>
            </a:r>
            <a:r>
              <a:rPr lang="ru-RU" dirty="0" smtClean="0"/>
              <a:t>По…</a:t>
            </a:r>
          </a:p>
        </p:txBody>
      </p:sp>
      <p:sp>
        <p:nvSpPr>
          <p:cNvPr id="117" name="Овальная выноска 116"/>
          <p:cNvSpPr/>
          <p:nvPr/>
        </p:nvSpPr>
        <p:spPr>
          <a:xfrm>
            <a:off x="3286084" y="214290"/>
            <a:ext cx="5786510" cy="1285884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№4</a:t>
            </a:r>
          </a:p>
          <a:p>
            <a:pPr algn="ctr"/>
            <a:r>
              <a:rPr lang="ru-RU" dirty="0" smtClean="0"/>
              <a:t>Место пересечения дорог.</a:t>
            </a:r>
          </a:p>
        </p:txBody>
      </p:sp>
      <p:sp>
        <p:nvSpPr>
          <p:cNvPr id="118" name="Овальная выноска 117"/>
          <p:cNvSpPr/>
          <p:nvPr/>
        </p:nvSpPr>
        <p:spPr>
          <a:xfrm>
            <a:off x="3143240" y="214290"/>
            <a:ext cx="5857916" cy="1357322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№5</a:t>
            </a:r>
          </a:p>
          <a:p>
            <a:pPr algn="ctr"/>
            <a:r>
              <a:rPr lang="ru-RU" dirty="0" smtClean="0"/>
              <a:t>Шагаешь – впереди лежит,</a:t>
            </a:r>
            <a:br>
              <a:rPr lang="ru-RU" dirty="0" smtClean="0"/>
            </a:br>
            <a:r>
              <a:rPr lang="ru-RU" dirty="0" smtClean="0"/>
              <a:t>Оглянешься – домой бежит.</a:t>
            </a:r>
          </a:p>
          <a:p>
            <a:pPr algn="ctr"/>
            <a:endParaRPr lang="ru-RU" dirty="0" smtClean="0"/>
          </a:p>
        </p:txBody>
      </p:sp>
      <p:sp>
        <p:nvSpPr>
          <p:cNvPr id="119" name="Овальная выноска 118"/>
          <p:cNvSpPr/>
          <p:nvPr/>
        </p:nvSpPr>
        <p:spPr>
          <a:xfrm>
            <a:off x="3214710" y="142852"/>
            <a:ext cx="5715008" cy="1357322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№6</a:t>
            </a:r>
          </a:p>
          <a:p>
            <a:pPr algn="ctr"/>
            <a:r>
              <a:rPr lang="ru-RU" dirty="0" smtClean="0"/>
              <a:t>Глаз автомобиля.</a:t>
            </a:r>
          </a:p>
        </p:txBody>
      </p:sp>
      <p:sp>
        <p:nvSpPr>
          <p:cNvPr id="120" name="Овальная выноска 119"/>
          <p:cNvSpPr/>
          <p:nvPr/>
        </p:nvSpPr>
        <p:spPr>
          <a:xfrm>
            <a:off x="3143240" y="214290"/>
            <a:ext cx="5857916" cy="1357322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№7</a:t>
            </a:r>
          </a:p>
          <a:p>
            <a:pPr algn="ctr"/>
            <a:r>
              <a:rPr lang="ru-RU" dirty="0" smtClean="0"/>
              <a:t>Маленькие участники дорожного движения.</a:t>
            </a:r>
          </a:p>
        </p:txBody>
      </p:sp>
      <p:sp>
        <p:nvSpPr>
          <p:cNvPr id="121" name="Овальная выноска 120"/>
          <p:cNvSpPr/>
          <p:nvPr/>
        </p:nvSpPr>
        <p:spPr>
          <a:xfrm>
            <a:off x="3071770" y="214290"/>
            <a:ext cx="5929386" cy="1357322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№8</a:t>
            </a:r>
          </a:p>
          <a:p>
            <a:pPr algn="ctr"/>
            <a:r>
              <a:rPr lang="ru-RU" dirty="0" smtClean="0"/>
              <a:t>Место где </a:t>
            </a:r>
            <a:r>
              <a:rPr lang="ru-RU" dirty="0" err="1" smtClean="0"/>
              <a:t>паркуются</a:t>
            </a:r>
            <a:r>
              <a:rPr lang="ru-RU" dirty="0" smtClean="0"/>
              <a:t> машины.</a:t>
            </a:r>
          </a:p>
        </p:txBody>
      </p:sp>
      <p:sp>
        <p:nvSpPr>
          <p:cNvPr id="122" name="Овальная выноска 121"/>
          <p:cNvSpPr/>
          <p:nvPr/>
        </p:nvSpPr>
        <p:spPr>
          <a:xfrm>
            <a:off x="3286116" y="142852"/>
            <a:ext cx="5715040" cy="1500198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№9</a:t>
            </a:r>
          </a:p>
          <a:p>
            <a:pPr algn="ctr"/>
            <a:r>
              <a:rPr lang="ru-RU" dirty="0" smtClean="0"/>
              <a:t>Дом по улице идет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На работу всех везет.</a:t>
            </a:r>
          </a:p>
          <a:p>
            <a:pPr algn="ctr"/>
            <a:r>
              <a:rPr lang="ru-RU" dirty="0" smtClean="0"/>
              <a:t>Не на курьих тонких ножках</a:t>
            </a:r>
            <a:r>
              <a:rPr lang="en-US" dirty="0" smtClean="0"/>
              <a:t>,</a:t>
            </a:r>
            <a:endParaRPr lang="ru-RU" dirty="0" smtClean="0"/>
          </a:p>
          <a:p>
            <a:pPr algn="ctr"/>
            <a:r>
              <a:rPr lang="ru-RU" dirty="0" smtClean="0"/>
              <a:t>А в резиновых сапожках.</a:t>
            </a:r>
          </a:p>
        </p:txBody>
      </p:sp>
      <p:sp>
        <p:nvSpPr>
          <p:cNvPr id="123" name="Овальная выноска 122"/>
          <p:cNvSpPr/>
          <p:nvPr/>
        </p:nvSpPr>
        <p:spPr>
          <a:xfrm>
            <a:off x="3143240" y="214290"/>
            <a:ext cx="5857916" cy="1428760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№10</a:t>
            </a:r>
          </a:p>
          <a:p>
            <a:pPr algn="ctr"/>
            <a:r>
              <a:rPr lang="ru-RU" dirty="0" smtClean="0"/>
              <a:t>Не летает</a:t>
            </a:r>
            <a:r>
              <a:rPr lang="en-US" dirty="0" smtClean="0"/>
              <a:t>,</a:t>
            </a:r>
            <a:r>
              <a:rPr lang="ru-RU" dirty="0" smtClean="0"/>
              <a:t> не жужжит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Жук по улице бежит.</a:t>
            </a:r>
          </a:p>
          <a:p>
            <a:pPr algn="ctr"/>
            <a:r>
              <a:rPr lang="ru-RU" dirty="0" smtClean="0"/>
              <a:t>И горят в глазах жука</a:t>
            </a:r>
          </a:p>
          <a:p>
            <a:pPr algn="ctr"/>
            <a:r>
              <a:rPr lang="ru-RU" dirty="0" smtClean="0"/>
              <a:t>Два блестящих огонька.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7715272" y="1785926"/>
            <a:ext cx="1065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Ответы</a:t>
            </a:r>
            <a:r>
              <a:rPr lang="en-US" sz="2000" b="1" dirty="0" smtClean="0"/>
              <a:t>:</a:t>
            </a:r>
            <a:endParaRPr lang="ru-RU" sz="2000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7858148" y="2143116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r>
              <a:rPr lang="en-US" sz="2000" b="1" dirty="0" smtClean="0"/>
              <a:t>,</a:t>
            </a:r>
            <a:endParaRPr lang="ru-RU" sz="2000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8215338" y="2143116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r>
              <a:rPr lang="en-US" sz="2000" b="1" dirty="0" smtClean="0"/>
              <a:t>,</a:t>
            </a:r>
            <a:endParaRPr lang="ru-RU" sz="2000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7858148" y="2571744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r>
              <a:rPr lang="en-US" sz="2000" b="1" dirty="0" smtClean="0"/>
              <a:t>,</a:t>
            </a:r>
            <a:endParaRPr lang="ru-RU" sz="20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8215338" y="2571744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4,</a:t>
            </a:r>
            <a:endParaRPr lang="ru-RU" sz="2000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7858148" y="2928934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5,</a:t>
            </a:r>
            <a:endParaRPr lang="ru-RU" sz="2000" b="1" dirty="0"/>
          </a:p>
        </p:txBody>
      </p:sp>
      <p:sp>
        <p:nvSpPr>
          <p:cNvPr id="130" name="TextBox 129"/>
          <p:cNvSpPr txBox="1"/>
          <p:nvPr/>
        </p:nvSpPr>
        <p:spPr>
          <a:xfrm>
            <a:off x="8215338" y="2928934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6,</a:t>
            </a:r>
            <a:endParaRPr lang="ru-RU" sz="2000" b="1" dirty="0"/>
          </a:p>
        </p:txBody>
      </p:sp>
      <p:sp>
        <p:nvSpPr>
          <p:cNvPr id="131" name="TextBox 130"/>
          <p:cNvSpPr txBox="1"/>
          <p:nvPr/>
        </p:nvSpPr>
        <p:spPr>
          <a:xfrm>
            <a:off x="7858148" y="3286124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7,</a:t>
            </a:r>
            <a:endParaRPr lang="ru-RU" sz="20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8215338" y="3286124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8,</a:t>
            </a:r>
            <a:endParaRPr lang="ru-RU" sz="20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7858148" y="3643314"/>
            <a:ext cx="380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9,</a:t>
            </a:r>
            <a:endParaRPr lang="ru-RU" sz="2000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8143900" y="3643314"/>
            <a:ext cx="51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10,</a:t>
            </a:r>
            <a:endParaRPr lang="ru-RU" sz="2000" b="1" dirty="0"/>
          </a:p>
        </p:txBody>
      </p:sp>
      <p:grpSp>
        <p:nvGrpSpPr>
          <p:cNvPr id="143" name="Группа 142"/>
          <p:cNvGrpSpPr/>
          <p:nvPr/>
        </p:nvGrpSpPr>
        <p:grpSpPr>
          <a:xfrm>
            <a:off x="1500166" y="1857364"/>
            <a:ext cx="2548324" cy="369332"/>
            <a:chOff x="1500166" y="1857364"/>
            <a:chExt cx="2548324" cy="369332"/>
          </a:xfrm>
        </p:grpSpPr>
        <p:sp>
          <p:nvSpPr>
            <p:cNvPr id="135" name="TextBox 134"/>
            <p:cNvSpPr txBox="1"/>
            <p:nvPr/>
          </p:nvSpPr>
          <p:spPr>
            <a:xfrm>
              <a:off x="2643174" y="18573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000364" y="1857364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Х</a:t>
              </a:r>
              <a:endParaRPr lang="ru-RU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714744" y="1857364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Д</a:t>
              </a:r>
              <a:endParaRPr lang="ru-RU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357554" y="1857364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2285984" y="1857364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Р</a:t>
              </a:r>
              <a:endParaRPr lang="ru-RU" dirty="0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928794" y="1857364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500166" y="1857364"/>
              <a:ext cx="500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</a:t>
              </a:r>
              <a:endParaRPr lang="ru-RU" dirty="0"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2643174" y="1500174"/>
            <a:ext cx="500066" cy="1798092"/>
            <a:chOff x="2643174" y="1500174"/>
            <a:chExt cx="500066" cy="1798092"/>
          </a:xfrm>
        </p:grpSpPr>
        <p:sp>
          <p:nvSpPr>
            <p:cNvPr id="144" name="TextBox 143"/>
            <p:cNvSpPr txBox="1"/>
            <p:nvPr/>
          </p:nvSpPr>
          <p:spPr>
            <a:xfrm>
              <a:off x="2643174" y="150017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</a:t>
              </a:r>
              <a:endParaRPr lang="ru-RU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2643174" y="221455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</a:t>
              </a:r>
              <a:endParaRPr lang="ru-RU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643174" y="257174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</a:t>
              </a:r>
              <a:endParaRPr lang="ru-RU" dirty="0"/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2643174" y="292893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</p:grpSp>
      <p:grpSp>
        <p:nvGrpSpPr>
          <p:cNvPr id="161" name="Группа 160"/>
          <p:cNvGrpSpPr/>
          <p:nvPr/>
        </p:nvGrpSpPr>
        <p:grpSpPr>
          <a:xfrm>
            <a:off x="2285984" y="2571744"/>
            <a:ext cx="2571736" cy="369332"/>
            <a:chOff x="2285984" y="2571744"/>
            <a:chExt cx="2571736" cy="369332"/>
          </a:xfrm>
        </p:grpSpPr>
        <p:sp>
          <p:nvSpPr>
            <p:cNvPr id="149" name="TextBox 148"/>
            <p:cNvSpPr txBox="1"/>
            <p:nvPr/>
          </p:nvSpPr>
          <p:spPr>
            <a:xfrm>
              <a:off x="2285984" y="257174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</a:t>
              </a:r>
              <a:endParaRPr lang="ru-RU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000364" y="257174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357554" y="257174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</a:t>
              </a:r>
              <a:endParaRPr lang="ru-RU" dirty="0"/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714744" y="2571744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</a:t>
              </a:r>
              <a:endParaRPr lang="ru-RU" dirty="0"/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071934" y="257174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429124" y="2571744"/>
              <a:ext cx="4285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</a:t>
              </a:r>
              <a:endParaRPr lang="ru-RU" dirty="0"/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4429124" y="1857364"/>
            <a:ext cx="500066" cy="3941232"/>
            <a:chOff x="4429124" y="1857364"/>
            <a:chExt cx="500066" cy="3941232"/>
          </a:xfrm>
        </p:grpSpPr>
        <p:sp>
          <p:nvSpPr>
            <p:cNvPr id="158" name="TextBox 157"/>
            <p:cNvSpPr txBox="1"/>
            <p:nvPr/>
          </p:nvSpPr>
          <p:spPr>
            <a:xfrm>
              <a:off x="4429124" y="542926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429124" y="221455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4429124" y="185736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</a:t>
              </a:r>
              <a:endParaRPr lang="ru-RU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429124" y="400050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Ё</a:t>
              </a:r>
              <a:endParaRPr lang="ru-RU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4429124" y="364331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</a:t>
              </a:r>
              <a:endParaRPr lang="ru-RU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429124" y="328612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4429124" y="292893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4429124" y="47148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</a:t>
              </a:r>
              <a:endParaRPr lang="ru-RU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4429124" y="5072074"/>
              <a:ext cx="500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429124" y="435769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</a:t>
              </a:r>
              <a:endParaRPr lang="ru-RU" dirty="0"/>
            </a:p>
          </p:txBody>
        </p:sp>
      </p:grpSp>
      <p:grpSp>
        <p:nvGrpSpPr>
          <p:cNvPr id="180" name="Группа 179"/>
          <p:cNvGrpSpPr/>
          <p:nvPr/>
        </p:nvGrpSpPr>
        <p:grpSpPr>
          <a:xfrm>
            <a:off x="5500694" y="3286124"/>
            <a:ext cx="428628" cy="1440902"/>
            <a:chOff x="5500694" y="3286124"/>
            <a:chExt cx="428628" cy="1440902"/>
          </a:xfrm>
        </p:grpSpPr>
        <p:sp>
          <p:nvSpPr>
            <p:cNvPr id="171" name="TextBox 170"/>
            <p:cNvSpPr txBox="1"/>
            <p:nvPr/>
          </p:nvSpPr>
          <p:spPr>
            <a:xfrm>
              <a:off x="5500694" y="328612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Ф</a:t>
              </a:r>
              <a:endParaRPr lang="ru-RU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500694" y="400050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</a:t>
              </a:r>
              <a:endParaRPr lang="ru-RU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5500694" y="435769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</p:grpSp>
      <p:grpSp>
        <p:nvGrpSpPr>
          <p:cNvPr id="179" name="Группа 178"/>
          <p:cNvGrpSpPr/>
          <p:nvPr/>
        </p:nvGrpSpPr>
        <p:grpSpPr>
          <a:xfrm>
            <a:off x="3714744" y="3631172"/>
            <a:ext cx="2214578" cy="381474"/>
            <a:chOff x="3714744" y="3631172"/>
            <a:chExt cx="2214578" cy="381474"/>
          </a:xfrm>
        </p:grpSpPr>
        <p:sp>
          <p:nvSpPr>
            <p:cNvPr id="169" name="TextBox 168"/>
            <p:cNvSpPr txBox="1"/>
            <p:nvPr/>
          </p:nvSpPr>
          <p:spPr>
            <a:xfrm>
              <a:off x="3714744" y="363117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Д</a:t>
              </a:r>
              <a:endParaRPr lang="ru-RU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4071934" y="364331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5143504" y="364331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Г</a:t>
              </a:r>
              <a:endParaRPr lang="ru-RU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4786314" y="364331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5500694" y="364331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1428728" y="5429264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11.</a:t>
            </a:r>
            <a:endParaRPr lang="ru-RU" sz="2000" b="1" dirty="0"/>
          </a:p>
        </p:txBody>
      </p:sp>
      <p:sp>
        <p:nvSpPr>
          <p:cNvPr id="182" name="TextBox 181"/>
          <p:cNvSpPr txBox="1"/>
          <p:nvPr/>
        </p:nvSpPr>
        <p:spPr>
          <a:xfrm>
            <a:off x="8143900" y="4000504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11</a:t>
            </a:r>
            <a:endParaRPr lang="ru-RU" sz="2000" b="1" dirty="0"/>
          </a:p>
        </p:txBody>
      </p:sp>
      <p:grpSp>
        <p:nvGrpSpPr>
          <p:cNvPr id="192" name="Группа 191"/>
          <p:cNvGrpSpPr/>
          <p:nvPr/>
        </p:nvGrpSpPr>
        <p:grpSpPr>
          <a:xfrm>
            <a:off x="3000364" y="3643314"/>
            <a:ext cx="500066" cy="2155282"/>
            <a:chOff x="3000364" y="3643314"/>
            <a:chExt cx="500066" cy="2155282"/>
          </a:xfrm>
        </p:grpSpPr>
        <p:sp>
          <p:nvSpPr>
            <p:cNvPr id="177" name="TextBox 176"/>
            <p:cNvSpPr txBox="1"/>
            <p:nvPr/>
          </p:nvSpPr>
          <p:spPr>
            <a:xfrm>
              <a:off x="3000364" y="364331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</a:t>
              </a:r>
              <a:endParaRPr lang="ru-RU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3000364" y="507207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</a:t>
              </a:r>
              <a:endParaRPr lang="ru-RU" dirty="0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3000364" y="400050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000364" y="435769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Ш</a:t>
              </a:r>
              <a:endParaRPr lang="ru-RU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3000364" y="471488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</a:t>
              </a:r>
              <a:endParaRPr lang="ru-RU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000364" y="542926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</p:grpSp>
      <p:grpSp>
        <p:nvGrpSpPr>
          <p:cNvPr id="201" name="Группа 200"/>
          <p:cNvGrpSpPr/>
          <p:nvPr/>
        </p:nvGrpSpPr>
        <p:grpSpPr>
          <a:xfrm>
            <a:off x="3714744" y="4000504"/>
            <a:ext cx="500066" cy="1083712"/>
            <a:chOff x="3714744" y="4000504"/>
            <a:chExt cx="500066" cy="1083712"/>
          </a:xfrm>
        </p:grpSpPr>
        <p:sp>
          <p:nvSpPr>
            <p:cNvPr id="188" name="TextBox 187"/>
            <p:cNvSpPr txBox="1"/>
            <p:nvPr/>
          </p:nvSpPr>
          <p:spPr>
            <a:xfrm>
              <a:off x="3714744" y="4714884"/>
              <a:ext cx="500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И</a:t>
              </a:r>
              <a:endParaRPr lang="ru-RU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3714744" y="435769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</a:t>
              </a:r>
              <a:endParaRPr lang="ru-RU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714744" y="400050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1928794" y="5429264"/>
            <a:ext cx="3286148" cy="369332"/>
            <a:chOff x="1928794" y="5429264"/>
            <a:chExt cx="3286148" cy="369332"/>
          </a:xfrm>
        </p:grpSpPr>
        <p:sp>
          <p:nvSpPr>
            <p:cNvPr id="189" name="TextBox 188"/>
            <p:cNvSpPr txBox="1"/>
            <p:nvPr/>
          </p:nvSpPr>
          <p:spPr>
            <a:xfrm>
              <a:off x="2285984" y="542926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</a:t>
              </a:r>
              <a:endParaRPr lang="ru-RU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928794" y="542926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3357554" y="542926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</a:t>
              </a:r>
              <a:endParaRPr lang="ru-RU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3714744" y="542926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2643174" y="542926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</a:t>
              </a:r>
              <a:endParaRPr lang="ru-RU" dirty="0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4786314" y="542926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071934" y="542926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</a:t>
              </a:r>
              <a:endParaRPr lang="ru-RU" dirty="0"/>
            </a:p>
          </p:txBody>
        </p:sp>
      </p:grpSp>
      <p:grpSp>
        <p:nvGrpSpPr>
          <p:cNvPr id="213" name="Группа 212"/>
          <p:cNvGrpSpPr/>
          <p:nvPr/>
        </p:nvGrpSpPr>
        <p:grpSpPr>
          <a:xfrm>
            <a:off x="6572264" y="3643314"/>
            <a:ext cx="428628" cy="2512472"/>
            <a:chOff x="6572264" y="3643314"/>
            <a:chExt cx="428628" cy="2512472"/>
          </a:xfrm>
        </p:grpSpPr>
        <p:sp>
          <p:nvSpPr>
            <p:cNvPr id="203" name="TextBox 202"/>
            <p:cNvSpPr txBox="1"/>
            <p:nvPr/>
          </p:nvSpPr>
          <p:spPr>
            <a:xfrm>
              <a:off x="6572264" y="507207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Н</a:t>
              </a:r>
              <a:endParaRPr lang="ru-RU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6572264" y="47148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Я</a:t>
              </a:r>
              <a:endParaRPr lang="ru-RU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6572264" y="435769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6572264" y="400050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</a:t>
              </a:r>
              <a:endParaRPr lang="ru-RU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6572264" y="364331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</a:t>
              </a:r>
              <a:endParaRPr lang="ru-RU" dirty="0"/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6572264" y="578645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6572264" y="542926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</a:t>
              </a:r>
              <a:endParaRPr lang="ru-RU" dirty="0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5857884" y="4357694"/>
            <a:ext cx="2214578" cy="369332"/>
            <a:chOff x="5857884" y="4357694"/>
            <a:chExt cx="2214578" cy="369332"/>
          </a:xfrm>
        </p:grpSpPr>
        <p:sp>
          <p:nvSpPr>
            <p:cNvPr id="202" name="TextBox 201"/>
            <p:cNvSpPr txBox="1"/>
            <p:nvPr/>
          </p:nvSpPr>
          <p:spPr>
            <a:xfrm>
              <a:off x="7643834" y="435769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</a:t>
              </a:r>
              <a:endParaRPr lang="ru-RU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6215074" y="435769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</a:t>
              </a:r>
              <a:endParaRPr lang="ru-RU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857884" y="435769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В</a:t>
              </a:r>
              <a:endParaRPr lang="ru-RU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7286644" y="4357694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</a:t>
              </a:r>
              <a:endParaRPr lang="ru-RU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929454" y="435769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Б</a:t>
              </a:r>
              <a:endParaRPr lang="ru-RU" dirty="0"/>
            </a:p>
          </p:txBody>
        </p:sp>
      </p:grpSp>
      <p:sp>
        <p:nvSpPr>
          <p:cNvPr id="183" name="Овальная выноска 182"/>
          <p:cNvSpPr/>
          <p:nvPr/>
        </p:nvSpPr>
        <p:spPr>
          <a:xfrm>
            <a:off x="3000332" y="214290"/>
            <a:ext cx="6000824" cy="1500198"/>
          </a:xfrm>
          <a:prstGeom prst="wedgeEllipseCallout">
            <a:avLst>
              <a:gd name="adj1" fmla="val -63388"/>
              <a:gd name="adj2" fmla="val -4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 №11</a:t>
            </a:r>
          </a:p>
          <a:p>
            <a:pPr algn="ctr"/>
            <a:r>
              <a:rPr lang="ru-RU" dirty="0" smtClean="0"/>
              <a:t>Наш автобус ехал – </a:t>
            </a:r>
            <a:r>
              <a:rPr lang="ru-RU" dirty="0" err="1" smtClean="0"/>
              <a:t>ехал</a:t>
            </a:r>
            <a:r>
              <a:rPr lang="en-US" dirty="0" smtClean="0"/>
              <a:t>,</a:t>
            </a:r>
            <a:endParaRPr lang="ru-RU" dirty="0" smtClean="0"/>
          </a:p>
          <a:p>
            <a:pPr algn="ctr"/>
            <a:r>
              <a:rPr lang="ru-RU" dirty="0" smtClean="0"/>
              <a:t>И к </a:t>
            </a:r>
            <a:r>
              <a:rPr lang="ru-RU" dirty="0" err="1" smtClean="0"/>
              <a:t>площадочке</a:t>
            </a:r>
            <a:r>
              <a:rPr lang="ru-RU" dirty="0" smtClean="0"/>
              <a:t> подъехал</a:t>
            </a:r>
            <a:r>
              <a:rPr lang="en-US" dirty="0" smtClean="0"/>
              <a:t>,</a:t>
            </a:r>
            <a:endParaRPr lang="ru-RU" dirty="0" smtClean="0"/>
          </a:p>
          <a:p>
            <a:pPr algn="ctr"/>
            <a:r>
              <a:rPr lang="ru-RU" dirty="0" smtClean="0"/>
              <a:t>А на ней народ скучает</a:t>
            </a:r>
            <a:r>
              <a:rPr lang="en-US" dirty="0" smtClean="0"/>
              <a:t>,</a:t>
            </a:r>
            <a:endParaRPr lang="ru-RU" dirty="0" smtClean="0"/>
          </a:p>
          <a:p>
            <a:pPr algn="ctr"/>
            <a:r>
              <a:rPr lang="ru-RU" dirty="0" smtClean="0"/>
              <a:t>Молча транспорт ожидает.</a:t>
            </a:r>
          </a:p>
        </p:txBody>
      </p:sp>
      <p:pic>
        <p:nvPicPr>
          <p:cNvPr id="208" name="Picture 3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000892" y="5929330"/>
            <a:ext cx="1000132" cy="1000132"/>
          </a:xfrm>
          <a:prstGeom prst="rect">
            <a:avLst/>
          </a:prstGeom>
          <a:noFill/>
        </p:spPr>
      </p:pic>
      <p:pic>
        <p:nvPicPr>
          <p:cNvPr id="218" name="Picture 2" descr="F:\картинки для прези\загруженные рисунки\дтижлю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62" y="5924576"/>
            <a:ext cx="1004886" cy="1004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83" grpId="0" animBg="1"/>
      <p:bldP spid="18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 для прези\загруженные рисунки\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215074" y="3214686"/>
          <a:ext cx="761984" cy="722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84"/>
              </a:tblGrid>
              <a:tr h="72295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И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00430" y="3214686"/>
          <a:ext cx="785818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5818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Г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57818" y="3214686"/>
          <a:ext cx="738150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15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О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643174" y="3214686"/>
          <a:ext cx="738150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8150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Н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429124" y="3214686"/>
          <a:ext cx="809588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9588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Р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3" descr="F:\картинки для прези\загруженные рисунки\GK1_normal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54704"/>
            <a:ext cx="1638447" cy="1003296"/>
          </a:xfrm>
          <a:prstGeom prst="rect">
            <a:avLst/>
          </a:prstGeom>
          <a:noFill/>
        </p:spPr>
      </p:pic>
      <p:pic>
        <p:nvPicPr>
          <p:cNvPr id="13" name="Picture 2" descr="F:\картинки для прези\77846664_Buratino_za_parto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130425" cy="164306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357422" y="214290"/>
            <a:ext cx="5050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Вставь недостающую букву.</a:t>
            </a:r>
            <a:endParaRPr lang="ru-RU" sz="3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1785926"/>
            <a:ext cx="1143008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</p:txBody>
      </p:sp>
      <p:grpSp>
        <p:nvGrpSpPr>
          <p:cNvPr id="21" name="Группа 20"/>
          <p:cNvGrpSpPr/>
          <p:nvPr/>
        </p:nvGrpSpPr>
        <p:grpSpPr>
          <a:xfrm>
            <a:off x="500034" y="1785926"/>
            <a:ext cx="6858048" cy="1143008"/>
            <a:chOff x="500034" y="1785926"/>
            <a:chExt cx="6858048" cy="1143008"/>
          </a:xfrm>
          <a:noFill/>
        </p:grpSpPr>
        <p:sp>
          <p:nvSpPr>
            <p:cNvPr id="15" name="Прямоугольник 14"/>
            <p:cNvSpPr/>
            <p:nvPr/>
          </p:nvSpPr>
          <p:spPr>
            <a:xfrm>
              <a:off x="500034" y="1785926"/>
              <a:ext cx="1143008" cy="11430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643042" y="1785926"/>
              <a:ext cx="1143008" cy="11430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786050" y="1785926"/>
              <a:ext cx="1143008" cy="11430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072066" y="1785926"/>
              <a:ext cx="1143008" cy="11430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215074" y="1785926"/>
              <a:ext cx="1143008" cy="1143008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748734" y="1857364"/>
            <a:ext cx="6382393" cy="1071570"/>
            <a:chOff x="748734" y="1857364"/>
            <a:chExt cx="6382393" cy="1071570"/>
          </a:xfrm>
        </p:grpSpPr>
        <p:sp>
          <p:nvSpPr>
            <p:cNvPr id="22" name="TextBox 21"/>
            <p:cNvSpPr txBox="1"/>
            <p:nvPr/>
          </p:nvSpPr>
          <p:spPr>
            <a:xfrm>
              <a:off x="748734" y="1857365"/>
              <a:ext cx="11086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/>
                <a:t>Д</a:t>
              </a:r>
              <a:endParaRPr lang="ru-RU" sz="6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28794" y="1913271"/>
              <a:ext cx="10028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/>
                <a:t>0</a:t>
              </a:r>
              <a:endParaRPr lang="ru-RU" sz="60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32533" y="1857364"/>
              <a:ext cx="9394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/>
                <a:t>Р</a:t>
              </a:r>
              <a:endParaRPr lang="ru-RU" sz="6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29256" y="1857364"/>
              <a:ext cx="10715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/>
                <a:t>Г</a:t>
              </a:r>
              <a:endParaRPr lang="ru-RU" sz="6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00826" y="1857364"/>
              <a:ext cx="63030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dirty="0" smtClean="0"/>
                <a:t>А</a:t>
              </a:r>
              <a:endParaRPr lang="ru-RU" sz="60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214810" y="1857364"/>
            <a:ext cx="694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О</a:t>
            </a:r>
            <a:endParaRPr lang="ru-RU" sz="6000" dirty="0"/>
          </a:p>
        </p:txBody>
      </p:sp>
      <p:pic>
        <p:nvPicPr>
          <p:cNvPr id="1026" name="Picture 2" descr="F:\картинки для прези\загруженные рисунки\160_F_61957497_sEqbT4N1bSOwV4zi9YBBT9kvF3Tx3SS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4143380"/>
            <a:ext cx="1428760" cy="1410900"/>
          </a:xfrm>
          <a:prstGeom prst="rect">
            <a:avLst/>
          </a:prstGeom>
          <a:noFill/>
        </p:spPr>
      </p:pic>
      <p:pic>
        <p:nvPicPr>
          <p:cNvPr id="1027" name="Picture 3" descr="F:\картинки для прези\загруженные рисунки\смайл-зеленый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071942"/>
            <a:ext cx="1571616" cy="1571616"/>
          </a:xfrm>
          <a:prstGeom prst="rect">
            <a:avLst/>
          </a:prstGeom>
          <a:noFill/>
        </p:spPr>
      </p:pic>
      <p:pic>
        <p:nvPicPr>
          <p:cNvPr id="28" name="Picture 3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072330" y="5929330"/>
            <a:ext cx="1000132" cy="1000132"/>
          </a:xfrm>
          <a:prstGeom prst="rect">
            <a:avLst/>
          </a:prstGeom>
          <a:noFill/>
        </p:spPr>
      </p:pic>
      <p:pic>
        <p:nvPicPr>
          <p:cNvPr id="30" name="Picture 2" descr="F:\картинки для прези\загруженные рисунки\дтижлю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39146" y="5924576"/>
            <a:ext cx="1004886" cy="1004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build="allAtOnce"/>
      <p:bldP spid="29" grpId="0"/>
      <p:bldP spid="2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F:\картинки для прези\загруженные рисунки\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F:\картинки для прези\загруженные рисунки\traffic_light_dan_gerhar_01 - копия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86124"/>
            <a:ext cx="2339975" cy="2749550"/>
          </a:xfrm>
          <a:prstGeom prst="rect">
            <a:avLst/>
          </a:prstGeom>
          <a:noFill/>
        </p:spPr>
      </p:pic>
      <p:pic>
        <p:nvPicPr>
          <p:cNvPr id="2053" name="Picture 5" descr="F:\картинки для прези\загруженные рисунки\дотж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857232"/>
            <a:ext cx="2341563" cy="2751137"/>
          </a:xfrm>
          <a:prstGeom prst="rect">
            <a:avLst/>
          </a:prstGeom>
          <a:noFill/>
        </p:spPr>
      </p:pic>
      <p:pic>
        <p:nvPicPr>
          <p:cNvPr id="2054" name="Picture 6" descr="F:\картинки для прези\загруженные рисунки\ожд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785794"/>
            <a:ext cx="2341563" cy="2751137"/>
          </a:xfrm>
          <a:prstGeom prst="rect">
            <a:avLst/>
          </a:prstGeom>
          <a:noFill/>
        </p:spPr>
      </p:pic>
      <p:pic>
        <p:nvPicPr>
          <p:cNvPr id="2055" name="Picture 7" descr="F:\картинки для прези\загруженные рисунки\Жоэ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286124"/>
            <a:ext cx="2341563" cy="2751137"/>
          </a:xfrm>
          <a:prstGeom prst="rect">
            <a:avLst/>
          </a:prstGeom>
          <a:noFill/>
        </p:spPr>
      </p:pic>
      <p:pic>
        <p:nvPicPr>
          <p:cNvPr id="7" name="Picture 3" descr="F:\картинки для прези\загруженные рисунки\GK1_normal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926166"/>
            <a:ext cx="1638447" cy="100329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28860" y="214290"/>
            <a:ext cx="604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Найди правильный светофор.</a:t>
            </a:r>
            <a:endParaRPr lang="ru-RU" sz="3600" dirty="0"/>
          </a:p>
        </p:txBody>
      </p:sp>
      <p:pic>
        <p:nvPicPr>
          <p:cNvPr id="12" name="Picture 2" descr="F:\картинки для прези\77846664_Buratino_za_parto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2"/>
            <a:ext cx="2130425" cy="1643063"/>
          </a:xfrm>
          <a:prstGeom prst="rect">
            <a:avLst/>
          </a:prstGeom>
          <a:noFill/>
        </p:spPr>
      </p:pic>
      <p:pic>
        <p:nvPicPr>
          <p:cNvPr id="15" name="Picture 2" descr="F:\картинки для прези\загруженные рисунки\160_F_61957497_sEqbT4N1bSOwV4zi9YBBT9kvF3Tx3SSl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43834" y="4357694"/>
            <a:ext cx="1229795" cy="1214422"/>
          </a:xfrm>
          <a:prstGeom prst="rect">
            <a:avLst/>
          </a:prstGeom>
          <a:noFill/>
        </p:spPr>
      </p:pic>
      <p:pic>
        <p:nvPicPr>
          <p:cNvPr id="14" name="Picture 3" descr="F:\картинки для прези\загруженные рисунки\смайл-зеленый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72416" y="4214818"/>
            <a:ext cx="1428740" cy="1428740"/>
          </a:xfrm>
          <a:prstGeom prst="rect">
            <a:avLst/>
          </a:prstGeom>
          <a:noFill/>
        </p:spPr>
      </p:pic>
      <p:pic>
        <p:nvPicPr>
          <p:cNvPr id="16" name="Picture 3" descr="F:\картинки для прези\загруженные рисунки\дтижлю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7000892" y="5929330"/>
            <a:ext cx="1000132" cy="1000132"/>
          </a:xfrm>
          <a:prstGeom prst="rect">
            <a:avLst/>
          </a:prstGeom>
          <a:noFill/>
        </p:spPr>
      </p:pic>
      <p:pic>
        <p:nvPicPr>
          <p:cNvPr id="17" name="Picture 2" descr="F:\картинки для прези\загруженные рисунки\дтижлю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72462" y="5924576"/>
            <a:ext cx="1004886" cy="10048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389</Words>
  <Application>Microsoft Office PowerPoint</Application>
  <PresentationFormat>Экран (4:3)</PresentationFormat>
  <Paragraphs>167</Paragraphs>
  <Slides>12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Приключения Буратино</vt:lpstr>
      <vt:lpstr>Содержание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Анастасия</cp:lastModifiedBy>
  <cp:revision>146</cp:revision>
  <dcterms:created xsi:type="dcterms:W3CDTF">2015-06-17T08:25:06Z</dcterms:created>
  <dcterms:modified xsi:type="dcterms:W3CDTF">2015-10-04T19:40:32Z</dcterms:modified>
</cp:coreProperties>
</file>