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82" r:id="rId3"/>
    <p:sldId id="290" r:id="rId4"/>
    <p:sldId id="274" r:id="rId5"/>
    <p:sldId id="257" r:id="rId6"/>
    <p:sldId id="265" r:id="rId7"/>
    <p:sldId id="258" r:id="rId8"/>
    <p:sldId id="259" r:id="rId9"/>
    <p:sldId id="288" r:id="rId10"/>
    <p:sldId id="279" r:id="rId11"/>
    <p:sldId id="286" r:id="rId12"/>
  </p:sldIdLst>
  <p:sldSz cx="9144000" cy="6858000" type="screen4x3"/>
  <p:notesSz cx="7096125" cy="102298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0B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4988" cy="511493"/>
          </a:xfrm>
          <a:prstGeom prst="rect">
            <a:avLst/>
          </a:prstGeom>
        </p:spPr>
        <p:txBody>
          <a:bodyPr vert="horz" lIns="99002" tIns="49501" rIns="99002" bIns="4950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19495" y="0"/>
            <a:ext cx="3074988" cy="511493"/>
          </a:xfrm>
          <a:prstGeom prst="rect">
            <a:avLst/>
          </a:prstGeom>
        </p:spPr>
        <p:txBody>
          <a:bodyPr vert="horz" lIns="99002" tIns="49501" rIns="99002" bIns="49501" rtlCol="0"/>
          <a:lstStyle>
            <a:lvl1pPr algn="r">
              <a:defRPr sz="1300"/>
            </a:lvl1pPr>
          </a:lstStyle>
          <a:p>
            <a:fld id="{51FC94E9-C48C-4159-A223-DA96F5F0DA2E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02" tIns="49501" rIns="99002" bIns="49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859179"/>
            <a:ext cx="5676900" cy="4603433"/>
          </a:xfrm>
          <a:prstGeom prst="rect">
            <a:avLst/>
          </a:prstGeom>
        </p:spPr>
        <p:txBody>
          <a:bodyPr vert="horz" lIns="99002" tIns="49501" rIns="99002" bIns="4950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16582"/>
            <a:ext cx="3074988" cy="511493"/>
          </a:xfrm>
          <a:prstGeom prst="rect">
            <a:avLst/>
          </a:prstGeom>
        </p:spPr>
        <p:txBody>
          <a:bodyPr vert="horz" lIns="99002" tIns="49501" rIns="99002" bIns="4950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19495" y="9716582"/>
            <a:ext cx="3074988" cy="511493"/>
          </a:xfrm>
          <a:prstGeom prst="rect">
            <a:avLst/>
          </a:prstGeom>
        </p:spPr>
        <p:txBody>
          <a:bodyPr vert="horz" lIns="99002" tIns="49501" rIns="99002" bIns="49501" rtlCol="0" anchor="b"/>
          <a:lstStyle>
            <a:lvl1pPr algn="r">
              <a:defRPr sz="1300"/>
            </a:lvl1pPr>
          </a:lstStyle>
          <a:p>
            <a:fld id="{3C193DA6-29F1-4A9A-8009-2162DE8CA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93DA6-29F1-4A9A-8009-2162DE8CAE1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E7688-2E0F-410A-BE72-45FF8DA09A65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4365E-A9C7-41FD-BB25-4F8F9F0E9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BA5F8-D7BC-4BEB-BB53-FEF167A75130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C0329-A7B9-4359-A1C6-50932D264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0C6BF-452A-4E54-B418-69973263D7DC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65477-2248-4CC4-950E-D1B5CA3E6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52453-877E-4CF0-94CD-683A49D06912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A9049-C18B-4442-B9F8-47D010FBD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9D88B-CE1D-4F92-A53B-BE4C23FE728E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DFD27-04F8-4B97-A0BF-EE4F770C5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AFF4F-353E-4DA2-9640-C092009949EA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1AAEB-E68C-446B-8C88-5C62929A9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86E08-9C98-4DC9-9E32-27DB26C5EEBD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E4670-56A7-4EFF-B382-7733A297D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D602F-E7CC-486A-A2C5-2D3AF0247F79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13533-E38D-4665-BE05-5D110CFE4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3C70D-D962-4FD0-AAFD-BFCC654A5C11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C5CAD-D812-40AA-B74A-16F7EE6AF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A6575-AD30-4CFA-8A9F-FA54531822B7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CA32D-E2D3-4750-962D-1071FE9F9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6AA3C-6937-49C3-9EB6-106EB2A3B9BF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3E05E-AFFF-4CD4-9361-72CD1344E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C016E3-73F6-4B6F-A865-3810DB38FDA8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DA150A-52CE-4FEA-8F3D-F3A87B76C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1" r:id="rId2"/>
    <p:sldLayoutId id="2147483740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41" r:id="rId9"/>
    <p:sldLayoutId id="2147483737" r:id="rId10"/>
    <p:sldLayoutId id="2147483738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8712968" cy="6264696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Детский </a:t>
            </a:r>
            <a:r>
              <a:rPr lang="ru-RU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творческо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–исследовательский проект «В КРУГУ МОЕЙ СЕМЬИ»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5" name="Picture 1" descr="F:\ДЕТСКИЙ ПРОЕКТ\005830xjduoqpxjjmmfu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928802"/>
            <a:ext cx="6143668" cy="49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5" y="142852"/>
            <a:ext cx="7877205" cy="5372123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rgbClr val="2D0BF9"/>
                </a:solidFill>
                <a:latin typeface="Segoe Print" pitchFamily="2" charset="0"/>
              </a:rPr>
              <a:t>ЧЕГО МЫ ДОСТИГЛИ</a:t>
            </a:r>
            <a:r>
              <a:rPr lang="ru-RU" sz="4800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sz="4800" dirty="0" smtClean="0">
                <a:solidFill>
                  <a:srgbClr val="C00000"/>
                </a:solidFill>
                <a:latin typeface="Segoe Print" pitchFamily="2" charset="0"/>
              </a:rPr>
            </a:br>
            <a:endParaRPr lang="ru-RU" dirty="0"/>
          </a:p>
        </p:txBody>
      </p:sp>
      <p:pic>
        <p:nvPicPr>
          <p:cNvPr id="5" name="Picture 2" descr="В семье царит Любовь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57562"/>
            <a:ext cx="4104456" cy="335758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857232"/>
            <a:ext cx="7786742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b="1" i="1" dirty="0" smtClean="0">
                <a:latin typeface="Segoe Print" pitchFamily="2" charset="0"/>
              </a:rPr>
              <a:t> Я  наблюдала и знаю,  как моя мама делает  разные поделки. Мы вместе с мамой сделали поделку «Семейное гнездо»</a:t>
            </a:r>
            <a:endParaRPr lang="ru-RU" b="1" dirty="0" smtClean="0">
              <a:latin typeface="Segoe Print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i="1" dirty="0" smtClean="0">
                <a:latin typeface="Segoe Print" pitchFamily="2" charset="0"/>
              </a:rPr>
              <a:t>А я теперь знаю историю своей семьи  и мы вместе с папой и мамой изготовили «Семейное древо»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>
                <a:latin typeface="Segoe Print" pitchFamily="2" charset="0"/>
              </a:rPr>
              <a:t>Мы с мамой  были на работе у папы  и я теперь знаю как он там работает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>
                <a:latin typeface="Segoe Print" pitchFamily="2" charset="0"/>
              </a:rPr>
              <a:t>Я вместе с другими ребятами выучила песенки о семье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>
                <a:latin typeface="Segoe Print" pitchFamily="2" charset="0"/>
              </a:rPr>
              <a:t>Я разговаривал со своими дедушкой и бабушкой и узнал,  как они жили в детстве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>
                <a:latin typeface="Segoe Print" pitchFamily="2" charset="0"/>
              </a:rPr>
              <a:t>Мы вместе с мамой </a:t>
            </a:r>
          </a:p>
          <a:p>
            <a:r>
              <a:rPr lang="ru-RU" b="1" i="1" dirty="0" smtClean="0">
                <a:latin typeface="Segoe Print" pitchFamily="2" charset="0"/>
              </a:rPr>
              <a:t>придумали герб нашей </a:t>
            </a:r>
          </a:p>
          <a:p>
            <a:r>
              <a:rPr lang="ru-RU" b="1" i="1" dirty="0" smtClean="0">
                <a:latin typeface="Segoe Print" pitchFamily="2" charset="0"/>
              </a:rPr>
              <a:t>семьи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>
                <a:latin typeface="Segoe Print" pitchFamily="2" charset="0"/>
              </a:rPr>
              <a:t>Теперь я узнала, что </a:t>
            </a:r>
          </a:p>
          <a:p>
            <a:r>
              <a:rPr lang="ru-RU" b="1" i="1" dirty="0" smtClean="0">
                <a:latin typeface="Segoe Print" pitchFamily="2" charset="0"/>
              </a:rPr>
              <a:t>такое родословная</a:t>
            </a:r>
            <a:endParaRPr lang="ru-RU" sz="2000" b="1" i="1" dirty="0" smtClean="0">
              <a:latin typeface="Segoe Print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i="1" dirty="0" smtClean="0">
                <a:latin typeface="Segoe Print" pitchFamily="2" charset="0"/>
              </a:rPr>
              <a:t>Я узнала какая игрушка </a:t>
            </a:r>
          </a:p>
          <a:p>
            <a:r>
              <a:rPr lang="ru-RU" b="1" i="1" dirty="0" smtClean="0">
                <a:latin typeface="Segoe Print" pitchFamily="2" charset="0"/>
              </a:rPr>
              <a:t>у мамы была любимая в детстве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>
                <a:latin typeface="Segoe Print" pitchFamily="2" charset="0"/>
              </a:rPr>
              <a:t>Я узнал какие традиции есть у нас в</a:t>
            </a:r>
          </a:p>
          <a:p>
            <a:r>
              <a:rPr lang="ru-RU" b="1" i="1" dirty="0" smtClean="0">
                <a:latin typeface="Segoe Print" pitchFamily="2" charset="0"/>
              </a:rPr>
              <a:t> семье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000" b="1" i="1" dirty="0" smtClean="0">
                <a:latin typeface="Segoe Print" pitchFamily="2" charset="0"/>
              </a:rPr>
              <a:t> Я выучила песенки и стихи о семье</a:t>
            </a:r>
          </a:p>
          <a:p>
            <a:endParaRPr lang="ru-RU" b="1" i="1" dirty="0" smtClean="0">
              <a:latin typeface="Segoe Print" pitchFamily="2" charset="0"/>
            </a:endParaRPr>
          </a:p>
          <a:p>
            <a:endParaRPr lang="ru-RU" b="1" i="1" dirty="0" smtClean="0">
              <a:latin typeface="Segoe Print" pitchFamily="2" charset="0"/>
            </a:endParaRPr>
          </a:p>
          <a:p>
            <a:endParaRPr lang="ru-RU" b="1" i="1" dirty="0" smtClean="0">
              <a:latin typeface="Segoe Print" pitchFamily="2" charset="0"/>
            </a:endParaRPr>
          </a:p>
          <a:p>
            <a:endParaRPr lang="ru-RU" b="1" i="1" dirty="0" smtClean="0">
              <a:latin typeface="Segoe Print" pitchFamily="2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929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000" b="1" i="1" u="sng" dirty="0" smtClean="0">
              <a:solidFill>
                <a:srgbClr val="0070C0"/>
              </a:solidFill>
              <a:latin typeface="Comic Sans MS" pitchFamily="66" charset="0"/>
              <a:ea typeface="Batang" pitchFamily="18" charset="-127"/>
              <a:cs typeface="Arial" pitchFamily="34" charset="0"/>
            </a:endParaRPr>
          </a:p>
          <a:p>
            <a:pPr algn="ctr">
              <a:buNone/>
            </a:pPr>
            <a:r>
              <a:rPr lang="ru-RU" sz="2000" b="1" i="1" u="sng" dirty="0" smtClean="0">
                <a:solidFill>
                  <a:srgbClr val="0070C0"/>
                </a:solidFill>
                <a:latin typeface="Comic Sans MS" pitchFamily="66" charset="0"/>
                <a:ea typeface="Batang" pitchFamily="18" charset="-127"/>
                <a:cs typeface="Arial" pitchFamily="34" charset="0"/>
              </a:rPr>
              <a:t>УЧАСТНИКИ ПРОЕКТА</a:t>
            </a:r>
            <a:r>
              <a:rPr lang="ru-RU" sz="2000" b="1" i="1" dirty="0" smtClean="0">
                <a:solidFill>
                  <a:srgbClr val="0070C0"/>
                </a:solidFill>
                <a:latin typeface="Comic Sans MS" pitchFamily="66" charset="0"/>
                <a:ea typeface="Batang" pitchFamily="18" charset="-127"/>
                <a:cs typeface="Arial" pitchFamily="34" charset="0"/>
              </a:rPr>
              <a:t>: </a:t>
            </a:r>
            <a:endParaRPr lang="ru-RU" sz="2000" b="1" i="1" dirty="0" smtClean="0">
              <a:solidFill>
                <a:srgbClr val="0070C0"/>
              </a:solidFill>
              <a:latin typeface="Comic Sans MS" pitchFamily="66" charset="0"/>
              <a:ea typeface="Batang" pitchFamily="18" charset="-127"/>
              <a:cs typeface="Arial" pitchFamily="34" charset="0"/>
            </a:endParaRPr>
          </a:p>
          <a:p>
            <a:pPr algn="ctr">
              <a:buNone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Batang" pitchFamily="18" charset="-127"/>
                <a:cs typeface="Arial" pitchFamily="34" charset="0"/>
              </a:rPr>
              <a:t>воспитанники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Batang" pitchFamily="18" charset="-127"/>
                <a:cs typeface="Arial" pitchFamily="34" charset="0"/>
              </a:rPr>
              <a:t>старшей и подготовительной группы, а также педагоги детского сада и родители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Batang" pitchFamily="18" charset="-127"/>
                <a:cs typeface="Arial" pitchFamily="34" charset="0"/>
              </a:rPr>
              <a:t>.</a:t>
            </a:r>
            <a:endParaRPr lang="ru-RU" sz="2000" b="1" i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3" name="Picture 2" descr="http://ds203.ucoz.net/CG/0_957e3_9cd6045b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85992"/>
            <a:ext cx="8286808" cy="4504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6" name="Picture 6" descr="http://player.myshared.ru/921488/data/images/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9001156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1000108"/>
            <a:ext cx="707236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u="sng" dirty="0" smtClean="0"/>
          </a:p>
          <a:p>
            <a:endParaRPr lang="ru-RU" sz="2000" b="1" u="sng" dirty="0" smtClean="0"/>
          </a:p>
          <a:p>
            <a:r>
              <a:rPr lang="ru-RU" sz="2400" b="1" i="1" u="sng" dirty="0" smtClean="0"/>
              <a:t>Цель проекта</a:t>
            </a:r>
            <a:r>
              <a:rPr lang="ru-RU" sz="2400" i="1" dirty="0" smtClean="0"/>
              <a:t>:  </a:t>
            </a:r>
            <a:r>
              <a:rPr lang="ru-RU" sz="2000" dirty="0" smtClean="0"/>
              <a:t>поддержать детскую инициативу в исследовании своей семьи</a:t>
            </a:r>
          </a:p>
          <a:p>
            <a:endParaRPr lang="ru-RU" sz="2000" dirty="0" smtClean="0"/>
          </a:p>
          <a:p>
            <a:r>
              <a:rPr lang="ru-RU" sz="2400" b="1" i="1" u="sng" dirty="0" smtClean="0"/>
              <a:t>Задачи проекта: </a:t>
            </a:r>
            <a:endParaRPr lang="ru-RU" sz="2400" i="1" dirty="0" smtClean="0"/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000" dirty="0" smtClean="0"/>
              <a:t>Предоставить необходимые ресурсы для  реализации собственных потребностей детей</a:t>
            </a:r>
          </a:p>
          <a:p>
            <a:pPr marL="342900" lvl="0" indent="-342900">
              <a:buFont typeface="Wingdings" pitchFamily="2" charset="2"/>
              <a:buChar char="v"/>
            </a:pPr>
            <a:endParaRPr lang="ru-RU" sz="2000" dirty="0" smtClean="0"/>
          </a:p>
          <a:p>
            <a:pPr lvl="0">
              <a:buFont typeface="Wingdings" pitchFamily="2" charset="2"/>
              <a:buChar char="v"/>
            </a:pPr>
            <a:r>
              <a:rPr lang="ru-RU" sz="2000" dirty="0" smtClean="0"/>
              <a:t> Обеспечить возможность поделиться впечатлениями, промежуточными и итоговыми результатами с другими детьми и родителями</a:t>
            </a:r>
          </a:p>
          <a:p>
            <a:pPr lvl="0">
              <a:buFont typeface="Wingdings" pitchFamily="2" charset="2"/>
              <a:buChar char="v"/>
            </a:pPr>
            <a:endParaRPr lang="ru-RU" sz="2000" dirty="0" smtClean="0"/>
          </a:p>
          <a:p>
            <a:pPr lvl="0">
              <a:buFont typeface="Wingdings" pitchFamily="2" charset="2"/>
              <a:buChar char="v"/>
            </a:pPr>
            <a:r>
              <a:rPr lang="ru-RU" sz="2000" dirty="0" smtClean="0"/>
              <a:t> Формирования понимания ответственности за свой выбор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86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Семья глазами наших детей</a:t>
            </a:r>
            <a:endParaRPr lang="ru-RU" sz="4000" dirty="0"/>
          </a:p>
        </p:txBody>
      </p:sp>
      <p:pic>
        <p:nvPicPr>
          <p:cNvPr id="4" name="Picture 3" descr="F:\ДЕТСКИЙ ПРОЕКТ\142557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214422"/>
            <a:ext cx="5544616" cy="51435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214422"/>
            <a:ext cx="42862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Семья – это МЫ. Семья – это я, </a:t>
            </a:r>
          </a:p>
          <a:p>
            <a:r>
              <a:rPr lang="ru-RU" dirty="0" smtClean="0">
                <a:latin typeface="Comic Sans MS" pitchFamily="66" charset="0"/>
              </a:rPr>
              <a:t>Семья – это папа и мама моя,</a:t>
            </a:r>
          </a:p>
          <a:p>
            <a:r>
              <a:rPr lang="ru-RU" dirty="0" smtClean="0">
                <a:latin typeface="Comic Sans MS" pitchFamily="66" charset="0"/>
              </a:rPr>
              <a:t> Семья – это Павлик — братишка родной, </a:t>
            </a:r>
          </a:p>
          <a:p>
            <a:r>
              <a:rPr lang="ru-RU" dirty="0" smtClean="0">
                <a:latin typeface="Comic Sans MS" pitchFamily="66" charset="0"/>
              </a:rPr>
              <a:t>Семья – это котик пушистенький мой,</a:t>
            </a:r>
          </a:p>
          <a:p>
            <a:r>
              <a:rPr lang="ru-RU" dirty="0" smtClean="0">
                <a:latin typeface="Comic Sans MS" pitchFamily="66" charset="0"/>
              </a:rPr>
              <a:t> Семья – это бабушки две дорогие, Семья – и сестренки мои озорные, Семья – это крестный, и тети, и дяди, </a:t>
            </a:r>
          </a:p>
          <a:p>
            <a:r>
              <a:rPr lang="ru-RU" dirty="0" smtClean="0">
                <a:latin typeface="Comic Sans MS" pitchFamily="66" charset="0"/>
              </a:rPr>
              <a:t>Семья – это елка в красивом наряде, Семья – это праздник за круглым столом,</a:t>
            </a:r>
          </a:p>
          <a:p>
            <a:r>
              <a:rPr lang="ru-RU" dirty="0" smtClean="0">
                <a:latin typeface="Comic Sans MS" pitchFamily="66" charset="0"/>
              </a:rPr>
              <a:t> Семья – это счастье,</a:t>
            </a:r>
          </a:p>
          <a:p>
            <a:r>
              <a:rPr lang="ru-RU" dirty="0" smtClean="0">
                <a:latin typeface="Comic Sans MS" pitchFamily="66" charset="0"/>
              </a:rPr>
              <a:t> Семья – это дом, </a:t>
            </a:r>
          </a:p>
          <a:p>
            <a:r>
              <a:rPr lang="ru-RU" dirty="0" smtClean="0">
                <a:latin typeface="Comic Sans MS" pitchFamily="66" charset="0"/>
              </a:rPr>
              <a:t>Где любят и ждут, и не помнят о злом!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ДЕТСКИЙ ПРОЕКТ\schastlivaya_sem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0"/>
            <a:ext cx="842968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Segoe Print" pitchFamily="2" charset="0"/>
                <a:ea typeface="BatangChe" pitchFamily="49" charset="-127"/>
                <a:cs typeface="Arabic Typesetting" pitchFamily="66" charset="-78"/>
              </a:rPr>
              <a:t>Семья- это когда живут вместе  (Катя)</a:t>
            </a:r>
          </a:p>
          <a:p>
            <a:r>
              <a:rPr lang="ru-RU" i="1" dirty="0" smtClean="0">
                <a:latin typeface="Segoe Print" pitchFamily="2" charset="0"/>
                <a:ea typeface="BatangChe" pitchFamily="49" charset="-127"/>
                <a:cs typeface="Arabic Typesetting" pitchFamily="66" charset="-78"/>
              </a:rPr>
              <a:t>Бабушка, дедушка, мама, папа, брат и я (Дима)</a:t>
            </a:r>
          </a:p>
          <a:p>
            <a:r>
              <a:rPr lang="ru-RU" i="1" dirty="0" smtClean="0">
                <a:latin typeface="Segoe Print" pitchFamily="2" charset="0"/>
                <a:ea typeface="BatangChe" pitchFamily="49" charset="-127"/>
                <a:cs typeface="Arabic Typesetting" pitchFamily="66" charset="-78"/>
              </a:rPr>
              <a:t>Когда все дома (Даша)                                 </a:t>
            </a:r>
          </a:p>
          <a:p>
            <a:endParaRPr lang="ru-RU" dirty="0" smtClean="0"/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ru-RU" sz="3200" b="1" dirty="0" smtClean="0">
                <a:solidFill>
                  <a:srgbClr val="C00000"/>
                </a:solidFill>
                <a:latin typeface="Segoe Print" pitchFamily="2" charset="0"/>
              </a:rPr>
              <a:t>ЧТО ЗНАЧИТ ДЛЯ НАС СЕМЬЯ?</a:t>
            </a:r>
            <a:endParaRPr lang="ru-RU" sz="24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644992"/>
            <a:ext cx="6500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Segoe Print" pitchFamily="2" charset="0"/>
              </a:rPr>
              <a:t>Семья – это когда все друг–друга любят(Вика)</a:t>
            </a:r>
          </a:p>
          <a:p>
            <a:r>
              <a:rPr lang="ru-RU" dirty="0" smtClean="0">
                <a:latin typeface="Segoe Print" pitchFamily="2" charset="0"/>
              </a:rPr>
              <a:t>В семье не должны обижать друг друга (Полина)</a:t>
            </a:r>
          </a:p>
          <a:p>
            <a:r>
              <a:rPr lang="ru-RU" dirty="0" smtClean="0">
                <a:latin typeface="Segoe Print" pitchFamily="2" charset="0"/>
              </a:rPr>
              <a:t>Семья – это когда живут вместе и никогда не расстаются (Серёжа)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ЕТСКИЙ ПРОЕКТ\45295904200811012139383591631081575_03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1602" y="0"/>
            <a:ext cx="10215602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1000164" y="0"/>
            <a:ext cx="9929882" cy="1034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i="1" dirty="0" smtClean="0"/>
          </a:p>
          <a:p>
            <a:pPr algn="ctr"/>
            <a:r>
              <a:rPr lang="ru-RU" i="1" dirty="0" smtClean="0">
                <a:latin typeface="Segoe Print" pitchFamily="2" charset="0"/>
              </a:rPr>
              <a:t>Моя бабушка учительница, она учит детей читать и писать (Ева)</a:t>
            </a:r>
          </a:p>
          <a:p>
            <a:pPr algn="ctr"/>
            <a:r>
              <a:rPr lang="ru-RU" i="1" dirty="0" smtClean="0">
                <a:latin typeface="Segoe Print" pitchFamily="2" charset="0"/>
              </a:rPr>
              <a:t>Дедушка учит со мной стихи (Максим)</a:t>
            </a:r>
          </a:p>
          <a:p>
            <a:pPr algn="ctr"/>
            <a:r>
              <a:rPr lang="ru-RU" i="1" dirty="0" smtClean="0">
                <a:latin typeface="Segoe Print" pitchFamily="2" charset="0"/>
              </a:rPr>
              <a:t>Моя мама делает маникюр в салоне красоты (Полина)</a:t>
            </a:r>
          </a:p>
          <a:p>
            <a:pPr algn="ctr"/>
            <a:r>
              <a:rPr lang="ru-RU" i="1" dirty="0" smtClean="0">
                <a:latin typeface="Segoe Print" pitchFamily="2" charset="0"/>
              </a:rPr>
              <a:t>Мама работает  в санатории в магазине «Лесной домик» (Дима)</a:t>
            </a:r>
          </a:p>
          <a:p>
            <a:pPr algn="ctr"/>
            <a:endParaRPr lang="ru-RU" i="1" dirty="0" smtClean="0">
              <a:latin typeface="Segoe Print" pitchFamily="2" charset="0"/>
            </a:endParaRPr>
          </a:p>
          <a:p>
            <a:pPr algn="ctr"/>
            <a:r>
              <a:rPr lang="ru-RU" i="1" dirty="0" smtClean="0">
                <a:latin typeface="Segoe Print" pitchFamily="2" charset="0"/>
              </a:rPr>
              <a:t>Мама любит делать поделки и я ей помогаю (Даша)</a:t>
            </a:r>
          </a:p>
          <a:p>
            <a:pPr algn="ctr"/>
            <a:r>
              <a:rPr lang="ru-RU" i="1" dirty="0" smtClean="0">
                <a:latin typeface="Segoe Print" pitchFamily="2" charset="0"/>
              </a:rPr>
              <a:t>Мы купили новый дом и папа там вставляет двери (Артём)</a:t>
            </a:r>
          </a:p>
          <a:p>
            <a:pPr algn="ctr"/>
            <a:r>
              <a:rPr lang="ru-RU" i="1" dirty="0" smtClean="0">
                <a:latin typeface="Segoe Print" pitchFamily="2" charset="0"/>
              </a:rPr>
              <a:t>Бабушка,  живёт в деревне,</a:t>
            </a:r>
          </a:p>
          <a:p>
            <a:pPr algn="ctr"/>
            <a:r>
              <a:rPr lang="ru-RU" i="1" dirty="0" smtClean="0">
                <a:latin typeface="Segoe Print" pitchFamily="2" charset="0"/>
              </a:rPr>
              <a:t>там у неё много животных (</a:t>
            </a:r>
            <a:r>
              <a:rPr lang="ru-RU" i="1" dirty="0" err="1" smtClean="0">
                <a:latin typeface="Segoe Print" pitchFamily="2" charset="0"/>
              </a:rPr>
              <a:t>Виталя</a:t>
            </a:r>
            <a:r>
              <a:rPr lang="ru-RU" i="1" dirty="0" smtClean="0">
                <a:latin typeface="Segoe Print" pitchFamily="2" charset="0"/>
              </a:rPr>
              <a:t>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14290"/>
            <a:ext cx="7786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Segoe Print" pitchFamily="2" charset="0"/>
              </a:rPr>
              <a:t>ЧТО МЫ  ЗНАЕМ О СВОЕЙ СЕМЬЕ?</a:t>
            </a:r>
            <a:endParaRPr lang="ru-RU" sz="2800" b="1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950" y="333375"/>
            <a:ext cx="8785225" cy="6408738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46037" indent="0" eaLnBrk="1" hangingPunct="1">
              <a:buFont typeface="Georgia" pitchFamily="18" charset="0"/>
              <a:buNone/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ДЕТСКИЙ ПРОЕКТ\1227119258_xfjt_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85728"/>
            <a:ext cx="8786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Segoe Print" pitchFamily="2" charset="0"/>
              </a:rPr>
              <a:t>   ЧТО   ХОТИМ  УЗНАТЬ  О СВОЕЙ СЕМЬЕ?</a:t>
            </a:r>
            <a:endParaRPr lang="ru-RU" sz="2800" b="1" dirty="0">
              <a:solidFill>
                <a:srgbClr val="0070C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5288" y="241300"/>
            <a:ext cx="81375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defRPr/>
            </a:pPr>
            <a:endParaRPr lang="ru-RU" sz="2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388" y="4581525"/>
            <a:ext cx="864076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animal-graphics-rabbits-952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14356"/>
            <a:ext cx="4433906" cy="50863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0"/>
            <a:ext cx="4572032" cy="818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>
              <a:latin typeface="Segoe Print" pitchFamily="2" charset="0"/>
            </a:endParaRPr>
          </a:p>
          <a:p>
            <a:r>
              <a:rPr lang="ru-RU" sz="1600" i="1" dirty="0" smtClean="0">
                <a:latin typeface="Segoe Print" pitchFamily="2" charset="0"/>
              </a:rPr>
              <a:t>Хочу посмотреть как  папа работает на работе? (Ева)</a:t>
            </a:r>
          </a:p>
          <a:p>
            <a:endParaRPr lang="ru-RU" sz="1600" i="1" dirty="0" smtClean="0">
              <a:latin typeface="Segoe Print" pitchFamily="2" charset="0"/>
            </a:endParaRPr>
          </a:p>
          <a:p>
            <a:r>
              <a:rPr lang="ru-RU" sz="1600" i="1" dirty="0" smtClean="0">
                <a:latin typeface="Segoe Print" pitchFamily="2" charset="0"/>
              </a:rPr>
              <a:t>Как жили мои дедушка с бабушкой? (Вика)</a:t>
            </a:r>
          </a:p>
          <a:p>
            <a:endParaRPr lang="ru-RU" sz="1600" i="1" dirty="0" smtClean="0">
              <a:latin typeface="Segoe Print" pitchFamily="2" charset="0"/>
            </a:endParaRPr>
          </a:p>
          <a:p>
            <a:r>
              <a:rPr lang="ru-RU" sz="1600" i="1" dirty="0" smtClean="0">
                <a:latin typeface="Segoe Print" pitchFamily="2" charset="0"/>
              </a:rPr>
              <a:t>Мне хочется увидеть фотографии </a:t>
            </a:r>
          </a:p>
          <a:p>
            <a:r>
              <a:rPr lang="ru-RU" sz="1600" i="1" dirty="0" smtClean="0">
                <a:latin typeface="Segoe Print" pitchFamily="2" charset="0"/>
              </a:rPr>
              <a:t>своих прадедушек и прабабушек (Дима)</a:t>
            </a:r>
          </a:p>
          <a:p>
            <a:endParaRPr lang="ru-RU" sz="1600" i="1" dirty="0" smtClean="0">
              <a:latin typeface="Segoe Print" pitchFamily="2" charset="0"/>
            </a:endParaRPr>
          </a:p>
          <a:p>
            <a:r>
              <a:rPr lang="ru-RU" sz="1600" i="1" dirty="0" smtClean="0">
                <a:latin typeface="Segoe Print" pitchFamily="2" charset="0"/>
              </a:rPr>
              <a:t>Какая в детстве у мамы была любимая игрушка? (Максим)</a:t>
            </a:r>
          </a:p>
          <a:p>
            <a:endParaRPr lang="ru-RU" sz="1600" i="1" dirty="0" smtClean="0">
              <a:latin typeface="Segoe Print" pitchFamily="2" charset="0"/>
            </a:endParaRPr>
          </a:p>
          <a:p>
            <a:r>
              <a:rPr lang="ru-RU" sz="1600" i="1" dirty="0" smtClean="0">
                <a:latin typeface="Segoe Print" pitchFamily="2" charset="0"/>
              </a:rPr>
              <a:t>Хочу узнать о своих тётях и дядях (Серёжа)</a:t>
            </a:r>
          </a:p>
          <a:p>
            <a:endParaRPr lang="ru-RU" sz="1600" i="1" dirty="0" smtClean="0">
              <a:latin typeface="Segoe Print" pitchFamily="2" charset="0"/>
            </a:endParaRPr>
          </a:p>
          <a:p>
            <a:r>
              <a:rPr lang="ru-RU" sz="1600" i="1" dirty="0" smtClean="0">
                <a:latin typeface="Segoe Print" pitchFamily="2" charset="0"/>
              </a:rPr>
              <a:t>В какие игры играли мои мама и папа? (</a:t>
            </a:r>
            <a:r>
              <a:rPr lang="ru-RU" sz="1600" i="1" dirty="0" err="1" smtClean="0">
                <a:latin typeface="Segoe Print" pitchFamily="2" charset="0"/>
              </a:rPr>
              <a:t>Виталя</a:t>
            </a:r>
            <a:r>
              <a:rPr lang="ru-RU" sz="1600" i="1" dirty="0" smtClean="0">
                <a:latin typeface="Segoe Print" pitchFamily="2" charset="0"/>
              </a:rPr>
              <a:t>)</a:t>
            </a:r>
          </a:p>
          <a:p>
            <a:endParaRPr lang="ru-RU" sz="1600" i="1" dirty="0" smtClean="0">
              <a:latin typeface="Segoe Print" pitchFamily="2" charset="0"/>
            </a:endParaRPr>
          </a:p>
          <a:p>
            <a:r>
              <a:rPr lang="ru-RU" sz="1600" i="1" dirty="0" smtClean="0">
                <a:latin typeface="Segoe Print" pitchFamily="2" charset="0"/>
              </a:rPr>
              <a:t>Мои мама и папа ходили на выборы, что они там делали? (Даша)</a:t>
            </a:r>
          </a:p>
          <a:p>
            <a:endParaRPr lang="ru-RU" sz="1600" i="1" dirty="0" smtClean="0">
              <a:latin typeface="Segoe Print" pitchFamily="2" charset="0"/>
            </a:endParaRPr>
          </a:p>
          <a:p>
            <a:r>
              <a:rPr lang="ru-RU" sz="1600" i="1" dirty="0" smtClean="0">
                <a:latin typeface="Segoe Print" pitchFamily="2" charset="0"/>
              </a:rPr>
              <a:t> Как у мамы получается делать разные поделки из листьев, фруктов (Даша)</a:t>
            </a:r>
          </a:p>
          <a:p>
            <a:endParaRPr lang="ru-RU" sz="1600" i="1" dirty="0" smtClean="0">
              <a:latin typeface="Segoe Print" pitchFamily="2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50" y="4621213"/>
            <a:ext cx="87566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12292" name="Picture 4" descr="http://kddu25.ucoz.ru/0_57dae_ca026569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7620000" cy="5715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57620" y="142853"/>
            <a:ext cx="5286380" cy="815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  <a:t>ЧТО МЫ  БУДЕМ ДЕЛАТЬ</a:t>
            </a:r>
          </a:p>
          <a:p>
            <a:r>
              <a:rPr lang="ru-RU" sz="2000" i="1" dirty="0" smtClean="0">
                <a:latin typeface="Segoe Print" pitchFamily="2" charset="0"/>
              </a:rPr>
              <a:t>Рисовать </a:t>
            </a:r>
          </a:p>
          <a:p>
            <a:r>
              <a:rPr lang="ru-RU" sz="2000" i="1" dirty="0" smtClean="0">
                <a:latin typeface="Segoe Print" pitchFamily="2" charset="0"/>
              </a:rPr>
              <a:t>                 Лепить</a:t>
            </a:r>
          </a:p>
          <a:p>
            <a:r>
              <a:rPr lang="ru-RU" sz="2000" i="1" dirty="0" smtClean="0">
                <a:latin typeface="Segoe Print" pitchFamily="2" charset="0"/>
              </a:rPr>
              <a:t>  Спрошу у мамы и всем расскажу</a:t>
            </a:r>
          </a:p>
          <a:p>
            <a:endParaRPr lang="ru-RU" sz="2000" i="1" dirty="0" smtClean="0">
              <a:latin typeface="Segoe Print" pitchFamily="2" charset="0"/>
            </a:endParaRPr>
          </a:p>
          <a:p>
            <a:r>
              <a:rPr lang="ru-RU" sz="2000" i="1" dirty="0" smtClean="0">
                <a:latin typeface="Segoe Print" pitchFamily="2" charset="0"/>
              </a:rPr>
              <a:t>Буду  маме  помогать  делать </a:t>
            </a:r>
          </a:p>
          <a:p>
            <a:r>
              <a:rPr lang="ru-RU" sz="2000" i="1" dirty="0" smtClean="0">
                <a:latin typeface="Segoe Print" pitchFamily="2" charset="0"/>
              </a:rPr>
              <a:t>наше семейное дерево</a:t>
            </a:r>
          </a:p>
          <a:p>
            <a:endParaRPr lang="ru-RU" sz="2000" i="1" dirty="0" smtClean="0">
              <a:latin typeface="Segoe Print" pitchFamily="2" charset="0"/>
            </a:endParaRPr>
          </a:p>
          <a:p>
            <a:r>
              <a:rPr lang="ru-RU" sz="2000" i="1" dirty="0" smtClean="0">
                <a:latin typeface="Segoe Print" pitchFamily="2" charset="0"/>
              </a:rPr>
              <a:t>Спрошу у бабушки, а потом расскажу вам</a:t>
            </a:r>
          </a:p>
          <a:p>
            <a:endParaRPr lang="ru-RU" sz="2000" i="1" dirty="0" smtClean="0">
              <a:latin typeface="Segoe Print" pitchFamily="2" charset="0"/>
            </a:endParaRPr>
          </a:p>
          <a:p>
            <a:r>
              <a:rPr lang="ru-RU" sz="2000" i="1" dirty="0" smtClean="0">
                <a:latin typeface="Segoe Print" pitchFamily="2" charset="0"/>
              </a:rPr>
              <a:t>Напишу о своей семье письмо</a:t>
            </a:r>
          </a:p>
          <a:p>
            <a:endParaRPr lang="ru-RU" sz="2000" i="1" dirty="0" smtClean="0">
              <a:latin typeface="Segoe Print" pitchFamily="2" charset="0"/>
            </a:endParaRPr>
          </a:p>
          <a:p>
            <a:r>
              <a:rPr lang="ru-RU" sz="2000" i="1" dirty="0" smtClean="0">
                <a:latin typeface="Segoe Print" pitchFamily="2" charset="0"/>
              </a:rPr>
              <a:t>Поговорю с братом</a:t>
            </a:r>
          </a:p>
          <a:p>
            <a:endParaRPr lang="ru-RU" sz="2000" i="1" dirty="0" smtClean="0">
              <a:latin typeface="Segoe Print" pitchFamily="2" charset="0"/>
            </a:endParaRPr>
          </a:p>
          <a:p>
            <a:r>
              <a:rPr lang="ru-RU" sz="2000" i="1" dirty="0" smtClean="0">
                <a:latin typeface="Segoe Print" pitchFamily="2" charset="0"/>
              </a:rPr>
              <a:t>Буду  с мамой делать поделку</a:t>
            </a:r>
          </a:p>
          <a:p>
            <a:endParaRPr lang="ru-RU" sz="2000" i="1" dirty="0" smtClean="0">
              <a:latin typeface="Segoe Print" pitchFamily="2" charset="0"/>
            </a:endParaRPr>
          </a:p>
          <a:p>
            <a:r>
              <a:rPr lang="ru-RU" sz="2000" i="1" dirty="0" smtClean="0">
                <a:latin typeface="Segoe Print" pitchFamily="2" charset="0"/>
              </a:rPr>
              <a:t>Я вместе с мамой составлю рассказ о своей семье</a:t>
            </a:r>
            <a:endParaRPr lang="ru-RU" sz="2400" dirty="0" smtClean="0">
              <a:latin typeface="Segoe Print" pitchFamily="2" charset="0"/>
            </a:endParaRP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600" b="1" i="1" dirty="0" smtClean="0">
                <a:latin typeface="Segoe Print" pitchFamily="2" charset="0"/>
              </a:rPr>
              <a:t> </a:t>
            </a:r>
            <a:r>
              <a:rPr lang="ru-RU" sz="1600" b="1" i="1" dirty="0" smtClean="0">
                <a:latin typeface="Comic Sans MS" pitchFamily="66" charset="0"/>
              </a:rPr>
              <a:t>Нарисовать  свою семью (Сережа, Даша)</a:t>
            </a:r>
            <a:endParaRPr lang="ru-RU" sz="16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i="1" dirty="0" smtClean="0">
                <a:latin typeface="Comic Sans MS" pitchFamily="66" charset="0"/>
              </a:rPr>
              <a:t> Разучить песни и стихи о семье (Н.А., А.И.)</a:t>
            </a:r>
            <a:endParaRPr lang="ru-RU" sz="16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i="1" dirty="0" smtClean="0">
                <a:latin typeface="Comic Sans MS" pitchFamily="66" charset="0"/>
              </a:rPr>
              <a:t> Подобрать иллюстрации про семью (Н.А. </a:t>
            </a:r>
            <a:endParaRPr lang="ru-RU" sz="16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i="1" dirty="0" smtClean="0">
                <a:latin typeface="Comic Sans MS" pitchFamily="66" charset="0"/>
              </a:rPr>
              <a:t> Написать про свою семью (Вика, Ева, Катя)</a:t>
            </a:r>
            <a:endParaRPr lang="ru-RU" sz="1600" b="1" dirty="0" smtClean="0"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b="1" i="1" dirty="0" smtClean="0">
                <a:latin typeface="Comic Sans MS" pitchFamily="66" charset="0"/>
              </a:rPr>
              <a:t>Сделать аппликацию из цветной бумаги «Мой дом – моя крепость» (Вика, Дима, Ева, Полина)</a:t>
            </a:r>
            <a:endParaRPr lang="ru-RU" sz="16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i="1" dirty="0" smtClean="0">
                <a:latin typeface="Comic Sans MS" pitchFamily="66" charset="0"/>
              </a:rPr>
              <a:t>Построить дом из мягкого модуля (Тимофей, Максим)</a:t>
            </a:r>
            <a:endParaRPr lang="ru-RU" sz="16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i="1" dirty="0" smtClean="0">
                <a:latin typeface="Comic Sans MS" pitchFamily="66" charset="0"/>
              </a:rPr>
              <a:t>Нарисовать «Как мы отдыхаем всей семьёй» (Дима, Артём, Вика, Катя)</a:t>
            </a:r>
            <a:endParaRPr lang="ru-RU" sz="16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i="1" dirty="0" smtClean="0">
                <a:latin typeface="Comic Sans MS" pitchFamily="66" charset="0"/>
              </a:rPr>
              <a:t>Сюжетно-ролевые игры «Семья», «Дочки - матери», «Маленькие помощники» (</a:t>
            </a:r>
            <a:r>
              <a:rPr lang="ru-RU" sz="1600" b="1" i="1" dirty="0" err="1" smtClean="0">
                <a:latin typeface="Comic Sans MS" pitchFamily="66" charset="0"/>
              </a:rPr>
              <a:t>стар.гр</a:t>
            </a:r>
            <a:r>
              <a:rPr lang="ru-RU" sz="1600" b="1" i="1" dirty="0" smtClean="0">
                <a:latin typeface="Comic Sans MS" pitchFamily="66" charset="0"/>
              </a:rPr>
              <a:t>.)</a:t>
            </a:r>
            <a:endParaRPr lang="ru-RU" sz="16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i="1" dirty="0" smtClean="0">
                <a:latin typeface="Comic Sans MS" pitchFamily="66" charset="0"/>
              </a:rPr>
              <a:t>Творческое рассказывание детей по темам «Выходной день в моей семье», «Мои близкие», «Наши любимые питомцы», «Лето на даче», «Наше путешествие», «Мир семейных увлечений», «Как я помогаю дома» (</a:t>
            </a:r>
            <a:r>
              <a:rPr lang="ru-RU" sz="1600" b="1" i="1" dirty="0" err="1" smtClean="0">
                <a:latin typeface="Comic Sans MS" pitchFamily="66" charset="0"/>
              </a:rPr>
              <a:t>подг.гр</a:t>
            </a:r>
            <a:r>
              <a:rPr lang="ru-RU" sz="1600" b="1" i="1" dirty="0" smtClean="0">
                <a:latin typeface="Comic Sans MS" pitchFamily="66" charset="0"/>
              </a:rPr>
              <a:t>.)</a:t>
            </a:r>
          </a:p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Comic Sans MS" pitchFamily="66" charset="0"/>
              </a:rPr>
              <a:t>Начало: 02.09.2015г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Comic Sans MS" pitchFamily="66" charset="0"/>
              </a:rPr>
              <a:t>В кругу моей семьи</a:t>
            </a:r>
            <a:endParaRPr lang="ru-RU" sz="3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Comic Sans MS" pitchFamily="66" charset="0"/>
              </a:rPr>
              <a:t>Окончание: 25.09.2015г</a:t>
            </a:r>
            <a:r>
              <a:rPr lang="ru-RU" sz="1600" b="1" i="1" dirty="0" smtClean="0">
                <a:latin typeface="Comic Sans MS" pitchFamily="66" charset="0"/>
              </a:rPr>
              <a:t>.</a:t>
            </a:r>
            <a:endParaRPr lang="ru-RU" sz="16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i="1" dirty="0" smtClean="0">
                <a:latin typeface="Comic Sans MS" pitchFamily="66" charset="0"/>
              </a:rPr>
              <a:t>Исследовать историю своей семьи</a:t>
            </a:r>
            <a:endParaRPr lang="ru-RU" sz="16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i="1" dirty="0" smtClean="0">
                <a:latin typeface="Comic Sans MS" pitchFamily="66" charset="0"/>
              </a:rPr>
              <a:t>Узнать о  традициях и увлечениях своих родных</a:t>
            </a:r>
            <a:endParaRPr lang="ru-RU" sz="16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i="1" dirty="0" smtClean="0">
                <a:latin typeface="Comic Sans MS" pitchFamily="66" charset="0"/>
              </a:rPr>
              <a:t>Сделать «Герб моей семьи» (Дима с мамой)</a:t>
            </a:r>
            <a:endParaRPr lang="ru-RU" sz="16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i="1" dirty="0" smtClean="0">
                <a:latin typeface="Comic Sans MS" pitchFamily="66" charset="0"/>
              </a:rPr>
              <a:t>Сосчитать  своих родных (Артём, </a:t>
            </a:r>
            <a:r>
              <a:rPr lang="ru-RU" sz="1600" b="1" i="1" dirty="0" err="1" smtClean="0">
                <a:latin typeface="Comic Sans MS" pitchFamily="66" charset="0"/>
              </a:rPr>
              <a:t>Виталя</a:t>
            </a:r>
            <a:r>
              <a:rPr lang="ru-RU" sz="1600" b="1" i="1" dirty="0" smtClean="0">
                <a:latin typeface="Comic Sans MS" pitchFamily="66" charset="0"/>
              </a:rPr>
              <a:t>)</a:t>
            </a:r>
            <a:endParaRPr lang="ru-RU" sz="16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i="1" dirty="0" smtClean="0">
                <a:latin typeface="Comic Sans MS" pitchFamily="66" charset="0"/>
              </a:rPr>
              <a:t>Построить дом, дорогу, забор  из конструктора (Серёжа, Артём)</a:t>
            </a:r>
            <a:endParaRPr lang="ru-RU" sz="16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i="1" dirty="0" smtClean="0">
                <a:latin typeface="Comic Sans MS" pitchFamily="66" charset="0"/>
              </a:rPr>
              <a:t> Выложить из счётных палочек и геометрических фигур «Моя комната» (</a:t>
            </a:r>
            <a:r>
              <a:rPr lang="ru-RU" sz="1600" b="1" i="1" dirty="0" err="1" smtClean="0">
                <a:latin typeface="Comic Sans MS" pitchFamily="66" charset="0"/>
              </a:rPr>
              <a:t>Виталя</a:t>
            </a:r>
            <a:r>
              <a:rPr lang="ru-RU" sz="1600" b="1" i="1" dirty="0" smtClean="0">
                <a:latin typeface="Comic Sans MS" pitchFamily="66" charset="0"/>
              </a:rPr>
              <a:t>) </a:t>
            </a:r>
            <a:endParaRPr lang="ru-RU" sz="16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i="1" dirty="0" smtClean="0">
                <a:latin typeface="Comic Sans MS" pitchFamily="66" charset="0"/>
              </a:rPr>
              <a:t>Слушать чтение рассказов о семье (Н.А.)</a:t>
            </a:r>
            <a:endParaRPr lang="ru-RU" sz="16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i="1" dirty="0" smtClean="0">
                <a:latin typeface="Comic Sans MS" pitchFamily="66" charset="0"/>
              </a:rPr>
              <a:t>Сделать из макарон «Бусы для мамы» (Даша)</a:t>
            </a:r>
          </a:p>
          <a:p>
            <a:pPr>
              <a:buFont typeface="Wingdings" pitchFamily="2" charset="2"/>
              <a:buChar char="§"/>
            </a:pPr>
            <a:r>
              <a:rPr lang="ru-RU" sz="1600" b="1" i="1" dirty="0" smtClean="0">
                <a:latin typeface="Comic Sans MS" pitchFamily="66" charset="0"/>
              </a:rPr>
              <a:t>Лепить из пластилина свою семью (Маша с мамой)</a:t>
            </a:r>
            <a:endParaRPr lang="ru-RU" sz="16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i="1" dirty="0" smtClean="0">
                <a:latin typeface="Comic Sans MS" pitchFamily="66" charset="0"/>
              </a:rPr>
              <a:t>Изготовить книжку-самоделку «Моя семья» (Мама Вики)</a:t>
            </a:r>
            <a:endParaRPr lang="ru-RU" sz="16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i="1" dirty="0" smtClean="0">
                <a:latin typeface="Comic Sans MS" pitchFamily="66" charset="0"/>
              </a:rPr>
              <a:t>Сделать поделку «Семейное гнёздо» (Даша с мамой)</a:t>
            </a:r>
            <a:r>
              <a:rPr lang="ru-RU" sz="1600" i="1" dirty="0" smtClean="0"/>
              <a:t> </a:t>
            </a:r>
            <a:endParaRPr lang="ru-RU" sz="1600" b="1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672</TotalTime>
  <Words>641</Words>
  <Application>Microsoft Office PowerPoint</Application>
  <PresentationFormat>Экран (4:3)</PresentationFormat>
  <Paragraphs>168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ЧЕГО МЫ ДОСТИГЛИ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Чти отца и мать твою и преклоняй главу свою к их стопам, ибо мать родила тебя из утробы своей, претерпев немалые страдания, отец же всегда соболезнует тебе и всегда о тебе печалится. Того ради старость его поддержи, болезнь его излечи, седины его облобызай и накорми его сладкою пищей. То же самое твори и матери своей, а если стала она от старости ветха, носи ее на руках, а через грязь перенеси на своих плечах, прежде ее накорми, а потом уже и сам вкуси, с похвалою припади ко груди ее, и расцелуй мать свою — корень рождения своего. Ибо как ты родителям своим сотворишь, так же и дети твои воздадут тебе тою же мерою.                                                                                                                                Аввакум</dc:title>
  <dc:creator>Саня</dc:creator>
  <cp:lastModifiedBy>aDMIN</cp:lastModifiedBy>
  <cp:revision>71</cp:revision>
  <dcterms:created xsi:type="dcterms:W3CDTF">2012-05-10T03:07:37Z</dcterms:created>
  <dcterms:modified xsi:type="dcterms:W3CDTF">2015-10-13T19:17:30Z</dcterms:modified>
</cp:coreProperties>
</file>