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2" y="-28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9E90-C22D-412E-BB91-07712686D15D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C4FC4-A9EC-41A9-ACDF-43BBC8FFF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9E90-C22D-412E-BB91-07712686D15D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C4FC4-A9EC-41A9-ACDF-43BBC8FFF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9E90-C22D-412E-BB91-07712686D15D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C4FC4-A9EC-41A9-ACDF-43BBC8FFF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9E90-C22D-412E-BB91-07712686D15D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C4FC4-A9EC-41A9-ACDF-43BBC8FFF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9E90-C22D-412E-BB91-07712686D15D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C4FC4-A9EC-41A9-ACDF-43BBC8FFF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9E90-C22D-412E-BB91-07712686D15D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C4FC4-A9EC-41A9-ACDF-43BBC8FFF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9E90-C22D-412E-BB91-07712686D15D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C4FC4-A9EC-41A9-ACDF-43BBC8FFF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9E90-C22D-412E-BB91-07712686D15D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C4FC4-A9EC-41A9-ACDF-43BBC8FFF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9E90-C22D-412E-BB91-07712686D15D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C4FC4-A9EC-41A9-ACDF-43BBC8FFF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9E90-C22D-412E-BB91-07712686D15D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C4FC4-A9EC-41A9-ACDF-43BBC8FFF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9E90-C22D-412E-BB91-07712686D15D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C4FC4-A9EC-41A9-ACDF-43BBC8FFF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69E90-C22D-412E-BB91-07712686D15D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C4FC4-A9EC-41A9-ACDF-43BBC8FFF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7"/>
            <a:ext cx="5286412" cy="407196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Конкурс </a:t>
            </a:r>
            <a:br>
              <a:rPr lang="ru-RU" sz="4800" b="1" i="1" dirty="0" smtClean="0">
                <a:solidFill>
                  <a:srgbClr val="FF0000"/>
                </a:solidFill>
              </a:rPr>
            </a:br>
            <a:r>
              <a:rPr lang="ru-RU" sz="4800" b="1" i="1" dirty="0" smtClean="0">
                <a:solidFill>
                  <a:srgbClr val="FF0000"/>
                </a:solidFill>
              </a:rPr>
              <a:t>эрудитов - математиков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29256" y="2693784"/>
            <a:ext cx="3371848" cy="3968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8018"/>
            <a:ext cx="9130470" cy="680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1.  </a:t>
            </a:r>
            <a:r>
              <a:rPr lang="ru-RU" b="1" dirty="0" smtClean="0"/>
              <a:t>Два </a:t>
            </a:r>
            <a:r>
              <a:rPr lang="ru-RU" b="1" dirty="0"/>
              <a:t>кольца, но без конца, если я перевернусь, то совсем не изменюсь.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48154" y="0"/>
            <a:ext cx="9143998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72" y="274638"/>
            <a:ext cx="4543428" cy="6154758"/>
          </a:xfrm>
        </p:spPr>
        <p:txBody>
          <a:bodyPr>
            <a:noAutofit/>
          </a:bodyPr>
          <a:lstStyle/>
          <a:p>
            <a:r>
              <a:rPr lang="ru-RU" sz="10000" b="1" dirty="0" smtClean="0">
                <a:solidFill>
                  <a:srgbClr val="00B0F0"/>
                </a:solidFill>
              </a:rPr>
              <a:t>8</a:t>
            </a:r>
            <a:endParaRPr lang="ru-RU" sz="10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8018"/>
            <a:ext cx="9130470" cy="680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2.  </a:t>
            </a:r>
            <a:r>
              <a:rPr lang="ru-RU" b="1" dirty="0" smtClean="0"/>
              <a:t>Если </a:t>
            </a:r>
            <a:r>
              <a:rPr lang="ru-RU" b="1" dirty="0"/>
              <a:t>самое большое двузначное число перевернуть, то получится…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"/>
            <a:ext cx="90958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274638"/>
            <a:ext cx="4614866" cy="6297634"/>
          </a:xfrm>
        </p:spPr>
        <p:txBody>
          <a:bodyPr>
            <a:noAutofit/>
          </a:bodyPr>
          <a:lstStyle/>
          <a:p>
            <a:r>
              <a:rPr lang="ru-RU" sz="10000" b="1" dirty="0" smtClean="0">
                <a:solidFill>
                  <a:srgbClr val="FF0000"/>
                </a:solidFill>
              </a:rPr>
              <a:t>66</a:t>
            </a:r>
            <a:endParaRPr lang="ru-RU" sz="10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"/>
            <a:ext cx="913047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85791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3.  </a:t>
            </a:r>
            <a:r>
              <a:rPr lang="ru-RU" b="1" dirty="0" smtClean="0"/>
              <a:t>Маленькая</a:t>
            </a:r>
            <a:r>
              <a:rPr lang="ru-RU" b="1" dirty="0"/>
              <a:t>, хвостатенькая, не лает, не кусает, а из класса в класс не пускает?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48154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496" y="274638"/>
            <a:ext cx="5000660" cy="6083320"/>
          </a:xfrm>
        </p:spPr>
        <p:txBody>
          <a:bodyPr>
            <a:noAutofit/>
          </a:bodyPr>
          <a:lstStyle/>
          <a:p>
            <a:r>
              <a:rPr lang="ru-RU" sz="10000" b="1" dirty="0" smtClean="0">
                <a:solidFill>
                  <a:srgbClr val="00B050"/>
                </a:solidFill>
              </a:rPr>
              <a:t>2</a:t>
            </a:r>
            <a:endParaRPr lang="ru-RU" sz="10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48900" y="1"/>
            <a:ext cx="917936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Autofit/>
          </a:bodyPr>
          <a:lstStyle/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rgbClr val="FFC000"/>
                </a:solidFill>
              </a:rPr>
              <a:t>4.  </a:t>
            </a:r>
            <a:r>
              <a:rPr lang="ru-RU" b="1" dirty="0" smtClean="0"/>
              <a:t>Что </a:t>
            </a:r>
            <a:r>
              <a:rPr lang="ru-RU" b="1" dirty="0"/>
              <a:t>за цифра-акробатка? Если на голову встанет, ровно на 3 меньше станет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48154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7686" y="0"/>
            <a:ext cx="4572032" cy="6083320"/>
          </a:xfrm>
        </p:spPr>
        <p:txBody>
          <a:bodyPr>
            <a:noAutofit/>
          </a:bodyPr>
          <a:lstStyle/>
          <a:p>
            <a:r>
              <a:rPr lang="ru-RU" sz="10000" b="1" dirty="0" smtClean="0">
                <a:solidFill>
                  <a:srgbClr val="FFC000"/>
                </a:solidFill>
              </a:rPr>
              <a:t>9</a:t>
            </a:r>
            <a:endParaRPr lang="ru-RU" sz="10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85784" y="0"/>
            <a:ext cx="7143775" cy="714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7358082" cy="5869006"/>
          </a:xfrm>
        </p:spPr>
        <p:txBody>
          <a:bodyPr>
            <a:noAutofit/>
          </a:bodyPr>
          <a:lstStyle/>
          <a:p>
            <a:r>
              <a:rPr lang="en-US" sz="9600" b="1" i="1" dirty="0">
                <a:solidFill>
                  <a:srgbClr val="FF0000"/>
                </a:solidFill>
              </a:rPr>
              <a:t>II</a:t>
            </a:r>
            <a:r>
              <a:rPr lang="ru-RU" sz="9600" b="1" i="1" dirty="0">
                <a:solidFill>
                  <a:srgbClr val="FF0000"/>
                </a:solidFill>
              </a:rPr>
              <a:t> Конкурс </a:t>
            </a:r>
            <a:r>
              <a:rPr lang="ru-RU" sz="9600" b="1" i="1" dirty="0" smtClean="0">
                <a:solidFill>
                  <a:srgbClr val="FF0000"/>
                </a:solidFill>
              </a:rPr>
              <a:t/>
            </a:r>
            <a:br>
              <a:rPr lang="ru-RU" sz="9600" b="1" i="1" dirty="0" smtClean="0">
                <a:solidFill>
                  <a:srgbClr val="FF0000"/>
                </a:solidFill>
              </a:rPr>
            </a:br>
            <a:r>
              <a:rPr lang="ru-RU" sz="9600" b="1" i="1" dirty="0" smtClean="0">
                <a:solidFill>
                  <a:srgbClr val="FF0000"/>
                </a:solidFill>
              </a:rPr>
              <a:t>«</a:t>
            </a:r>
            <a:r>
              <a:rPr lang="ru-RU" sz="9600" b="1" i="1" dirty="0">
                <a:solidFill>
                  <a:srgbClr val="FF0000"/>
                </a:solidFill>
              </a:rPr>
              <a:t>Кто </a:t>
            </a:r>
            <a:r>
              <a:rPr lang="ru-RU" sz="9600" b="1" i="1" dirty="0" smtClean="0">
                <a:solidFill>
                  <a:srgbClr val="FF0000"/>
                </a:solidFill>
              </a:rPr>
              <a:t/>
            </a:r>
            <a:br>
              <a:rPr lang="ru-RU" sz="9600" b="1" i="1" dirty="0" smtClean="0">
                <a:solidFill>
                  <a:srgbClr val="FF0000"/>
                </a:solidFill>
              </a:rPr>
            </a:br>
            <a:r>
              <a:rPr lang="ru-RU" sz="9600" b="1" i="1" dirty="0" smtClean="0">
                <a:solidFill>
                  <a:srgbClr val="FF0000"/>
                </a:solidFill>
              </a:rPr>
              <a:t>больше</a:t>
            </a:r>
            <a:r>
              <a:rPr lang="ru-RU" sz="9600" b="1" i="1" dirty="0">
                <a:solidFill>
                  <a:srgbClr val="FF0000"/>
                </a:solidFill>
              </a:rPr>
              <a:t>? »</a:t>
            </a:r>
            <a:endParaRPr lang="ru-RU" sz="9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43797" y="0"/>
            <a:ext cx="918779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Autofit/>
          </a:bodyPr>
          <a:lstStyle/>
          <a:p>
            <a:r>
              <a:rPr lang="en-US" sz="9600" b="1" i="1" dirty="0">
                <a:solidFill>
                  <a:srgbClr val="FF0000"/>
                </a:solidFill>
              </a:rPr>
              <a:t>III</a:t>
            </a:r>
            <a:r>
              <a:rPr lang="ru-RU" sz="9600" b="1" i="1" dirty="0">
                <a:solidFill>
                  <a:srgbClr val="FF0000"/>
                </a:solidFill>
              </a:rPr>
              <a:t> Конкурс капитанов</a:t>
            </a:r>
            <a:endParaRPr lang="ru-RU" sz="9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7686" y="274638"/>
            <a:ext cx="4572032" cy="6583362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- Управлять </a:t>
            </a:r>
            <a:r>
              <a:rPr lang="ru-RU" sz="3200" b="1" i="1" dirty="0"/>
              <a:t>государством </a:t>
            </a:r>
            <a:r>
              <a:rPr lang="ru-RU" sz="3200" b="1" i="1" dirty="0" smtClean="0"/>
              <a:t>нелегко, много </a:t>
            </a:r>
            <a:r>
              <a:rPr lang="ru-RU" sz="3200" b="1" i="1" dirty="0"/>
              <a:t>приходится размышлять. Знания нужны. Вот и выберу того, кто лучше других умеет соображать, мыслить, математику </a:t>
            </a:r>
            <a:r>
              <a:rPr lang="ru-RU" sz="3200" b="1" i="1" dirty="0" smtClean="0"/>
              <a:t>любит.</a:t>
            </a:r>
            <a:endParaRPr lang="ru-RU" sz="32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70522"/>
            <a:ext cx="3856033" cy="6194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0"/>
            <a:ext cx="563047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0"/>
            <a:ext cx="6572264" cy="6858000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0070C0"/>
                </a:solidFill>
              </a:rPr>
              <a:t>Почему корабли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не </a:t>
            </a:r>
            <a:r>
              <a:rPr lang="ru-RU" b="1" i="1" dirty="0">
                <a:solidFill>
                  <a:srgbClr val="0070C0"/>
                </a:solidFill>
              </a:rPr>
              <a:t>садятся на мель,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А по курсу идут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сквозь </a:t>
            </a:r>
            <a:r>
              <a:rPr lang="ru-RU" b="1" i="1" dirty="0">
                <a:solidFill>
                  <a:srgbClr val="0070C0"/>
                </a:solidFill>
              </a:rPr>
              <a:t>туман и метель,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Потому что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потому </a:t>
            </a:r>
            <a:r>
              <a:rPr lang="ru-RU" b="1" i="1" dirty="0">
                <a:solidFill>
                  <a:srgbClr val="0070C0"/>
                </a:solidFill>
              </a:rPr>
              <a:t>что,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Вы заметьте-ка,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Капитанам помогает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Ма-те-ма-ти-ка</a:t>
            </a:r>
            <a:r>
              <a:rPr lang="ru-RU" b="1" i="1" dirty="0" smtClean="0">
                <a:solidFill>
                  <a:srgbClr val="0070C0"/>
                </a:solidFill>
              </a:rPr>
              <a:t>!                              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0"/>
            <a:ext cx="8040412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en-US" sz="6600" b="1" i="1" dirty="0">
                <a:solidFill>
                  <a:srgbClr val="FF0000"/>
                </a:solidFill>
              </a:rPr>
              <a:t>IV</a:t>
            </a:r>
            <a:r>
              <a:rPr lang="ru-RU" sz="6600" b="1" i="1" dirty="0">
                <a:solidFill>
                  <a:srgbClr val="FF0000"/>
                </a:solidFill>
              </a:rPr>
              <a:t> Конкурс </a:t>
            </a:r>
            <a:r>
              <a:rPr lang="en-US" sz="6600" b="1" i="1" dirty="0" smtClean="0">
                <a:solidFill>
                  <a:srgbClr val="FF0000"/>
                </a:solidFill>
              </a:rPr>
              <a:t/>
            </a:r>
            <a:br>
              <a:rPr lang="en-US" sz="6600" b="1" i="1" dirty="0" smtClean="0">
                <a:solidFill>
                  <a:srgbClr val="FF0000"/>
                </a:solidFill>
              </a:rPr>
            </a:br>
            <a:r>
              <a:rPr lang="ru-RU" sz="6600" b="1" i="1" dirty="0" smtClean="0">
                <a:solidFill>
                  <a:srgbClr val="FF0000"/>
                </a:solidFill>
              </a:rPr>
              <a:t>«</a:t>
            </a:r>
            <a:r>
              <a:rPr lang="ru-RU" sz="6600" b="1" i="1" dirty="0">
                <a:solidFill>
                  <a:srgbClr val="FF0000"/>
                </a:solidFill>
              </a:rPr>
              <a:t>Дорисуй»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2066" y="500042"/>
            <a:ext cx="3382962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24" y="500042"/>
            <a:ext cx="337185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71802" y="3500438"/>
            <a:ext cx="28575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3286124"/>
            <a:ext cx="7612786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3786190"/>
          </a:xfrm>
        </p:spPr>
        <p:txBody>
          <a:bodyPr>
            <a:noAutofit/>
          </a:bodyPr>
          <a:lstStyle/>
          <a:p>
            <a:r>
              <a:rPr lang="en-US" sz="5400" b="1" i="1" dirty="0">
                <a:solidFill>
                  <a:srgbClr val="FF0000"/>
                </a:solidFill>
              </a:rPr>
              <a:t>V </a:t>
            </a:r>
            <a:r>
              <a:rPr lang="ru-RU" sz="5400" b="1" i="1" dirty="0" smtClean="0">
                <a:solidFill>
                  <a:srgbClr val="FF0000"/>
                </a:solidFill>
              </a:rPr>
              <a:t>Конкурс</a:t>
            </a:r>
            <a:r>
              <a:rPr lang="en-US" sz="5400" b="1" i="1" dirty="0" smtClean="0">
                <a:solidFill>
                  <a:srgbClr val="FF0000"/>
                </a:solidFill>
              </a:rPr>
              <a:t/>
            </a:r>
            <a:br>
              <a:rPr lang="en-US" sz="5400" b="1" i="1" dirty="0" smtClean="0">
                <a:solidFill>
                  <a:srgbClr val="FF0000"/>
                </a:solidFill>
              </a:rPr>
            </a:br>
            <a:r>
              <a:rPr lang="ru-RU" sz="5400" b="1" i="1" dirty="0" smtClean="0">
                <a:solidFill>
                  <a:srgbClr val="FF0000"/>
                </a:solidFill>
              </a:rPr>
              <a:t> </a:t>
            </a:r>
            <a:r>
              <a:rPr lang="ru-RU" sz="5400" b="1" i="1" dirty="0">
                <a:solidFill>
                  <a:srgbClr val="FF0000"/>
                </a:solidFill>
              </a:rPr>
              <a:t>«</a:t>
            </a:r>
            <a:r>
              <a:rPr lang="ru-RU" sz="5400" b="1" i="1" dirty="0" smtClean="0">
                <a:solidFill>
                  <a:srgbClr val="FF0000"/>
                </a:solidFill>
              </a:rPr>
              <a:t>Неделька</a:t>
            </a:r>
            <a:r>
              <a:rPr lang="ru-RU" sz="5400" b="1" i="1" dirty="0" smtClean="0">
                <a:solidFill>
                  <a:srgbClr val="FF0000"/>
                </a:solidFill>
              </a:rPr>
              <a:t>,</a:t>
            </a:r>
            <a:r>
              <a:rPr lang="en-US" sz="5400" b="1" i="1" smtClean="0">
                <a:solidFill>
                  <a:srgbClr val="FF0000"/>
                </a:solidFill>
              </a:rPr>
              <a:t> </a:t>
            </a:r>
            <a:r>
              <a:rPr lang="ru-RU" sz="5400" b="1" i="1" smtClean="0">
                <a:solidFill>
                  <a:srgbClr val="FF0000"/>
                </a:solidFill>
              </a:rPr>
              <a:t>стройся</a:t>
            </a:r>
            <a:r>
              <a:rPr lang="ru-RU" sz="5400" b="1" i="1" dirty="0">
                <a:solidFill>
                  <a:srgbClr val="FF0000"/>
                </a:solidFill>
              </a:rPr>
              <a:t>»</a:t>
            </a:r>
            <a:endParaRPr lang="ru-RU" sz="5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6226196"/>
          </a:xfrm>
        </p:spPr>
        <p:txBody>
          <a:bodyPr/>
          <a:lstStyle/>
          <a:p>
            <a:pPr algn="l"/>
            <a:r>
              <a:rPr lang="ru-RU" b="1" i="1" dirty="0" smtClean="0">
                <a:solidFill>
                  <a:srgbClr val="FF0000"/>
                </a:solidFill>
              </a:rPr>
              <a:t>1. Понедельник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2. Вторник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3. Среда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4. Четверг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5. Пятница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6. Суббота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7. Воскресенье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43372" y="3374230"/>
            <a:ext cx="5000628" cy="3483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929454" cy="5572140"/>
          </a:xfrm>
        </p:spPr>
        <p:txBody>
          <a:bodyPr>
            <a:noAutofit/>
          </a:bodyPr>
          <a:lstStyle/>
          <a:p>
            <a:r>
              <a:rPr lang="en-US" sz="5400" b="1" i="1" dirty="0">
                <a:solidFill>
                  <a:srgbClr val="FF0000"/>
                </a:solidFill>
              </a:rPr>
              <a:t>VI </a:t>
            </a:r>
            <a:r>
              <a:rPr lang="ru-RU" sz="5400" b="1" i="1" dirty="0">
                <a:solidFill>
                  <a:srgbClr val="FF0000"/>
                </a:solidFill>
              </a:rPr>
              <a:t>Конкурс </a:t>
            </a:r>
            <a:r>
              <a:rPr lang="en-US" sz="5400" b="1" i="1" dirty="0" smtClean="0">
                <a:solidFill>
                  <a:srgbClr val="FF0000"/>
                </a:solidFill>
              </a:rPr>
              <a:t/>
            </a:r>
            <a:br>
              <a:rPr lang="en-US" sz="5400" b="1" i="1" dirty="0" smtClean="0">
                <a:solidFill>
                  <a:srgbClr val="FF0000"/>
                </a:solidFill>
              </a:rPr>
            </a:br>
            <a:r>
              <a:rPr lang="ru-RU" sz="5400" b="1" i="1" dirty="0" smtClean="0">
                <a:solidFill>
                  <a:srgbClr val="FF0000"/>
                </a:solidFill>
              </a:rPr>
              <a:t>«</a:t>
            </a:r>
            <a:r>
              <a:rPr lang="ru-RU" sz="5400" b="1" i="1" dirty="0">
                <a:solidFill>
                  <a:srgbClr val="FF0000"/>
                </a:solidFill>
              </a:rPr>
              <a:t>Кто </a:t>
            </a:r>
            <a:r>
              <a:rPr lang="ru-RU" sz="5400" b="1" i="1" dirty="0" smtClean="0">
                <a:solidFill>
                  <a:srgbClr val="FF0000"/>
                </a:solidFill>
              </a:rPr>
              <a:t/>
            </a:r>
            <a:br>
              <a:rPr lang="ru-RU" sz="5400" b="1" i="1" dirty="0" smtClean="0">
                <a:solidFill>
                  <a:srgbClr val="FF0000"/>
                </a:solidFill>
              </a:rPr>
            </a:br>
            <a:r>
              <a:rPr lang="ru-RU" sz="5400" b="1" i="1" dirty="0" smtClean="0">
                <a:solidFill>
                  <a:srgbClr val="FF0000"/>
                </a:solidFill>
              </a:rPr>
              <a:t>больше</a:t>
            </a:r>
            <a:r>
              <a:rPr lang="ru-RU" sz="5400" b="1" i="1" dirty="0">
                <a:solidFill>
                  <a:srgbClr val="FF0000"/>
                </a:solidFill>
              </a:rPr>
              <a:t>? »</a:t>
            </a:r>
            <a:endParaRPr lang="ru-RU" sz="5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0"/>
            <a:ext cx="6972320" cy="5929330"/>
          </a:xfrm>
        </p:spPr>
        <p:txBody>
          <a:bodyPr>
            <a:noAutofit/>
          </a:bodyPr>
          <a:lstStyle/>
          <a:p>
            <a:r>
              <a:rPr lang="en-US" sz="6600" b="1" i="1" dirty="0">
                <a:solidFill>
                  <a:srgbClr val="FF0000"/>
                </a:solidFill>
              </a:rPr>
              <a:t>VII</a:t>
            </a:r>
            <a:r>
              <a:rPr lang="ru-RU" sz="6600" b="1" i="1" dirty="0">
                <a:solidFill>
                  <a:srgbClr val="FF0000"/>
                </a:solidFill>
              </a:rPr>
              <a:t> Конкурс «Бегущие минутки»</a:t>
            </a:r>
            <a:endParaRPr lang="ru-RU" sz="6600" i="1" dirty="0">
              <a:solidFill>
                <a:srgbClr val="FF0000"/>
              </a:solidFill>
            </a:endParaRPr>
          </a:p>
        </p:txBody>
      </p:sp>
      <p:pic>
        <p:nvPicPr>
          <p:cNvPr id="36866" name="Picture 2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071942"/>
            <a:ext cx="2511376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0"/>
            <a:ext cx="4643470" cy="6858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- Уважаемые </a:t>
            </a:r>
            <a:r>
              <a:rPr lang="ru-RU" sz="2800" b="1" dirty="0"/>
              <a:t>претенденты! Думаете вы хорошо. Считаете быстро. Утешили старика. Есть, кому царство оставить, кому управление доверить. Назначаю </a:t>
            </a:r>
            <a:r>
              <a:rPr lang="ru-RU" sz="2800" b="1" dirty="0" smtClean="0"/>
              <a:t>наследниками престола команду учеников, которые </a:t>
            </a:r>
            <a:r>
              <a:rPr lang="ru-RU" sz="2800" b="1" dirty="0"/>
              <a:t>лучше и быстрее всех из вас </a:t>
            </a:r>
            <a:r>
              <a:rPr lang="ru-RU" sz="2800" b="1" dirty="0" smtClean="0"/>
              <a:t>считают, решают </a:t>
            </a:r>
            <a:r>
              <a:rPr lang="ru-RU" sz="2800" b="1" dirty="0"/>
              <a:t>сложные задачи, </a:t>
            </a:r>
            <a:r>
              <a:rPr lang="ru-RU" sz="2800" b="1" dirty="0" smtClean="0"/>
              <a:t>отгадывают </a:t>
            </a:r>
            <a:r>
              <a:rPr lang="ru-RU" sz="2800" b="1" dirty="0"/>
              <a:t>загадки.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70522"/>
            <a:ext cx="3856033" cy="6194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0"/>
            <a:ext cx="5570545" cy="6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5016"/>
            <a:ext cx="8643998" cy="1000132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Математика – царица наук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500173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Правила конкурса: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786842" cy="5143536"/>
          </a:xfrm>
        </p:spPr>
        <p:txBody>
          <a:bodyPr>
            <a:noAutofit/>
          </a:bodyPr>
          <a:lstStyle/>
          <a:p>
            <a:pPr algn="l"/>
            <a:r>
              <a:rPr lang="ru-RU" sz="3600" b="1" dirty="0">
                <a:solidFill>
                  <a:schemeClr val="tx1"/>
                </a:solidFill>
              </a:rPr>
              <a:t>1. </a:t>
            </a:r>
            <a:r>
              <a:rPr lang="ru-RU" sz="3600" b="1" dirty="0">
                <a:solidFill>
                  <a:srgbClr val="00B050"/>
                </a:solidFill>
              </a:rPr>
              <a:t>Быть веселыми и находчивыми.</a:t>
            </a:r>
            <a:r>
              <a:rPr lang="ru-RU" sz="3600" b="1" dirty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ru-RU" sz="3600" b="1" dirty="0">
                <a:solidFill>
                  <a:schemeClr val="tx1"/>
                </a:solidFill>
              </a:rPr>
              <a:t>2. </a:t>
            </a:r>
            <a:r>
              <a:rPr lang="ru-RU" sz="3600" b="1" dirty="0">
                <a:solidFill>
                  <a:srgbClr val="00B0F0"/>
                </a:solidFill>
              </a:rPr>
              <a:t>Не оставлять ни одного вопроса без </a:t>
            </a:r>
            <a:r>
              <a:rPr lang="ru-RU" sz="3600" b="1" dirty="0" smtClean="0">
                <a:solidFill>
                  <a:srgbClr val="00B0F0"/>
                </a:solidFill>
              </a:rPr>
              <a:t>  ответа</a:t>
            </a:r>
            <a:r>
              <a:rPr lang="ru-RU" sz="3600" b="1" dirty="0">
                <a:solidFill>
                  <a:srgbClr val="00B0F0"/>
                </a:solidFill>
              </a:rPr>
              <a:t>.</a:t>
            </a:r>
          </a:p>
          <a:p>
            <a:pPr algn="l"/>
            <a:r>
              <a:rPr lang="ru-RU" sz="3600" b="1" dirty="0">
                <a:solidFill>
                  <a:schemeClr val="tx1"/>
                </a:solidFill>
              </a:rPr>
              <a:t>З. </a:t>
            </a:r>
            <a:r>
              <a:rPr lang="ru-RU" sz="3600" b="1" dirty="0">
                <a:solidFill>
                  <a:srgbClr val="0070C0"/>
                </a:solidFill>
              </a:rPr>
              <a:t>Вести себя спокойно, не выкрикивать, быть терпеливым.</a:t>
            </a:r>
          </a:p>
          <a:p>
            <a:pPr algn="l"/>
            <a:r>
              <a:rPr lang="ru-RU" sz="3600" b="1" dirty="0">
                <a:solidFill>
                  <a:schemeClr val="tx1"/>
                </a:solidFill>
              </a:rPr>
              <a:t>4. </a:t>
            </a:r>
            <a:r>
              <a:rPr lang="ru-RU" sz="3600" b="1" dirty="0">
                <a:solidFill>
                  <a:srgbClr val="FFC000"/>
                </a:solidFill>
              </a:rPr>
              <a:t>Не подглядывать и не подслушивать.</a:t>
            </a:r>
          </a:p>
          <a:p>
            <a:pPr algn="l"/>
            <a:r>
              <a:rPr lang="ru-RU" sz="3600" b="1" dirty="0">
                <a:solidFill>
                  <a:schemeClr val="tx1"/>
                </a:solidFill>
              </a:rPr>
              <a:t>5. </a:t>
            </a:r>
            <a:r>
              <a:rPr lang="ru-RU" sz="3600" b="1" dirty="0">
                <a:solidFill>
                  <a:srgbClr val="C00000"/>
                </a:solidFill>
              </a:rPr>
              <a:t>Не терять надежды в борьбе за победу</a:t>
            </a:r>
            <a:r>
              <a:rPr lang="ru-RU" sz="3600" b="1" dirty="0" smtClean="0">
                <a:solidFill>
                  <a:srgbClr val="C00000"/>
                </a:solidFill>
              </a:rPr>
              <a:t>.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0"/>
            <a:ext cx="5072066" cy="6858000"/>
          </a:xfrm>
        </p:spPr>
        <p:txBody>
          <a:bodyPr>
            <a:normAutofit/>
          </a:bodyPr>
          <a:lstStyle/>
          <a:p>
            <a:pPr lvl="0"/>
            <a:r>
              <a:rPr lang="ru-RU" sz="4000" b="1" i="1" dirty="0" smtClean="0"/>
              <a:t>- Напишу </a:t>
            </a:r>
            <a:r>
              <a:rPr lang="ru-RU" sz="4000" b="1" i="1" dirty="0"/>
              <a:t>я вам, претенденты на царский престол, для разминки несколько слов. Отгадайте их</a:t>
            </a:r>
            <a:r>
              <a:rPr lang="ru-RU" sz="4000" dirty="0"/>
              <a:t>: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70522"/>
            <a:ext cx="3856033" cy="6194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5286412" cy="4572008"/>
          </a:xfrm>
        </p:spPr>
        <p:txBody>
          <a:bodyPr>
            <a:noAutofit/>
          </a:bodyPr>
          <a:lstStyle/>
          <a:p>
            <a:r>
              <a:rPr lang="ru-RU" sz="9600" b="1" i="1" dirty="0">
                <a:solidFill>
                  <a:srgbClr val="0070C0"/>
                </a:solidFill>
              </a:rPr>
              <a:t>Во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6072198" cy="4225932"/>
          </a:xfrm>
        </p:spPr>
        <p:txBody>
          <a:bodyPr>
            <a:noAutofit/>
          </a:bodyPr>
          <a:lstStyle/>
          <a:p>
            <a:r>
              <a:rPr lang="ru-RU" sz="8800" b="1" i="1" dirty="0" smtClean="0">
                <a:solidFill>
                  <a:srgbClr val="FF0000"/>
                </a:solidFill>
              </a:rPr>
              <a:t>100 ЛБ</a:t>
            </a:r>
            <a:endParaRPr lang="ru-RU" sz="8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972188" cy="4643446"/>
          </a:xfrm>
        </p:spPr>
        <p:txBody>
          <a:bodyPr>
            <a:noAutofit/>
          </a:bodyPr>
          <a:lstStyle/>
          <a:p>
            <a:r>
              <a:rPr lang="ru-RU" sz="8800" b="1" i="1" dirty="0" smtClean="0">
                <a:solidFill>
                  <a:srgbClr val="00B050"/>
                </a:solidFill>
              </a:rPr>
              <a:t>Ли100к</a:t>
            </a:r>
            <a:endParaRPr lang="ru-RU" sz="88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872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5357850" cy="4786346"/>
          </a:xfrm>
        </p:spPr>
        <p:txBody>
          <a:bodyPr>
            <a:normAutofit/>
          </a:bodyPr>
          <a:lstStyle/>
          <a:p>
            <a:r>
              <a:rPr lang="ru-RU" sz="7200" b="1" i="1" dirty="0" smtClean="0">
                <a:solidFill>
                  <a:srgbClr val="00B0F0"/>
                </a:solidFill>
              </a:rPr>
              <a:t>Пи100лет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1"/>
            <a:ext cx="654908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5214974"/>
          </a:xfrm>
        </p:spPr>
        <p:txBody>
          <a:bodyPr>
            <a:normAutofit/>
          </a:bodyPr>
          <a:lstStyle/>
          <a:p>
            <a:r>
              <a:rPr lang="en-US" sz="9600" b="1" i="1" dirty="0">
                <a:solidFill>
                  <a:srgbClr val="FF0000"/>
                </a:solidFill>
              </a:rPr>
              <a:t>I </a:t>
            </a:r>
            <a:r>
              <a:rPr lang="ru-RU" sz="9600" b="1" i="1" dirty="0">
                <a:solidFill>
                  <a:srgbClr val="FF0000"/>
                </a:solidFill>
              </a:rPr>
              <a:t>Конкурс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209</Words>
  <Application>Microsoft Office PowerPoint</Application>
  <PresentationFormat>Экран (4:3)</PresentationFormat>
  <Paragraphs>32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Конкурс  эрудитов - математиков</vt:lpstr>
      <vt:lpstr>- Управлять государством нелегко, много приходится размышлять. Знания нужны. Вот и выберу того, кто лучше других умеет соображать, мыслить, математику любит.</vt:lpstr>
      <vt:lpstr>Правила конкурса:</vt:lpstr>
      <vt:lpstr>- Напишу я вам, претенденты на царский престол, для разминки несколько слов. Отгадайте их:</vt:lpstr>
      <vt:lpstr>Во 7</vt:lpstr>
      <vt:lpstr>100 ЛБ</vt:lpstr>
      <vt:lpstr>Ли100к</vt:lpstr>
      <vt:lpstr>Пи100лет </vt:lpstr>
      <vt:lpstr>I Конкурс</vt:lpstr>
      <vt:lpstr>1.  Два кольца, но без конца, если я перевернусь, то совсем не изменюсь. </vt:lpstr>
      <vt:lpstr>8</vt:lpstr>
      <vt:lpstr>2.  Если самое большое двузначное число перевернуть, то получится… </vt:lpstr>
      <vt:lpstr>66</vt:lpstr>
      <vt:lpstr>3.  Маленькая, хвостатенькая, не лает, не кусает, а из класса в класс не пускает? </vt:lpstr>
      <vt:lpstr>2</vt:lpstr>
      <vt:lpstr> 4.  Что за цифра-акробатка? Если на голову встанет, ровно на 3 меньше станет.</vt:lpstr>
      <vt:lpstr>9</vt:lpstr>
      <vt:lpstr>II Конкурс  «Кто  больше? »</vt:lpstr>
      <vt:lpstr>III Конкурс капитанов</vt:lpstr>
      <vt:lpstr>Почему корабли  не садятся на мель, А по курсу идут  сквозь туман и метель, Потому что  потому что, Вы заметьте-ка, Капитанам помогает Ма-те-ма-ти-ка!                              </vt:lpstr>
      <vt:lpstr>IV Конкурс  «Дорисуй»</vt:lpstr>
      <vt:lpstr>Слайд 22</vt:lpstr>
      <vt:lpstr>V Конкурс  «Неделька, стройся»</vt:lpstr>
      <vt:lpstr>1. Понедельник 2. Вторник 3. Среда 4. Четверг 5. Пятница 6. Суббота 7. Воскресенье</vt:lpstr>
      <vt:lpstr>VI Конкурс  «Кто  больше? »</vt:lpstr>
      <vt:lpstr>VII Конкурс «Бегущие минутки»</vt:lpstr>
      <vt:lpstr>- Уважаемые претенденты! Думаете вы хорошо. Считаете быстро. Утешили старика. Есть, кому царство оставить, кому управление доверить. Назначаю наследниками престола команду учеников, которые лучше и быстрее всех из вас считают, решают сложные задачи, отгадывают загадки. </vt:lpstr>
      <vt:lpstr>Математика – царица наук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 эрудитов - математиков</dc:title>
  <dc:creator>Admin</dc:creator>
  <cp:lastModifiedBy>Chosen One</cp:lastModifiedBy>
  <cp:revision>19</cp:revision>
  <dcterms:created xsi:type="dcterms:W3CDTF">2011-03-01T16:16:15Z</dcterms:created>
  <dcterms:modified xsi:type="dcterms:W3CDTF">2012-12-02T12:09:02Z</dcterms:modified>
</cp:coreProperties>
</file>