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48_%D0%B3%D0%BE%D0%B4" TargetMode="External"/><Relationship Id="rId13" Type="http://schemas.openxmlformats.org/officeDocument/2006/relationships/hyperlink" Target="https://ru.wikipedia.org/wiki/%D0%9C%D0%BB%D0%B5%D0%BA%D0%BE%D0%BF%D0%B8%D1%82%D0%B0%D1%8E%D1%89%D0%B8%D0%B5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s://ru.wikipedia.org/wiki/%D0%9C%D0%B5%D0%B6%D0%B4%D1%83%D0%BD%D0%B0%D1%80%D0%BE%D0%B4%D0%BD%D1%8B%D0%B9_%D1%81%D0%BE%D1%8E%D0%B7_%D0%BE%D1%85%D1%80%D0%B0%D0%BD%D1%8B_%D0%BF%D1%80%D0%B8%D1%80%D0%BE%D0%B4%D1%8B" TargetMode="External"/><Relationship Id="rId12" Type="http://schemas.openxmlformats.org/officeDocument/2006/relationships/hyperlink" Target="https://ru.wikipedia.org/wiki/%D0%98%D0%BD%D1%84%D1%80%D0%B0%D0%B2%D0%B8%D0%B4%D0%BE%D0%B2%D1%8B%D0%B5_%D1%80%D0%B0%D0%BD%D0%B3%D0%B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3%D1%80%D0%B8%D0%B1%D1%8B" TargetMode="External"/><Relationship Id="rId11" Type="http://schemas.openxmlformats.org/officeDocument/2006/relationships/hyperlink" Target="https://ru.wikipedia.org/wiki/%D0%91%D0%B8%D0%BE%D0%BB%D0%BE%D0%B3%D0%B8%D1%87%D0%B5%D1%81%D0%BA%D0%B8%D0%B9_%D0%B2%D0%B8%D0%B4" TargetMode="External"/><Relationship Id="rId5" Type="http://schemas.openxmlformats.org/officeDocument/2006/relationships/hyperlink" Target="https://ru.wikipedia.org/wiki/%D0%A0%D0%B0%D1%81%D1%82%D0%B5%D0%BD%D0%B8%D1%8F" TargetMode="External"/><Relationship Id="rId10" Type="http://schemas.openxmlformats.org/officeDocument/2006/relationships/hyperlink" Target="https://ru.wikipedia.org/wiki/1963_%D0%B3%D0%BE%D0%B4" TargetMode="External"/><Relationship Id="rId4" Type="http://schemas.openxmlformats.org/officeDocument/2006/relationships/hyperlink" Target="https://ru.wikipedia.org/wiki/%D0%96%D0%B8%D0%B2%D0%BE%D1%82%D0%BD%D1%8B%D0%B5" TargetMode="External"/><Relationship Id="rId9" Type="http://schemas.openxmlformats.org/officeDocument/2006/relationships/hyperlink" Target="https://ru.wikipedia.org/wiki/1949_%D0%B3%D0%BE%D0%B4" TargetMode="External"/><Relationship Id="rId14" Type="http://schemas.openxmlformats.org/officeDocument/2006/relationships/hyperlink" Target="https://ru.wikipedia.org/wiki/%D0%9F%D1%82%D0%B8%D1%86%D1%8B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1%80%D0%B0%D0%B2%D0%B8%D1%82%D0%B5%D0%BB%D1%8C%D1%81%D1%82%D0%B2%D0%BE_%D0%A0%D0%BE%D1%81%D1%81%D0%B8%D0%B9%D1%81%D0%BA%D0%BE%D0%B9_%D0%A4%D0%B5%D0%B4%D0%B5%D1%80%D0%B0%D1%86%D0%B8%D0%B8" TargetMode="External"/><Relationship Id="rId3" Type="http://schemas.openxmlformats.org/officeDocument/2006/relationships/hyperlink" Target="https://ru.wikipedia.org/wiki/22_%D0%BC%D0%B0%D1%80%D1%82%D0%B0" TargetMode="External"/><Relationship Id="rId7" Type="http://schemas.openxmlformats.org/officeDocument/2006/relationships/hyperlink" Target="https://ru.wikipedia.org/wiki/%D0%A4%D0%B5%D0%B4%D0%B5%D1%80%D0%B0%D0%BB%D1%8C%D0%BD%D1%8B%D0%B9_%D0%B7%D0%B0%D0%BA%D0%BE%D0%BD_(%D0%A0%D0%BE%D1%81%D1%81%D0%B8%D1%8F)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4%D0%B5%D0%B4%D0%B5%D1%80%D0%B0%D0%BB%D1%8C%D0%BD%D0%BE%D0%B5_%D1%81%D0%BE%D0%B1%D1%80%D0%B0%D0%BD%D0%B8%D0%B5" TargetMode="External"/><Relationship Id="rId11" Type="http://schemas.openxmlformats.org/officeDocument/2006/relationships/hyperlink" Target="https://ru.wikipedia.org/wiki/2001_%D0%B3%D0%BE%D0%B4" TargetMode="External"/><Relationship Id="rId5" Type="http://schemas.openxmlformats.org/officeDocument/2006/relationships/hyperlink" Target="https://ru.wikipedia.org/wiki/%D0%93%D0%BE%D1%81%D1%83%D0%B4%D0%B0%D1%80%D1%81%D1%82%D0%B2%D0%B5%D0%BD%D0%BD%D0%B0%D1%8F_%D0%94%D1%83%D0%BC%D0%B0" TargetMode="External"/><Relationship Id="rId10" Type="http://schemas.openxmlformats.org/officeDocument/2006/relationships/hyperlink" Target="https://ru.wikipedia.org/wiki/1996" TargetMode="External"/><Relationship Id="rId4" Type="http://schemas.openxmlformats.org/officeDocument/2006/relationships/hyperlink" Target="https://ru.wikipedia.org/wiki/1995" TargetMode="External"/><Relationship Id="rId9" Type="http://schemas.openxmlformats.org/officeDocument/2006/relationships/hyperlink" Target="https://ru.wikipedia.org/wiki/19_%D1%84%D0%B5%D0%B2%D1%80%D0%B0%D0%BB%D1%8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s://ru.wikipedia.org/wiki/1980_%D0%B3%D0%BE%D0%B4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s://ru.wikipedia.org/wiki/1978_%D0%B3%D0%BE%D0%B4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0%B0%D0%BD%D0%BA_%D0%A0%D0%BE%D1%81%D1%81%D0%B8%D0%B8" TargetMode="External"/><Relationship Id="rId7" Type="http://schemas.openxmlformats.org/officeDocument/2006/relationships/hyperlink" Target="https://ru.wikipedia.org/wiki/%D0%9A%D1%80%D0%B0%D1%81%D0%BD%D0%B0%D1%8F_%D0%BA%D0%BD%D0%B8%D0%B3%D0%B0_(%D0%BC%D0%BE%D0%BD%D0%B5%D1%82%D1%8B)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0%D0%BB%D0%BA%D0%B8%D0%BD%D0%BE%D0%B9" TargetMode="External"/><Relationship Id="rId5" Type="http://schemas.openxmlformats.org/officeDocument/2006/relationships/hyperlink" Target="https://ru.wikipedia.org/wiki/%D0%9A%D1%80%D0%B0%D1%81%D0%BD%D1%8B%D0%B9_%D0%BA%D0%BE%D1%80%D1%88%D1%83%D0%BD" TargetMode="External"/><Relationship Id="rId4" Type="http://schemas.openxmlformats.org/officeDocument/2006/relationships/hyperlink" Target="https://ru.wikipedia.org/wiki/%D0%9C%D0%B0%D0%BD%D1%83%D0%BB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ru.wikipedia.org/wiki/%D0%9A%D1%80%D0%B0%D1%81%D0%BD%D0%B0%D1%8F_%D0%BA%D0%BD%D0%B8%D0%B3%D0%B0_%D0%A0%D0%B5%D1%81%D0%BF%D1%83%D0%B1%D0%BB%D0%B8%D0%BA%D0%B8_%D0%91%D0%B0%D1%88%D0%BA%D0%BE%D1%80%D1%82%D0%BE%D1%81%D1%82%D0%B0%D0%BD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8218112" cy="1968248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Красная книга России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35896" y="5013176"/>
            <a:ext cx="4968552" cy="1368152"/>
          </a:xfrm>
        </p:spPr>
        <p:txBody>
          <a:bodyPr/>
          <a:lstStyle/>
          <a:p>
            <a:r>
              <a:rPr lang="ru-RU" dirty="0" smtClean="0"/>
              <a:t> Выполнила:  </a:t>
            </a:r>
          </a:p>
          <a:p>
            <a:r>
              <a:rPr lang="ru-RU" sz="1800" dirty="0" smtClean="0"/>
              <a:t>  </a:t>
            </a:r>
            <a:r>
              <a:rPr lang="ru-RU" sz="2400" dirty="0" err="1" smtClean="0"/>
              <a:t>Аглиуллина</a:t>
            </a:r>
            <a:r>
              <a:rPr lang="ru-RU" sz="2400" dirty="0" smtClean="0"/>
              <a:t> Лилия </a:t>
            </a:r>
            <a:r>
              <a:rPr lang="ru-RU" sz="2400" dirty="0" err="1" smtClean="0"/>
              <a:t>Рафаилевна</a:t>
            </a:r>
            <a:endParaRPr lang="ru-RU" sz="1800" dirty="0" smtClean="0"/>
          </a:p>
          <a:p>
            <a:r>
              <a:rPr lang="ru-RU" sz="1800" dirty="0" smtClean="0"/>
              <a:t>  учитель начальных классов  г. Белебей, РБ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асная книга ссс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92696"/>
            <a:ext cx="2200275" cy="2857500"/>
          </a:xfrm>
          <a:prstGeom prst="rect">
            <a:avLst/>
          </a:prstGeom>
        </p:spPr>
      </p:pic>
      <p:pic>
        <p:nvPicPr>
          <p:cNvPr id="3" name="Рисунок 2" descr="крсная книга РСФС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645024"/>
            <a:ext cx="2088232" cy="28163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91880" y="548680"/>
            <a:ext cx="50405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rgbClr val="FF0000"/>
                </a:solidFill>
              </a:rPr>
              <a:t>Кра́сная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кни́га</a:t>
            </a:r>
            <a:r>
              <a:rPr lang="ru-RU" sz="2000" dirty="0" smtClean="0">
                <a:solidFill>
                  <a:srgbClr val="FF0000"/>
                </a:solidFill>
              </a:rPr>
              <a:t> 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— аннотированный список редких и находящихся под угрозой исчезновения 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hlinkClick r:id="rId4" tooltip="Животные"/>
              </a:rPr>
              <a:t>животных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, 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hlinkClick r:id="rId5" tooltip="Растения"/>
              </a:rPr>
              <a:t>растений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 и 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hlinkClick r:id="rId6" tooltip="Грибы"/>
              </a:rPr>
              <a:t>грибов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endParaRPr lang="ru-RU" dirty="0" smtClean="0">
              <a:solidFill>
                <a:schemeClr val="accent3">
                  <a:lumMod val="75000"/>
                </a:schemeClr>
              </a:solidFill>
              <a:hlinkClick r:id="rId7" tooltip="Международный союз охраны природы"/>
            </a:endParaRP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hlinkClick r:id="rId7" tooltip="Международный союз охраны природы"/>
              </a:rPr>
              <a:t>Международный союз охраны природы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 (МСОП) в 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hlinkClick r:id="rId8" tooltip="1948 год"/>
              </a:rPr>
              <a:t>1948 году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 объединил и возглавил работы по охране живой природы государственных, научных и общественных организаций в большинстве стран мира. В 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hlinkClick r:id="rId9" tooltip="1949 год"/>
              </a:rPr>
              <a:t>1949 году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 в числе первых его решений было создание постоянной </a:t>
            </a: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Комиссии по редким видам.</a:t>
            </a:r>
          </a:p>
          <a:p>
            <a:endParaRPr lang="ru-RU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Первое издание Красной книги МСОП вышло в свет в 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hlinkClick r:id="rId10" tooltip="1963 год"/>
              </a:rPr>
              <a:t>1963 году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Это было «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пилотное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» издание с небольшим тиражом. В два его тома вошли сведения о 211 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hlinkClick r:id="rId11" tooltip="Биологический вид"/>
              </a:rPr>
              <a:t>видах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и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hlinkClick r:id="rId12" tooltip="Инфравидовые ранги"/>
              </a:rPr>
              <a:t>подвидах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hlinkClick r:id="rId13" tooltip="Млекопитающие"/>
              </a:rPr>
              <a:t>млекопитающих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 и 312 видах и подвидах 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hlinkClick r:id="rId14" tooltip="Птицы"/>
              </a:rPr>
              <a:t>птиц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расная книга Р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24744"/>
            <a:ext cx="3024336" cy="43204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19872" y="692696"/>
            <a:ext cx="51845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hlinkClick r:id="rId3" tooltip="22 марта"/>
              </a:rPr>
              <a:t>22 марта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hlinkClick r:id="rId4" tooltip="1995"/>
              </a:rPr>
              <a:t>1995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 г. 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hlinkClick r:id="rId5" tooltip="Государственная Дума"/>
              </a:rPr>
              <a:t>Государственная Дума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hlinkClick r:id="rId6" tooltip="Федеральное собрание"/>
              </a:rPr>
              <a:t>Федерального Собрания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 Российской Федерации приняла 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hlinkClick r:id="rId7" tooltip="Федеральный закон (Россия)"/>
              </a:rPr>
              <a:t>Федеральный закон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 «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О животном мире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», где снова регламентировалась важность создания Красной книги России. Как реализация этого положения последовало постановление 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hlinkClick r:id="rId8" tooltip="Правительство Российской Федерации"/>
              </a:rPr>
              <a:t>Правительства РФ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 от 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hlinkClick r:id="rId9" tooltip="19 февраля"/>
              </a:rPr>
              <a:t>19 февраля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hlinkClick r:id="rId10" tooltip="1996"/>
              </a:rPr>
              <a:t>1996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 г. № 158. В этом документе, в частности, декларируется, что Красная книга Российской Федерации является официальным документом, содержащим свод сведений о редких и исчезающих видах животных и растений, а также необходимых мерах по их охране и восстановлению. </a:t>
            </a:r>
            <a:endParaRPr lang="ru-RU" sz="2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5661248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Красная книга Российской Федерации вышла в свет в </a:t>
            </a:r>
            <a:r>
              <a:rPr lang="ru-RU" sz="2400" u="sng" dirty="0" smtClean="0">
                <a:solidFill>
                  <a:srgbClr val="FF0000"/>
                </a:solidFill>
                <a:hlinkClick r:id="rId11" tooltip="2001 год"/>
              </a:rPr>
              <a:t>2001 году</a:t>
            </a:r>
            <a:r>
              <a:rPr lang="ru-RU" sz="2400" dirty="0" smtClean="0">
                <a:solidFill>
                  <a:srgbClr val="FF0000"/>
                </a:solidFill>
              </a:rPr>
              <a:t>. 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07904" y="836712"/>
            <a:ext cx="48965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       Последнее, четвёртое «типовое» издание, вышедшее в 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hlinkClick r:id="rId2" tooltip="1978 год"/>
              </a:rPr>
              <a:t>1978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—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hlinkClick r:id="rId3" tooltip="1980 год"/>
              </a:rPr>
              <a:t>1980 годах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, включает 226 видов и 79 подвидов млекопитающих, 181 вид и 77 подвидов птиц, 77 видов и 21 подвид рептилий, 35 видов и 5 подвидов амфибий, 168 видов и 25 подвидов рыб. Среди них 7 восстановленных видов и подвидов млекопитающих, 4 — птиц, 2 вида рептилий.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" name="Рисунок 5" descr="1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764704"/>
            <a:ext cx="2857500" cy="1600200"/>
          </a:xfrm>
          <a:prstGeom prst="rect">
            <a:avLst/>
          </a:prstGeom>
        </p:spPr>
      </p:pic>
      <p:pic>
        <p:nvPicPr>
          <p:cNvPr id="7" name="Рисунок 6" descr="111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2492896"/>
            <a:ext cx="2736304" cy="1847850"/>
          </a:xfrm>
          <a:prstGeom prst="rect">
            <a:avLst/>
          </a:prstGeom>
        </p:spPr>
      </p:pic>
      <p:pic>
        <p:nvPicPr>
          <p:cNvPr id="8" name="Рисунок 7" descr="1111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4437112"/>
            <a:ext cx="2466975" cy="1800200"/>
          </a:xfrm>
          <a:prstGeom prst="rect">
            <a:avLst/>
          </a:prstGeom>
        </p:spPr>
      </p:pic>
      <p:pic>
        <p:nvPicPr>
          <p:cNvPr id="9" name="Рисунок 8" descr="11111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1560" y="4581128"/>
            <a:ext cx="2622426" cy="1728192"/>
          </a:xfrm>
          <a:prstGeom prst="rect">
            <a:avLst/>
          </a:prstGeom>
        </p:spPr>
      </p:pic>
      <p:pic>
        <p:nvPicPr>
          <p:cNvPr id="10" name="Рисунок 9" descr="111111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563888" y="4437112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асная книга животны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7" y="620688"/>
            <a:ext cx="3816425" cy="51945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9992" y="692696"/>
            <a:ext cx="41044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Красную книгу Российской Федерации в целом занесено 212 новых видов, в том числе все виды беспозвоночных животных (109) и 47 видов позвоночных животных, что связано в основном с изменениями в принципах отбора видов и появлением широкой информационной базы по отдельным группам животных. В связи с получением новейших данных об ухудшении природных популяций в Красную книгу России занесено ещё 30 видов позвоночных животных. 23 вида занесены в связи с уточнением их природоохранного статуса.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асная книга растен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908720"/>
            <a:ext cx="2088232" cy="30869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67944" y="1052736"/>
            <a:ext cx="46085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r>
              <a:rPr lang="ru-RU" b="1" dirty="0" smtClean="0">
                <a:solidFill>
                  <a:srgbClr val="7030A0"/>
                </a:solidFill>
              </a:rPr>
              <a:t>Согласно </a:t>
            </a:r>
            <a:r>
              <a:rPr lang="ru-RU" b="1" dirty="0" smtClean="0">
                <a:solidFill>
                  <a:srgbClr val="7030A0"/>
                </a:solidFill>
              </a:rPr>
              <a:t>последнему переизданию в Красную книгу вошли 652 вида растений и 24 вида грибов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r>
              <a:rPr lang="ru-RU" b="1" i="1" dirty="0" smtClean="0">
                <a:solidFill>
                  <a:srgbClr val="7030A0"/>
                </a:solidFill>
              </a:rPr>
              <a:t>«</a:t>
            </a:r>
            <a:r>
              <a:rPr lang="ru-RU" b="1" i="1" dirty="0" smtClean="0">
                <a:solidFill>
                  <a:srgbClr val="7030A0"/>
                </a:solidFill>
              </a:rPr>
              <a:t>В Красную книгу внесено 440 видов покрытосеменных, 11 видов голосеменных и 10 видов папоротникообразных растений, то есть 4% флоры. Эксперты считают, что реально той или иной степени опасности подвергается не менее 2 — 3 тыс. видов сосудистых растений»</a:t>
            </a:r>
            <a:r>
              <a:rPr lang="ru-RU" i="1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расная книга расиения и гриб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4149080"/>
            <a:ext cx="1846285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сная книга моне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908720"/>
            <a:ext cx="3744416" cy="48965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55976" y="980728"/>
            <a:ext cx="43204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Серия «Красная книга», выпускающаяся с 1992 года, состоит из 13-ти монет отчеканенных из медно-никелевого сплава (3 монеты номиналом 10 рублей, 10 монет номиналом 50 рублей) и 54-х монет отчеканенных из серебра 900-й и 925-й пробы (45 монет номиналом 1 рубль и 9 монет номиналом 2 рубля</a:t>
            </a:r>
            <a:r>
              <a:rPr lang="ru-RU" dirty="0" smtClean="0">
                <a:solidFill>
                  <a:srgbClr val="7030A0"/>
                </a:solidFill>
              </a:rPr>
              <a:t>).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В 2016 году </a:t>
            </a:r>
            <a:r>
              <a:rPr lang="ru-RU" dirty="0" smtClean="0">
                <a:solidFill>
                  <a:srgbClr val="7030A0"/>
                </a:solidFill>
                <a:hlinkClick r:id="rId3" tooltip="Банк России"/>
              </a:rPr>
              <a:t>Банк России</a:t>
            </a:r>
            <a:r>
              <a:rPr lang="ru-RU" dirty="0" smtClean="0">
                <a:solidFill>
                  <a:srgbClr val="7030A0"/>
                </a:solidFill>
              </a:rPr>
              <a:t> планирует выпустить очередные памятные монеты данной серии: </a:t>
            </a:r>
            <a:r>
              <a:rPr lang="ru-RU" dirty="0" smtClean="0">
                <a:solidFill>
                  <a:srgbClr val="7030A0"/>
                </a:solidFill>
                <a:hlinkClick r:id="rId4" tooltip="Манул"/>
              </a:rPr>
              <a:t>Манул</a:t>
            </a:r>
            <a:r>
              <a:rPr lang="ru-RU" dirty="0" smtClean="0">
                <a:solidFill>
                  <a:srgbClr val="7030A0"/>
                </a:solidFill>
              </a:rPr>
              <a:t>, </a:t>
            </a:r>
            <a:r>
              <a:rPr lang="ru-RU" dirty="0" smtClean="0">
                <a:solidFill>
                  <a:srgbClr val="7030A0"/>
                </a:solidFill>
                <a:hlinkClick r:id="rId5" tooltip="Красный коршун"/>
              </a:rPr>
              <a:t>Красный коршун</a:t>
            </a:r>
            <a:r>
              <a:rPr lang="ru-RU" dirty="0" smtClean="0">
                <a:solidFill>
                  <a:srgbClr val="7030A0"/>
                </a:solidFill>
              </a:rPr>
              <a:t>, </a:t>
            </a:r>
            <a:r>
              <a:rPr lang="ru-RU" dirty="0" err="1" smtClean="0">
                <a:solidFill>
                  <a:srgbClr val="7030A0"/>
                </a:solidFill>
                <a:hlinkClick r:id="rId6" tooltip="Алкиной"/>
              </a:rPr>
              <a:t>Алкиной</a:t>
            </a:r>
            <a:r>
              <a:rPr lang="ru-RU" dirty="0" smtClean="0">
                <a:solidFill>
                  <a:srgbClr val="7030A0"/>
                </a:solidFill>
              </a:rPr>
              <a:t>. Тираж монет предполагается в количестве до 7 000 штук (каждой монеты)</a:t>
            </a:r>
            <a:r>
              <a:rPr lang="ru-RU" baseline="30000" dirty="0" smtClean="0">
                <a:solidFill>
                  <a:srgbClr val="7030A0"/>
                </a:solidFill>
                <a:hlinkClick r:id="rId7"/>
              </a:rPr>
              <a:t>[1]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27984" y="764704"/>
            <a:ext cx="43924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Первое издание Красной книги Башкирской АССР вышло в 1984 году, а в 1987 году она была переиздана с незначительными дополнениями и исправлениями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Красная </a:t>
            </a:r>
            <a:r>
              <a:rPr lang="ru-RU" dirty="0" smtClean="0">
                <a:solidFill>
                  <a:srgbClr val="7030A0"/>
                </a:solidFill>
              </a:rPr>
              <a:t>книга Республики Башкортостан состоит из 3 томов</a:t>
            </a:r>
            <a:r>
              <a:rPr lang="ru-RU" baseline="30000" dirty="0" smtClean="0">
                <a:solidFill>
                  <a:srgbClr val="7030A0"/>
                </a:solidFill>
                <a:hlinkClick r:id="rId2"/>
              </a:rPr>
              <a:t>[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В </a:t>
            </a:r>
            <a:r>
              <a:rPr lang="ru-RU" dirty="0" smtClean="0">
                <a:solidFill>
                  <a:srgbClr val="7030A0"/>
                </a:solidFill>
              </a:rPr>
              <a:t>2011 году переиздан первый том Красной книги РБ «Растения и грибы». Из тома по сравнению с изданием 2001 года исключены: покрытосеменные – 31 вид, голосеменные – 1; папоротниковидные – 1 и 18 микроскопических водорослей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В 2014 году </a:t>
            </a:r>
            <a:r>
              <a:rPr lang="ru-RU" dirty="0" smtClean="0">
                <a:solidFill>
                  <a:srgbClr val="7030A0"/>
                </a:solidFill>
              </a:rPr>
              <a:t>переиздание </a:t>
            </a:r>
            <a:r>
              <a:rPr lang="ru-RU" dirty="0" smtClean="0">
                <a:solidFill>
                  <a:srgbClr val="7030A0"/>
                </a:solidFill>
              </a:rPr>
              <a:t>третьего тома Красной книги («Животные»).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красная книга Р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3747035"/>
            <a:ext cx="2304256" cy="2778309"/>
          </a:xfrm>
          <a:prstGeom prst="rect">
            <a:avLst/>
          </a:prstGeom>
        </p:spPr>
      </p:pic>
      <p:pic>
        <p:nvPicPr>
          <p:cNvPr id="5" name="Рисунок 4" descr="красная книга РБ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9" y="620688"/>
            <a:ext cx="2304255" cy="2938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326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  Красная книга России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555</dc:creator>
  <cp:lastModifiedBy>555</cp:lastModifiedBy>
  <cp:revision>11</cp:revision>
  <dcterms:created xsi:type="dcterms:W3CDTF">2015-09-30T16:10:49Z</dcterms:created>
  <dcterms:modified xsi:type="dcterms:W3CDTF">2015-10-18T08:04:58Z</dcterms:modified>
</cp:coreProperties>
</file>