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activeX/activeX15.xml" ContentType="application/vnd.ms-office.activeX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tags/tag4.xml" ContentType="application/vnd.openxmlformats-officedocument.presentationml.tags+xml"/>
  <Override PartName="/ppt/activeX/activeX13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activeX/activeX11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activeX/activeX8.xml" ContentType="application/vnd.ms-office.activeX+xml"/>
  <Override PartName="/ppt/activeX/activeX9.xml" ContentType="application/vnd.ms-office.activeX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activeX/activeX5.xml" ContentType="application/vnd.ms-office.activeX+xml"/>
  <Override PartName="/ppt/tags/tag7.xml" ContentType="application/vnd.openxmlformats-officedocument.presentationml.tags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tags/tag5.xml" ContentType="application/vnd.openxmlformats-officedocument.presentationml.tags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Default Extension="emf" ContentType="image/x-emf"/>
  <Override PartName="/ppt/activeX/activeX12.xml" ContentType="application/vnd.ms-office.activeX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activeX/activeX10.xml" ContentType="application/vnd.ms-office.activeX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1" r:id="rId3"/>
    <p:sldId id="262" r:id="rId4"/>
    <p:sldId id="264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5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vbaProject" Target="vbaProject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4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3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5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5.vml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9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математике в форме ЕГЭ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В 9. В цилиндрический сосуд, в котором находится 6 </a:t>
            </a:r>
            <a:r>
              <a:rPr lang="ru-RU" sz="2400" b="1" dirty="0" smtClean="0">
                <a:solidFill>
                  <a:schemeClr val="tx1"/>
                </a:solidFill>
              </a:rPr>
              <a:t>дм</a:t>
            </a:r>
            <a:r>
              <a:rPr lang="ru-RU" sz="2400" b="1" baseline="30000" dirty="0" smtClean="0">
                <a:solidFill>
                  <a:schemeClr val="tx1"/>
                </a:solidFill>
              </a:rPr>
              <a:t>3</a:t>
            </a:r>
            <a:r>
              <a:rPr lang="ru-RU" sz="2400" b="1" dirty="0" smtClean="0">
                <a:solidFill>
                  <a:schemeClr val="tx1"/>
                </a:solidFill>
                <a:cs typeface="Times New Roman" pitchFamily="18" charset="0"/>
              </a:rPr>
              <a:t> воды, опущена деталь. При этом уровень жидкости в сосуде поднялся в 1,5 раза. Чему равен объем детали?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214554"/>
            <a:ext cx="2257597" cy="292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  <p:controls>
      <p:control spid="18434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43608" y="357166"/>
            <a:ext cx="7704856" cy="119139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Вероятность того, что шариковая ручка пишет плохо (или не пишет) равна 0,1. Покупатель в магазине выбирает одну такую ручку. Найдите вероятность того, что ручка пишет хорошо.</a:t>
            </a:r>
            <a:endParaRPr lang="ru-RU" dirty="0"/>
          </a:p>
        </p:txBody>
      </p:sp>
    </p:spTree>
    <p:custDataLst>
      <p:tags r:id="rId2"/>
    </p:custDataLst>
    <p:controls>
      <p:control spid="19458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11. Найдите квадрат расстояния между вершинами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D2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многогранника, изображенного на рисунке. Все двугранные углы многогранника прямые.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571736" y="2285992"/>
            <a:ext cx="4593763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  <p:controls>
      <p:control spid="21506" name="KAN_1" r:id="rId3" imgW="3876840" imgH="295200"/>
    </p:controls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43608" y="428604"/>
            <a:ext cx="7704856" cy="111995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12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cs typeface="Times New Roman" pitchFamily="18" charset="0"/>
              </a:rPr>
              <a:t>    Высота столба жидкости в баке с открытым краном меняется по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ru-RU" sz="2800" b="1" dirty="0" smtClean="0">
                <a:cs typeface="Times New Roman" pitchFamily="18" charset="0"/>
              </a:rPr>
              <a:t>закону </a:t>
            </a:r>
            <a:r>
              <a:rPr lang="en-US" sz="2800" b="1" dirty="0" smtClean="0">
                <a:cs typeface="Times New Roman" pitchFamily="18" charset="0"/>
              </a:rPr>
              <a:t>H(t) = 1,28 – 0,8t + 0,125</a:t>
            </a:r>
            <a:r>
              <a:rPr lang="en-US" sz="2800" b="1" dirty="0" smtClean="0"/>
              <a:t> t</a:t>
            </a:r>
            <a:r>
              <a:rPr lang="en-US" sz="2800" b="1" baseline="30000" dirty="0" smtClean="0"/>
              <a:t>2</a:t>
            </a:r>
            <a:r>
              <a:rPr lang="ru-RU" sz="2800" b="1" dirty="0" smtClean="0">
                <a:cs typeface="Times New Roman" pitchFamily="18" charset="0"/>
              </a:rPr>
              <a:t>, где </a:t>
            </a:r>
            <a:r>
              <a:rPr lang="en-US" sz="2800" b="1" dirty="0" smtClean="0">
                <a:cs typeface="Times New Roman" pitchFamily="18" charset="0"/>
              </a:rPr>
              <a:t>t</a:t>
            </a:r>
            <a:r>
              <a:rPr lang="ru-RU" sz="2800" b="1" dirty="0" smtClean="0">
                <a:cs typeface="Times New Roman" pitchFamily="18" charset="0"/>
              </a:rPr>
              <a:t> – время в минутах, </a:t>
            </a:r>
            <a:r>
              <a:rPr lang="en-US" sz="2800" b="1" dirty="0" smtClean="0">
                <a:cs typeface="Times New Roman" pitchFamily="18" charset="0"/>
              </a:rPr>
              <a:t>H</a:t>
            </a:r>
            <a:r>
              <a:rPr lang="ru-RU" sz="2800" b="1" dirty="0" smtClean="0">
                <a:cs typeface="Times New Roman" pitchFamily="18" charset="0"/>
              </a:rPr>
              <a:t> – высота  в метрах. Через несколько минут после открытия крана вода полностью вытечет из бака?</a:t>
            </a:r>
            <a:endParaRPr lang="ru-RU" sz="2800" dirty="0"/>
          </a:p>
        </p:txBody>
      </p:sp>
    </p:spTree>
    <p:custDataLst>
      <p:tags r:id="rId2"/>
    </p:custDataLst>
    <p:controls>
      <p:control spid="22530" name="KAN_1" r:id="rId3" imgW="3876840" imgH="295200"/>
    </p:controls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43608" y="428604"/>
            <a:ext cx="7704856" cy="111995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13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Имеется сталь двух сортов с содержанием никеля в 5% и 40%. Сколько нужно взять первого сплава, чтобы получить 140 тонн стали с содержанием никеля в 30%?</a:t>
            </a:r>
            <a:endParaRPr lang="ru-RU" dirty="0"/>
          </a:p>
        </p:txBody>
      </p:sp>
    </p:spTree>
    <p:custDataLst>
      <p:tags r:id="rId2"/>
    </p:custDataLst>
    <p:controls>
      <p:control spid="23554" name="KAN_1" r:id="rId3" imgW="3876840" imgH="295200"/>
    </p:controls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>
                <a:cs typeface="Times New Roman" pitchFamily="18" charset="0"/>
              </a:rPr>
              <a:t>   В 14. Найти точку минимума функции </a:t>
            </a:r>
          </a:p>
          <a:p>
            <a:pPr>
              <a:buNone/>
            </a:pPr>
            <a:r>
              <a:rPr lang="ru-RU" sz="4800" b="1" smtClean="0">
                <a:cs typeface="Times New Roman" pitchFamily="18" charset="0"/>
              </a:rPr>
              <a:t>   у </a:t>
            </a:r>
            <a:r>
              <a:rPr lang="ru-RU" sz="4800" b="1" dirty="0" smtClean="0">
                <a:cs typeface="Times New Roman" pitchFamily="18" charset="0"/>
              </a:rPr>
              <a:t>= </a:t>
            </a:r>
            <a:r>
              <a:rPr lang="ru-RU" sz="4800" b="1" dirty="0" err="1" smtClean="0">
                <a:cs typeface="Times New Roman" pitchFamily="18" charset="0"/>
              </a:rPr>
              <a:t>х</a:t>
            </a:r>
            <a:r>
              <a:rPr lang="ru-RU" sz="4800" b="1" dirty="0" smtClean="0">
                <a:cs typeface="Times New Roman" pitchFamily="18" charset="0"/>
              </a:rPr>
              <a:t> – 5</a:t>
            </a:r>
            <a:r>
              <a:rPr lang="en-US" sz="4800" b="1" dirty="0" err="1" smtClean="0">
                <a:cs typeface="Times New Roman" pitchFamily="18" charset="0"/>
              </a:rPr>
              <a:t>ln</a:t>
            </a:r>
            <a:r>
              <a:rPr lang="ru-RU" sz="4800" b="1" dirty="0" err="1" smtClean="0">
                <a:cs typeface="Times New Roman" pitchFamily="18" charset="0"/>
              </a:rPr>
              <a:t>х</a:t>
            </a:r>
            <a:endParaRPr lang="ru-RU" sz="4800" b="1" dirty="0" smtClean="0"/>
          </a:p>
          <a:p>
            <a:endParaRPr lang="ru-RU" dirty="0"/>
          </a:p>
        </p:txBody>
      </p:sp>
    </p:spTree>
    <p:custDataLst>
      <p:tags r:id="rId2"/>
    </p:custDataLst>
    <p:controls>
      <p:control spid="24578" name="KAN_1" r:id="rId3" imgW="3876840" imgH="295200"/>
    </p:controls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43608" y="500042"/>
            <a:ext cx="7704856" cy="104851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В пачке бумаги 500 листов. За неделю в офисе расходуется 1200 листов. Какое наименьшее количество пачек бумаги нужно купить в офис на 8 недель?</a:t>
            </a:r>
            <a:endParaRPr lang="ru-RU" dirty="0"/>
          </a:p>
        </p:txBody>
      </p:sp>
    </p:spTree>
    <p:custDataLst>
      <p:tags r:id="rId2"/>
    </p:custDataLst>
    <p:controls>
      <p:control spid="10242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В2 .На рисунке жирными точками показана среднемесячная цена нефти во все месяцы 1998 и 1999 годов. По горизонтали указываются месяцы, по вертикали – цена барреля нефти (в долларах). Определить во сколько раз среднемесячная цена нефти в августе 1999 года превосходила среднемесячную цену нефти в декабре 1998.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71604" y="2143116"/>
            <a:ext cx="582934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  <p:controls>
      <p:control spid="11266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В 3. Найдите площадь прямоугольника </a:t>
            </a:r>
            <a:r>
              <a:rPr lang="en-US" sz="2800" b="1" i="1" dirty="0" smtClean="0">
                <a:solidFill>
                  <a:schemeClr val="tx1"/>
                </a:solidFill>
                <a:cs typeface="Times New Roman" pitchFamily="18" charset="0"/>
              </a:rPr>
              <a:t>ABCD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, считая стороны квадратных клеток равными 1.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6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143240" y="1928802"/>
            <a:ext cx="3206260" cy="294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  <p:controls>
      <p:control spid="12290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04856" cy="259798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4. Интернет-провайдер (компания, оказывающая услуги по подключению к сети Интернет) предлагает три тарифных плана. Пользователь предполагает. Что его трафик составит 650 Мб в месяц и, исходя из этого выбирает наиболее дешевый тарифный план. Сколько рублей заплатит пользователь за месяц, если его трафик действительно будет равен 650 Мб?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 t="19575" r="2629" b="28226"/>
          <a:stretch>
            <a:fillRect/>
          </a:stretch>
        </p:blipFill>
        <p:spPr bwMode="auto">
          <a:xfrm>
            <a:off x="1000100" y="2857496"/>
            <a:ext cx="7705725" cy="265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2"/>
    </p:custDataLst>
    <p:controls>
      <p:control spid="13314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1043608" y="571480"/>
            <a:ext cx="7704856" cy="97707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 5. Решите уравнение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714620"/>
            <a:ext cx="3653163" cy="2117439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</p:spTree>
    <p:custDataLst>
      <p:tags r:id="rId2"/>
    </p:custDataLst>
    <p:controls>
      <p:control spid="14338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В 6. В </a:t>
            </a:r>
            <a:r>
              <a:rPr lang="el-GR" sz="2800" b="1" dirty="0" smtClean="0">
                <a:solidFill>
                  <a:schemeClr val="tx1"/>
                </a:solidFill>
                <a:cs typeface="Times New Roman" pitchFamily="18" charset="0"/>
              </a:rPr>
              <a:t>Δ</a:t>
            </a:r>
            <a:r>
              <a:rPr lang="en-US" sz="2800" b="1" i="1" dirty="0" smtClean="0">
                <a:solidFill>
                  <a:schemeClr val="tx1"/>
                </a:solidFill>
                <a:cs typeface="Times New Roman" pitchFamily="18" charset="0"/>
              </a:rPr>
              <a:t>ABC 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 угол </a:t>
            </a:r>
            <a:r>
              <a:rPr lang="en-US" sz="2800" b="1" i="1" dirty="0" smtClean="0">
                <a:solidFill>
                  <a:schemeClr val="tx1"/>
                </a:solidFill>
                <a:cs typeface="Times New Roman" pitchFamily="18" charset="0"/>
              </a:rPr>
              <a:t>C 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равен 90</a:t>
            </a:r>
            <a:r>
              <a:rPr lang="ru-RU" sz="2800" b="1" baseline="30000" dirty="0" smtClean="0">
                <a:solidFill>
                  <a:schemeClr val="tx1"/>
                </a:solidFill>
                <a:cs typeface="Times New Roman" pitchFamily="18" charset="0"/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b="1" i="1" dirty="0" smtClean="0">
                <a:solidFill>
                  <a:schemeClr val="tx1"/>
                </a:solidFill>
                <a:cs typeface="Times New Roman" pitchFamily="18" charset="0"/>
              </a:rPr>
              <a:t>AB</a:t>
            </a:r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10, </a:t>
            </a:r>
            <a:r>
              <a:rPr lang="en-US" sz="2800" b="1" i="1" dirty="0" smtClean="0">
                <a:solidFill>
                  <a:schemeClr val="tx1"/>
                </a:solidFill>
                <a:cs typeface="Times New Roman" pitchFamily="18" charset="0"/>
              </a:rPr>
              <a:t>BC</a:t>
            </a:r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 = 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6</a:t>
            </a:r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 Найдите синус внешнего угла при вершине </a:t>
            </a:r>
            <a:r>
              <a:rPr lang="en-US" sz="2800" b="1" i="1" dirty="0" smtClean="0">
                <a:solidFill>
                  <a:schemeClr val="tx1"/>
                </a:solidFill>
                <a:cs typeface="Times New Roman" pitchFamily="18" charset="0"/>
              </a:rPr>
              <a:t>A</a:t>
            </a:r>
            <a:r>
              <a:rPr lang="ru-RU" sz="2800" b="1" i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6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476726" y="2428868"/>
            <a:ext cx="42800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  <p:controls>
      <p:control spid="15362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В 7. Найдите значение выражения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6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18436" y="2792520"/>
            <a:ext cx="5896836" cy="1708049"/>
          </a:xfrm>
          <a:prstGeom prst="rect">
            <a:avLst/>
          </a:prstGeom>
          <a:solidFill>
            <a:srgbClr val="00B050"/>
          </a:solidFill>
        </p:spPr>
      </p:pic>
    </p:spTree>
    <p:custDataLst>
      <p:tags r:id="rId2"/>
    </p:custDataLst>
    <p:controls>
      <p:control spid="16386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8. На рисунке изображен график функции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определенной на интервале ( - 8; 3). </a:t>
            </a: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количество целых точек, в которых производная равна нулю.</a:t>
            </a:r>
            <a:r>
              <a:rPr lang="ru-RU" b="1" kern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kern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6" name="Содержимое 15"/>
          <p:cNvPicPr>
            <a:picLocks noGrp="1"/>
          </p:cNvPicPr>
          <p:nvPr>
            <p:ph idx="1"/>
          </p:nvPr>
        </p:nvPicPr>
        <p:blipFill>
          <a:blip r:embed="rId5"/>
          <a:srcRect l="2609" t="1514" r="6957" b="4641"/>
          <a:stretch>
            <a:fillRect/>
          </a:stretch>
        </p:blipFill>
        <p:spPr bwMode="auto">
          <a:xfrm>
            <a:off x="2523782" y="1989138"/>
            <a:ext cx="4744136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  <p:controls>
      <p:control spid="17410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K" val="0.9"/>
  <p:tag name="TFM" val="True"/>
  <p:tag name="TFT" val="True"/>
  <p:tag name="TTIM" val="25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3" val=""/>
  <p:tag name="KO" val="1"/>
  <p:tag name="KP" val="0"/>
  <p:tag name="V1" val="3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0.9"/>
  <p:tag name="V3" val="0,9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3" val=""/>
  <p:tag name="V1" val="14"/>
  <p:tag name="KO" val="1"/>
  <p:tag name="KP" val="0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1" val="3,2"/>
  <p:tag name="V3" val="3.2"/>
  <p:tag name="KO" val="1"/>
  <p:tag name="KP" val="0"/>
  <p:tag name="V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3" val=""/>
  <p:tag name="V1" val="100"/>
  <p:tag name="KO" val="1"/>
  <p:tag name="KP" val="0"/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5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20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2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1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70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-1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0,6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108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5"/>
  <p:tag name="V" val="1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1298</TotalTime>
  <Words>587</Words>
  <Application>Microsoft Office PowerPoint</Application>
  <PresentationFormat>Экран (4:3)</PresentationFormat>
  <Paragraphs>112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Сумерки</vt:lpstr>
      <vt:lpstr>Слайд 1</vt:lpstr>
      <vt:lpstr>в1</vt:lpstr>
      <vt:lpstr>В2 .На рисунке жирными точками показана среднемесячная цена нефти во все месяцы 1998 и 1999 годов. По горизонтали указываются месяцы, по вертикали – цена барреля нефти (в долларах). Определить во сколько раз среднемесячная цена нефти в августе 1999 года превосходила среднемесячную цену нефти в декабре 1998. </vt:lpstr>
      <vt:lpstr>В 3. Найдите площадь прямоугольника ABCD, считая стороны квадратных клеток равными 1.</vt:lpstr>
      <vt:lpstr>В 4. Интернет-провайдер (компания, оказывающая услуги по подключению к сети Интернет) предлагает три тарифных плана. Пользователь предполагает. Что его трафик составит 650 Мб в месяц и, исходя из этого выбирает наиболее дешевый тарифный план. Сколько рублей заплатит пользователь за месяц, если его трафик действительно будет равен 650 Мб?</vt:lpstr>
      <vt:lpstr>В 5. Решите уравнение</vt:lpstr>
      <vt:lpstr>В 6. В ΔABC  угол C равен 90о, AB = 10, BC = 6. Найдите синус внешнего угла при вершине A.</vt:lpstr>
      <vt:lpstr>В 7. Найдите значение выражения</vt:lpstr>
      <vt:lpstr>В 8. На рисунке изображен график функции y=f(x), определенной на интервале ( - 8; 3).  Определить количество целых точек, в которых производная равна нулю. </vt:lpstr>
      <vt:lpstr>В 9. В цилиндрический сосуд, в котором находится 6 дм3 воды, опущена деталь. При этом уровень жидкости в сосуде поднялся в 1,5 раза. Чему равен объем детали?</vt:lpstr>
      <vt:lpstr>В 10</vt:lpstr>
      <vt:lpstr>В 11. Найдите квадрат расстояния между вершинами B  и  D2  многогранника, изображенного на рисунке. Все двугранные углы многогранника прямые.</vt:lpstr>
      <vt:lpstr>В 12</vt:lpstr>
      <vt:lpstr>В 13</vt:lpstr>
      <vt:lpstr>Слайд 15</vt:lpstr>
      <vt:lpstr>Слайд 16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User</cp:lastModifiedBy>
  <cp:revision>171</cp:revision>
  <dcterms:created xsi:type="dcterms:W3CDTF">2011-08-18T05:12:14Z</dcterms:created>
  <dcterms:modified xsi:type="dcterms:W3CDTF">2013-04-15T09:08:26Z</dcterms:modified>
</cp:coreProperties>
</file>