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990033"/>
    <a:srgbClr val="AB8A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DDB2-EB6D-49AE-B874-283765376D6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003-F272-4779-8E8B-0003E82016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DDB2-EB6D-49AE-B874-283765376D6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003-F272-4779-8E8B-0003E8201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DDB2-EB6D-49AE-B874-283765376D6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003-F272-4779-8E8B-0003E8201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DDB2-EB6D-49AE-B874-283765376D6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003-F272-4779-8E8B-0003E8201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DDB2-EB6D-49AE-B874-283765376D6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9FC003-F272-4779-8E8B-0003E82016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DDB2-EB6D-49AE-B874-283765376D6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003-F272-4779-8E8B-0003E8201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DDB2-EB6D-49AE-B874-283765376D6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003-F272-4779-8E8B-0003E8201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DDB2-EB6D-49AE-B874-283765376D6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003-F272-4779-8E8B-0003E8201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DDB2-EB6D-49AE-B874-283765376D6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003-F272-4779-8E8B-0003E8201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DDB2-EB6D-49AE-B874-283765376D6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003-F272-4779-8E8B-0003E8201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DDB2-EB6D-49AE-B874-283765376D6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003-F272-4779-8E8B-0003E8201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96DDB2-EB6D-49AE-B874-283765376D6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9FC003-F272-4779-8E8B-0003E820169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abuga.com/zvet/zvet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29600" cy="77951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Мемориальный комплекс М.И.Цветаевой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 descr="92231244_mc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420888"/>
            <a:ext cx="2448272" cy="3447687"/>
          </a:xfrm>
          <a:prstGeom prst="rect">
            <a:avLst/>
          </a:prstGeom>
        </p:spPr>
      </p:pic>
      <p:pic>
        <p:nvPicPr>
          <p:cNvPr id="5" name="Рисунок 4" descr="0c28229b40076bfc299e80ea07d24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2639540" cy="3097749"/>
          </a:xfrm>
          <a:prstGeom prst="rect">
            <a:avLst/>
          </a:prstGeom>
        </p:spPr>
      </p:pic>
      <p:pic>
        <p:nvPicPr>
          <p:cNvPr id="6" name="Рисунок 5" descr="zv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708920"/>
            <a:ext cx="2299540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Петропавловское кладбище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Содержимое 3" descr="zv_big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5004048" cy="5112568"/>
          </a:xfrm>
        </p:spPr>
      </p:pic>
      <p:sp>
        <p:nvSpPr>
          <p:cNvPr id="8" name="Прямоугольник 7"/>
          <p:cNvSpPr/>
          <p:nvPr/>
        </p:nvSpPr>
        <p:spPr>
          <a:xfrm>
            <a:off x="4932040" y="908720"/>
            <a:ext cx="4464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Марина Ивановна захоронена в южной части Петропавловского кладбища. Осенью 1960 года Анастасия Ивановна Цветаева установила крест с надписью: «В этой стороне кладбища похоронена Марина Ивановна Цветаева». В 1970 году по решению Союза писателей была установлена гранитная плита.</a:t>
            </a:r>
          </a:p>
          <a:p>
            <a:r>
              <a:rPr lang="ru-RU" b="1" dirty="0">
                <a:solidFill>
                  <a:srgbClr val="002060"/>
                </a:solidFill>
              </a:rPr>
              <a:t>Это место паломничества поклонников поэзии Марины Цветаевой. Здесь побывали поэты Владимир Высоцкий, Евгений Евтушенко, участники традиционных Международных </a:t>
            </a:r>
            <a:r>
              <a:rPr lang="ru-RU" b="1" dirty="0" err="1">
                <a:solidFill>
                  <a:srgbClr val="002060"/>
                </a:solidFill>
              </a:rPr>
              <a:t>Цветаевских</a:t>
            </a:r>
            <a:r>
              <a:rPr lang="ru-RU" b="1" dirty="0">
                <a:solidFill>
                  <a:srgbClr val="002060"/>
                </a:solidFill>
              </a:rPr>
              <a:t> чтений, которые проходят в Елабуге каждые два года.</a:t>
            </a:r>
          </a:p>
          <a:p>
            <a:r>
              <a:rPr lang="ru-RU" b="1" dirty="0">
                <a:solidFill>
                  <a:srgbClr val="002060"/>
                </a:solidFill>
              </a:rPr>
              <a:t>Ежегодно 31 августа на могилу Поэта возлагаются цветы, а собравшиеся почитатели ее таланта читают стихотворения Марины Цветаевой и стихи, </a:t>
            </a:r>
            <a:r>
              <a:rPr lang="ru-RU" dirty="0">
                <a:solidFill>
                  <a:srgbClr val="002060"/>
                </a:solidFill>
              </a:rPr>
              <a:t>посвященные ее памяти.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Музей «Портомойня»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697144" cy="5400600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i="1" dirty="0" smtClean="0">
                <a:solidFill>
                  <a:srgbClr val="002060"/>
                </a:solidFill>
              </a:rPr>
              <a:t>29 октября 2009 года Мемориальный комплекс М.И. Цветаевой пополнился еще одним музеем под названием "Портомойня", расположенным рядом с Домом Памяти Марины Цветаевой. Это — памятник архитектуры первой половины XIX века, сооружение, служившее </a:t>
            </a:r>
            <a:r>
              <a:rPr lang="ru-RU" sz="3300" b="1" i="1" dirty="0" err="1" smtClean="0">
                <a:solidFill>
                  <a:srgbClr val="002060"/>
                </a:solidFill>
              </a:rPr>
              <a:t>елабужанам</a:t>
            </a:r>
            <a:r>
              <a:rPr lang="ru-RU" sz="3300" b="1" i="1" dirty="0" smtClean="0">
                <a:solidFill>
                  <a:srgbClr val="002060"/>
                </a:solidFill>
              </a:rPr>
              <a:t> в качестве прачечной. Внутри ее располагались желоба по которым текла чистейшая артезианская вода для полоскания и стирки белья. Здесь также брали воду жители ближайшей округи, среди которых в августе 1941 года могла быть и Марина Цветаева.</a:t>
            </a:r>
          </a:p>
          <a:p>
            <a:r>
              <a:rPr lang="ru-RU" sz="3300" b="1" i="1" dirty="0" smtClean="0">
                <a:solidFill>
                  <a:srgbClr val="002060"/>
                </a:solidFill>
              </a:rPr>
              <a:t>В перспективе планируется создание рябиновой аллеи и сквера, которые станут гармоничным завершением Мемориального комплекса.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v_big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5921" y="654493"/>
            <a:ext cx="8248527" cy="572683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Кафе «Серебряный век»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73824"/>
          </a:xfrm>
        </p:spPr>
        <p:txBody>
          <a:bodyPr>
            <a:normAutofit fontScale="25000" lnSpcReduction="20000"/>
          </a:bodyPr>
          <a:lstStyle/>
          <a:p>
            <a:r>
              <a:rPr lang="ru-RU" sz="7400" b="1" i="1" dirty="0" smtClean="0">
                <a:solidFill>
                  <a:srgbClr val="002060"/>
                </a:solidFill>
              </a:rPr>
              <a:t>Открытие кафе состоялось 29 августа 2003 года накануне Дня Памяти Марины Цветаевой.</a:t>
            </a:r>
          </a:p>
          <a:p>
            <a:r>
              <a:rPr lang="ru-RU" sz="7400" b="1" i="1" dirty="0" smtClean="0">
                <a:solidFill>
                  <a:srgbClr val="002060"/>
                </a:solidFill>
              </a:rPr>
              <a:t>В интерьер кафе органично включены фотографии Елабуги XIX–начала XX века с изображением улиц старинного купеческого города, пожарной каланчи, величественных храмов.</a:t>
            </a:r>
          </a:p>
          <a:p>
            <a:r>
              <a:rPr lang="ru-RU" sz="7400" b="1" i="1" dirty="0" smtClean="0">
                <a:solidFill>
                  <a:srgbClr val="002060"/>
                </a:solidFill>
              </a:rPr>
              <a:t>Теперь это одно из любимых мест отдыха, где вниманию посетителей предлагается не только изысканное меню, но и культурные программы. Здесь собираются почитатели таланта Марины Цветаевой. Напротив кафе расположены памятник Поэту и дом, в котором она провела последние дни своей жизни.</a:t>
            </a:r>
          </a:p>
          <a:p>
            <a:r>
              <a:rPr lang="ru-RU" sz="7400" b="1" i="1" dirty="0" smtClean="0">
                <a:solidFill>
                  <a:srgbClr val="002060"/>
                </a:solidFill>
              </a:rPr>
              <a:t>Площадь М.И. Цветаевой, Литературный музей, Дом Памяти, Библиотека Серебряного века, церковь Покрова Божией Матери, музей "Портомойня", кафе и охранная зона Петропавловского кладбища с могилой Поэта — объекты единственного в мире Мемориального комплекса Марины Ивановны Цветаевой.</a:t>
            </a:r>
          </a:p>
          <a:p>
            <a:r>
              <a:rPr lang="ru-RU" sz="7400" b="1" i="1" dirty="0" err="1" smtClean="0">
                <a:solidFill>
                  <a:srgbClr val="002060"/>
                </a:solidFill>
              </a:rPr>
              <a:t>Елабужане</a:t>
            </a:r>
            <a:r>
              <a:rPr lang="ru-RU" sz="7400" b="1" i="1" dirty="0" smtClean="0">
                <a:solidFill>
                  <a:srgbClr val="002060"/>
                </a:solidFill>
              </a:rPr>
              <a:t> бережно хранят память о выдающемся русском поэте ХХ столетия — Марине Ивановне Цветаевой. Наш город стал традиционным местом проведения </a:t>
            </a:r>
            <a:r>
              <a:rPr lang="ru-RU" sz="7400" b="1" i="1" dirty="0" err="1" smtClean="0">
                <a:solidFill>
                  <a:srgbClr val="002060"/>
                </a:solidFill>
              </a:rPr>
              <a:t>Цветаевских</a:t>
            </a:r>
            <a:r>
              <a:rPr lang="ru-RU" sz="7400" b="1" i="1" dirty="0" smtClean="0">
                <a:solidFill>
                  <a:srgbClr val="002060"/>
                </a:solidFill>
              </a:rPr>
              <a:t> чтений, которые вышли на международный уровень. Со всего мира приезжают сюда ценители Высокой Поэзии.</a:t>
            </a:r>
          </a:p>
          <a:p>
            <a:r>
              <a:rPr lang="ru-RU" sz="7400" b="1" i="1" dirty="0" smtClean="0">
                <a:solidFill>
                  <a:srgbClr val="002060"/>
                </a:solidFill>
              </a:rPr>
              <a:t>«Спасибо за то, что справедливость по отношению к судьбе величайшего поэта–женщины М.И.Цветаевой восстановлена: справедливость – это тот поезд, который всегда запаздывает, но рано или поздно приходит». Евгений Евтушенко.</a:t>
            </a:r>
          </a:p>
          <a:p>
            <a:r>
              <a:rPr lang="ru-RU" b="1" dirty="0" smtClean="0"/>
              <a:t> </a:t>
            </a:r>
          </a:p>
          <a:p>
            <a:r>
              <a:rPr lang="ru-RU" dirty="0" smtClean="0">
                <a:hlinkClick r:id="rId2" tooltip="Facebook"/>
              </a:rPr>
              <a:t/>
            </a:r>
            <a:br>
              <a:rPr lang="ru-RU" dirty="0" smtClean="0">
                <a:hlinkClick r:id="rId2" tooltip="Facebook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v_big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47198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Площадь Марины Цветаевой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6" name="Содержимое 3" descr="7805_603x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4387793" cy="3356992"/>
          </a:xfrm>
        </p:spPr>
      </p:pic>
      <p:sp>
        <p:nvSpPr>
          <p:cNvPr id="7" name="Прямоугольник 6"/>
          <p:cNvSpPr/>
          <p:nvPr/>
        </p:nvSpPr>
        <p:spPr>
          <a:xfrm>
            <a:off x="4355976" y="671691"/>
            <a:ext cx="4788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В год 110–</a:t>
            </a:r>
            <a:r>
              <a:rPr lang="ru-RU" b="1" i="1" dirty="0" err="1">
                <a:solidFill>
                  <a:srgbClr val="FFC000"/>
                </a:solidFill>
              </a:rPr>
              <a:t>летия</a:t>
            </a:r>
            <a:r>
              <a:rPr lang="ru-RU" b="1" i="1" dirty="0">
                <a:solidFill>
                  <a:srgbClr val="FFC000"/>
                </a:solidFill>
              </a:rPr>
              <a:t> со дня рождения Марины Цветаевой в Елабуге состоялось открытие уникальной Мемориальной площади с бронзовым бюстом Марины Цветаевой на высоком гранитном постаменте.</a:t>
            </a:r>
          </a:p>
          <a:p>
            <a:r>
              <a:rPr lang="ru-RU" b="1" i="1" dirty="0">
                <a:solidFill>
                  <a:srgbClr val="FFC000"/>
                </a:solidFill>
              </a:rPr>
              <a:t>«Это не памятник смерти, а памятник бессмертия и покаяния за то зло, которое люди причиняли ей вольно или невольно,» — сказала лично знавшая М.И. Цветаеву Л.Б. </a:t>
            </a:r>
            <a:r>
              <a:rPr lang="ru-RU" b="1" i="1" dirty="0" err="1">
                <a:solidFill>
                  <a:srgbClr val="FFC000"/>
                </a:solidFill>
              </a:rPr>
              <a:t>Либединская</a:t>
            </a:r>
            <a:r>
              <a:rPr lang="ru-RU" b="1" i="1" dirty="0">
                <a:solidFill>
                  <a:srgbClr val="FFC000"/>
                </a:solidFill>
              </a:rPr>
              <a:t>, выразив чувства собравшихся гостей.</a:t>
            </a:r>
          </a:p>
          <a:p>
            <a:r>
              <a:rPr lang="ru-RU" b="1" i="1" dirty="0">
                <a:solidFill>
                  <a:srgbClr val="FFC000"/>
                </a:solidFill>
              </a:rPr>
              <a:t>Мэр Елабуги И.Р. Гафуров в своем выступлении заметил: «Символично то, что скульптура Цветаевой, венчающая новую площадь, изготовлена на родине Марины Ивановны — в Москве, а установлена на древней </a:t>
            </a:r>
            <a:r>
              <a:rPr lang="ru-RU" b="1" i="1" dirty="0" err="1">
                <a:solidFill>
                  <a:srgbClr val="FFC000"/>
                </a:solidFill>
              </a:rPr>
              <a:t>елабужской</a:t>
            </a:r>
            <a:r>
              <a:rPr lang="ru-RU" b="1" i="1" dirty="0">
                <a:solidFill>
                  <a:srgbClr val="FFC000"/>
                </a:solidFill>
              </a:rPr>
              <a:t> земле».</a:t>
            </a:r>
          </a:p>
          <a:p>
            <a:r>
              <a:rPr lang="ru-RU" b="1" i="1" dirty="0">
                <a:solidFill>
                  <a:srgbClr val="FFC000"/>
                </a:solidFill>
              </a:rPr>
              <a:t>На открытии присутствовали заместитель премьер–министра РТ З.Р. </a:t>
            </a:r>
            <a:r>
              <a:rPr lang="ru-RU" b="1" i="1" dirty="0" err="1">
                <a:solidFill>
                  <a:srgbClr val="FFC000"/>
                </a:solidFill>
              </a:rPr>
              <a:t>Валеева</a:t>
            </a:r>
            <a:r>
              <a:rPr lang="ru-RU" b="1" i="1" dirty="0">
                <a:solidFill>
                  <a:srgbClr val="FFC000"/>
                </a:solidFill>
              </a:rPr>
              <a:t>, внучатая племянница Марины Цветаевой О.А. </a:t>
            </a:r>
            <a:r>
              <a:rPr lang="ru-RU" b="1" i="1" dirty="0" err="1">
                <a:solidFill>
                  <a:srgbClr val="FFC000"/>
                </a:solidFill>
              </a:rPr>
              <a:t>Трухачёва</a:t>
            </a:r>
            <a:r>
              <a:rPr lang="ru-RU" b="1" i="1" dirty="0">
                <a:solidFill>
                  <a:srgbClr val="FFC000"/>
                </a:solidFill>
              </a:rPr>
              <a:t>, российские и зарубежные гости.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50586" y="836712"/>
            <a:ext cx="9694586" cy="4286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C000"/>
                </a:solidFill>
              </a:rPr>
              <a:t>Литературный музей М.И. Цветаевой</a:t>
            </a:r>
            <a:r>
              <a:rPr lang="ru-RU" b="0" i="1" dirty="0" smtClean="0"/>
              <a:t/>
            </a:r>
            <a:br>
              <a:rPr lang="ru-RU" b="0" i="1" dirty="0" smtClean="0"/>
            </a:br>
            <a:endParaRPr lang="ru-RU" b="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496855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6400" b="1" i="1" dirty="0" smtClean="0">
                <a:solidFill>
                  <a:srgbClr val="002060"/>
                </a:solidFill>
                <a:latin typeface="+mj-lt"/>
              </a:rPr>
              <a:t>Выдающийся поэт ХХ века Марина Цветаева родилась в Москве 26 сентября 1892 года.</a:t>
            </a:r>
          </a:p>
          <a:p>
            <a:pPr algn="l"/>
            <a:r>
              <a:rPr lang="ru-RU" sz="6400" b="1" i="1" dirty="0" smtClean="0">
                <a:solidFill>
                  <a:srgbClr val="002060"/>
                </a:solidFill>
                <a:latin typeface="+mj-lt"/>
              </a:rPr>
              <a:t>Начало экспозиции знакомит нас с детством. Марина росла в атмосфере высокого искусства — мать была талантливой пианисткой, отец — основателем музея Изящных искусств (ныне музей Изобразительных искусств им. Пушкина).</a:t>
            </a:r>
          </a:p>
          <a:p>
            <a:pPr algn="l"/>
            <a:r>
              <a:rPr lang="ru-RU" sz="6400" b="1" i="1" dirty="0" smtClean="0">
                <a:solidFill>
                  <a:srgbClr val="002060"/>
                </a:solidFill>
                <a:latin typeface="+mj-lt"/>
              </a:rPr>
              <a:t>Продолжение экспозиции рассказывает о жизни и творчестве Поэта — встреча с Сергеем Эфроном, рождение детей, семнадцатилетняя эмиграция в Чехии и Франции. Представлены прижизненные издания произведений как самой М. Цветаевой, так и её современников — А. Ахматовой, Н. Гумилёва, А. Блока, О. Мандельштама и других.</a:t>
            </a:r>
          </a:p>
          <a:p>
            <a:pPr algn="l"/>
            <a:r>
              <a:rPr lang="ru-RU" sz="6400" b="1" i="1" dirty="0" smtClean="0">
                <a:solidFill>
                  <a:srgbClr val="002060"/>
                </a:solidFill>
                <a:latin typeface="+mj-lt"/>
              </a:rPr>
              <a:t>Почетное место занимают вещи, принадлежавшие Марине Цветаевой — чайные ложечки, бумага для записей, камея — подарок отца, блюдо, купленное ею в Германии в 1922 году; прядь волос самой Марины Ивановны и пудреница дочери Ариадны. А также копии писем М.И. Цветаевой из архива НКВД.</a:t>
            </a:r>
          </a:p>
          <a:p>
            <a:pPr algn="l"/>
            <a:r>
              <a:rPr lang="ru-RU" sz="6400" b="1" i="1" dirty="0" smtClean="0">
                <a:solidFill>
                  <a:srgbClr val="002060"/>
                </a:solidFill>
                <a:latin typeface="+mj-lt"/>
              </a:rPr>
              <a:t>Летом 1939 года Марина Ивановна с сыном вернулась на Родину. Вскоре были арестованы дочь и муж. Началась Великая Отечественная война, и 8 августа 1941 г. Марина Цветаева и Георгий отправились в эвакуацию. Пункт назначения — г. Елабуга.</a:t>
            </a:r>
          </a:p>
          <a:p>
            <a:pPr algn="l"/>
            <a:r>
              <a:rPr lang="ru-RU" sz="6400" b="1" i="1" dirty="0" smtClean="0">
                <a:solidFill>
                  <a:srgbClr val="002060"/>
                </a:solidFill>
                <a:latin typeface="+mj-lt"/>
              </a:rPr>
              <a:t>17 августа 1941 г. они высадились на </a:t>
            </a:r>
            <a:r>
              <a:rPr lang="ru-RU" sz="6400" b="1" i="1" dirty="0" err="1" smtClean="0">
                <a:solidFill>
                  <a:srgbClr val="002060"/>
                </a:solidFill>
                <a:latin typeface="+mj-lt"/>
              </a:rPr>
              <a:t>елабужский</a:t>
            </a:r>
            <a:r>
              <a:rPr lang="ru-RU" sz="6400" b="1" i="1" dirty="0" smtClean="0">
                <a:solidFill>
                  <a:srgbClr val="002060"/>
                </a:solidFill>
                <a:latin typeface="+mj-lt"/>
              </a:rPr>
              <a:t> берег. Маленькая Елабуга за годы войны приняла тысячи эвакуированных…</a:t>
            </a:r>
          </a:p>
          <a:p>
            <a:pPr algn="l"/>
            <a:r>
              <a:rPr lang="ru-RU" sz="7200" b="1" i="1" dirty="0" smtClean="0">
                <a:solidFill>
                  <a:srgbClr val="002060"/>
                </a:solidFill>
              </a:rPr>
              <a:t> 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v_big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" y="604837"/>
            <a:ext cx="8743950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433048" cy="134076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Дом памяти М.И. Цветаевой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828092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642D"/>
                </a:solidFill>
              </a:rPr>
              <a:t>По распределению горсовета Марина Ивановна с сыном получили комнату в доме </a:t>
            </a:r>
            <a:r>
              <a:rPr lang="ru-RU" b="1" i="1" dirty="0" err="1" smtClean="0">
                <a:solidFill>
                  <a:srgbClr val="00642D"/>
                </a:solidFill>
              </a:rPr>
              <a:t>Бродельщиковых</a:t>
            </a:r>
            <a:r>
              <a:rPr lang="ru-RU" b="1" i="1" dirty="0" smtClean="0">
                <a:solidFill>
                  <a:srgbClr val="00642D"/>
                </a:solidFill>
              </a:rPr>
              <a:t> по адресу: ул. Ворошилова, дом 10 (ныне улица Малая Покровская, дом 20).</a:t>
            </a:r>
          </a:p>
          <a:p>
            <a:r>
              <a:rPr lang="ru-RU" b="1" i="1" dirty="0" smtClean="0">
                <a:solidFill>
                  <a:srgbClr val="00642D"/>
                </a:solidFill>
              </a:rPr>
              <a:t>В Доме Памяти достоверно восстановлена обстановка августа 1941 года. Вещи семьи </a:t>
            </a:r>
            <a:r>
              <a:rPr lang="ru-RU" b="1" i="1" dirty="0" err="1" smtClean="0">
                <a:solidFill>
                  <a:srgbClr val="00642D"/>
                </a:solidFill>
              </a:rPr>
              <a:t>Бродельщиковых</a:t>
            </a:r>
            <a:r>
              <a:rPr lang="ru-RU" b="1" i="1" dirty="0" smtClean="0">
                <a:solidFill>
                  <a:srgbClr val="00642D"/>
                </a:solidFill>
              </a:rPr>
              <a:t>: сундук, швейная машинка, настенное зеркало, посуда.</a:t>
            </a:r>
          </a:p>
          <a:p>
            <a:r>
              <a:rPr lang="ru-RU" b="1" i="1" dirty="0" smtClean="0">
                <a:solidFill>
                  <a:srgbClr val="00642D"/>
                </a:solidFill>
              </a:rPr>
              <a:t>Здесь царит атмосфера незримого присутствия Марины Ивановны, как будто она вышла ненадолго и сейчас вернется. На не распакованных чемоданах — ее берет, на диване — вязаный плед. Застывшее время оставило Марину Цветаеву ЖИТЬ в Елабуге. Здесь каждый может почувствовать «вечные сумерки и вечные колокола».</a:t>
            </a:r>
          </a:p>
          <a:p>
            <a:r>
              <a:rPr lang="ru-RU" b="1" i="1" dirty="0" smtClean="0">
                <a:solidFill>
                  <a:srgbClr val="00642D"/>
                </a:solidFill>
              </a:rPr>
              <a:t>Главная ценность — записная книжечка Марины Ивановны, которую вынули из кармана её фартука после трагедии…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QcPeRG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875" y="501987"/>
            <a:ext cx="8052565" cy="5951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29600" cy="149614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Библиотека Серебряного века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892480" cy="5301208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Библиотека открылась 4 июня 2005 года. Ее создание стало возможным благодаря совместной работе мэра города И.Р. Гафурова, депутата Госдумы России О.В. Морозова и директора музея–заповедника Г.Р. Руденко по реализации Федеральных целевых программ.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Фонд Библиотеки составляют около 5 000 документов: произведения авторов Серебряного века — М. Цветаевой, Б. Пастернака, А. Ахматовой, Н. Гумилева, О. Мандельштама и ряда других. Кроме того — коллекция фильмов и программ на видео–, CD– и DVD–носителях.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Читальный зал и каминная гостиная привлекают ценителей словесности своим особым уютом. Здесь проходят творческие вечера, музейные занятия и презентации новых книг, камерные музыкальные выступления и демонстрация фильмов. Сложился круг общения, объединившийся в клуб «Литературная гостиная».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Одним из самых посещаемых объектов для горожан и гостей Елабуги за последние годы стал Мемориальный комплекс М.И. Цветаевой.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В дни, когда в самых разных уголках мира загораются </a:t>
            </a:r>
            <a:r>
              <a:rPr lang="ru-RU" b="1" i="1" dirty="0" err="1" smtClean="0">
                <a:solidFill>
                  <a:srgbClr val="FFC000"/>
                </a:solidFill>
              </a:rPr>
              <a:t>Цветаевские</a:t>
            </a:r>
            <a:r>
              <a:rPr lang="ru-RU" b="1" i="1" dirty="0" smtClean="0">
                <a:solidFill>
                  <a:srgbClr val="FFC000"/>
                </a:solidFill>
              </a:rPr>
              <a:t> костры, отмечаются даты рождения или памяти Поэта, в беседке собираются преданные поклонники Марины Цветаевой — здесь звучат стихи и песни, сцены из поэтических спектаклей. Свое творчество на суд ценителей художественного слова представляют как известные, так и начинающие авторы из разных городов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zv_big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465062" cy="63367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Покровская церковь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9384" y="1196752"/>
            <a:ext cx="5544616" cy="511256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В 1990 году с благословения Патриарха Всея Руси Алексия Второго в церкви Покрова Божией Матери г.Елабуги Владыка Казанский и Татарстанский Анастасий отпел рабу Божию Марину.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Каждый год 31 августа, в День Памяти Поэта, настоятель этой церкви отец Сергий служит панихиду по Марине Цветаевой.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Покровская церковь была построена в 1808–1815 годах. В 1822–1853 годах настоятелем храма был протоиерей П.Н. </a:t>
            </a:r>
            <a:r>
              <a:rPr lang="ru-RU" b="1" i="1" dirty="0" err="1" smtClean="0">
                <a:solidFill>
                  <a:srgbClr val="FFC000"/>
                </a:solidFill>
              </a:rPr>
              <a:t>Кулыгинский</a:t>
            </a:r>
            <a:r>
              <a:rPr lang="ru-RU" b="1" i="1" dirty="0" smtClean="0">
                <a:solidFill>
                  <a:srgbClr val="FFC000"/>
                </a:solidFill>
              </a:rPr>
              <a:t> — известный краевед, автор многих статей по истории Елабуги. Особо чтимой считалась икона Трех Святителей, по легенде подаренная местным жителям Иваном Грозным.</a:t>
            </a:r>
          </a:p>
          <a:p>
            <a:endParaRPr lang="ru-RU" dirty="0"/>
          </a:p>
        </p:txBody>
      </p:sp>
      <p:pic>
        <p:nvPicPr>
          <p:cNvPr id="4" name="Рисунок 3" descr="zv_big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52736"/>
            <a:ext cx="3707904" cy="48965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</TotalTime>
  <Words>561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Мемориальный комплекс М.И.Цветаевой </vt:lpstr>
      <vt:lpstr>Площадь Марины Цветаевой </vt:lpstr>
      <vt:lpstr>Литературный музей М.И. Цветаевой </vt:lpstr>
      <vt:lpstr>Слайд 4</vt:lpstr>
      <vt:lpstr>Дом памяти М.И. Цветаевой </vt:lpstr>
      <vt:lpstr>Слайд 6</vt:lpstr>
      <vt:lpstr>Библиотека Серебряного века </vt:lpstr>
      <vt:lpstr>Слайд 8</vt:lpstr>
      <vt:lpstr>Покровская церковь </vt:lpstr>
      <vt:lpstr>Петропавловское кладбище </vt:lpstr>
      <vt:lpstr>Музей «Портомойня» </vt:lpstr>
      <vt:lpstr>Слайд 12</vt:lpstr>
      <vt:lpstr>Кафе «Серебряный век»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Алия</dc:creator>
  <cp:lastModifiedBy>Алия</cp:lastModifiedBy>
  <cp:revision>8</cp:revision>
  <dcterms:created xsi:type="dcterms:W3CDTF">2014-03-26T13:09:47Z</dcterms:created>
  <dcterms:modified xsi:type="dcterms:W3CDTF">2014-03-26T14:25:38Z</dcterms:modified>
</cp:coreProperties>
</file>