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317" r:id="rId3"/>
    <p:sldId id="257" r:id="rId4"/>
    <p:sldId id="258" r:id="rId5"/>
    <p:sldId id="287" r:id="rId6"/>
    <p:sldId id="313" r:id="rId7"/>
    <p:sldId id="314" r:id="rId8"/>
    <p:sldId id="308" r:id="rId9"/>
    <p:sldId id="309" r:id="rId10"/>
    <p:sldId id="290" r:id="rId11"/>
    <p:sldId id="291" r:id="rId12"/>
    <p:sldId id="261" r:id="rId13"/>
    <p:sldId id="293" r:id="rId14"/>
    <p:sldId id="294" r:id="rId15"/>
    <p:sldId id="297" r:id="rId16"/>
    <p:sldId id="298" r:id="rId17"/>
    <p:sldId id="301" r:id="rId18"/>
    <p:sldId id="302" r:id="rId19"/>
    <p:sldId id="303" r:id="rId20"/>
    <p:sldId id="304" r:id="rId21"/>
    <p:sldId id="305" r:id="rId22"/>
    <p:sldId id="316" r:id="rId23"/>
    <p:sldId id="307" r:id="rId24"/>
    <p:sldId id="28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FF99"/>
    <a:srgbClr val="99FF33"/>
    <a:srgbClr val="CCFF99"/>
    <a:srgbClr val="66FF99"/>
    <a:srgbClr val="FFCC00"/>
    <a:srgbClr val="990000"/>
    <a:srgbClr val="009900"/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947" autoAdjust="0"/>
    <p:restoredTop sz="93651" autoAdjust="0"/>
  </p:normalViewPr>
  <p:slideViewPr>
    <p:cSldViewPr>
      <p:cViewPr varScale="1">
        <p:scale>
          <a:sx n="61" d="100"/>
          <a:sy n="61" d="100"/>
        </p:scale>
        <p:origin x="-10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0656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656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666888-F5A9-4B19-9C38-8FDAD37CF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C7943-9BA0-4DDF-9338-97A662697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E8F-6342-4031-89ED-29AB996CD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C57AD-CD29-4BC8-967A-497D01CA1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EAED-47CB-489B-A6C9-B7176DB14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4642-8F35-4CCF-B41A-7BC463E6D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698B9-E989-4531-9478-5EC42CD8F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E0B3D-6822-49D2-A403-98229C5E5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DF292-F4FA-41ED-BB3B-B4956AE88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7AA03-0161-492E-B742-E487EE50D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39DF8-88CC-43EF-B728-E822B87D1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456FD-08C7-44A8-8122-EA61F58E7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F4E6C-ABE9-4353-9E6B-F2FF55D39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E9884-0AEF-465F-8AE7-456B3A297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56DF0-6264-409E-A137-69250FA76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17595-D7E1-4F5A-9A66-4984901BC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BDC4-A77E-4CC3-A411-71884B009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547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547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7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8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549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9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0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550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1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552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2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3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3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3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3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553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53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53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53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055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54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54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54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54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B2459FD-51C5-4314-B6C7-17F05671F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5.png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8407" y="3068960"/>
            <a:ext cx="6409581" cy="15113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ru-RU" sz="5400" b="1" i="1" dirty="0" smtClean="0">
                <a:solidFill>
                  <a:srgbClr val="990000"/>
                </a:solidFill>
                <a:latin typeface="Monotype Corsiva" pitchFamily="66" charset="0"/>
              </a:rPr>
              <a:t>Районное мероприятие</a:t>
            </a:r>
            <a:br>
              <a:rPr lang="ru-RU" sz="5400" b="1" i="1" dirty="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5400" b="1" i="1" dirty="0" smtClean="0">
                <a:solidFill>
                  <a:srgbClr val="990000"/>
                </a:solidFill>
                <a:latin typeface="Monotype Corsiva" pitchFamily="66" charset="0"/>
              </a:rPr>
              <a:t>«СЧАСТЛИВЫЙ СЛУЧАЙ»</a:t>
            </a:r>
            <a:endParaRPr lang="ru-RU" sz="4800" b="1" i="1" dirty="0" smtClean="0">
              <a:solidFill>
                <a:srgbClr val="990000"/>
              </a:solidFill>
              <a:latin typeface="Monotype Corsiva" pitchFamily="66" charset="0"/>
            </a:endParaRPr>
          </a:p>
        </p:txBody>
      </p:sp>
      <p:pic>
        <p:nvPicPr>
          <p:cNvPr id="3075" name="Picture 5" descr="j02991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349018"/>
            <a:ext cx="1782762" cy="2555875"/>
          </a:xfrm>
        </p:spPr>
      </p:pic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6163" y="5301208"/>
            <a:ext cx="9133382" cy="10080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bg2"/>
                </a:solidFill>
              </a:rPr>
              <a:t>Математическая игра </a:t>
            </a:r>
            <a:r>
              <a:rPr lang="ru-RU" sz="3600" dirty="0" smtClean="0">
                <a:solidFill>
                  <a:schemeClr val="bg2"/>
                </a:solidFill>
              </a:rPr>
              <a:t>5 класс</a:t>
            </a:r>
            <a:endParaRPr lang="ru-RU" sz="3600" dirty="0" smtClean="0">
              <a:solidFill>
                <a:schemeClr val="bg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2013 г.</a:t>
            </a:r>
          </a:p>
        </p:txBody>
      </p:sp>
      <p:pic>
        <p:nvPicPr>
          <p:cNvPr id="3078" name="Picture 11" descr="(447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43706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30" descr="image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125538"/>
            <a:ext cx="1428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liniia-10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00834"/>
            <a:ext cx="9144000" cy="325770"/>
          </a:xfrm>
          <a:prstGeom prst="rect">
            <a:avLst/>
          </a:prstGeom>
        </p:spPr>
      </p:pic>
      <p:pic>
        <p:nvPicPr>
          <p:cNvPr id="9" name="Рисунок 8" descr="liniia-10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3257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4</a:t>
            </a:r>
            <a:r>
              <a:rPr lang="ru-RU" b="1" dirty="0" smtClean="0">
                <a:solidFill>
                  <a:srgbClr val="00B050"/>
                </a:solidFill>
              </a:rPr>
              <a:t> гейм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</a:t>
            </a:r>
            <a:r>
              <a:rPr lang="ru-RU" b="1" dirty="0" err="1" smtClean="0">
                <a:solidFill>
                  <a:srgbClr val="00B050"/>
                </a:solidFill>
              </a:rPr>
              <a:t>Заморочки</a:t>
            </a:r>
            <a:r>
              <a:rPr lang="ru-RU" b="1" dirty="0" smtClean="0">
                <a:solidFill>
                  <a:srgbClr val="00B050"/>
                </a:solidFill>
              </a:rPr>
              <a:t> из бочки»</a:t>
            </a:r>
            <a:endParaRPr lang="ru-RU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571473" y="1785926"/>
            <a:ext cx="6215106" cy="3979874"/>
          </a:xfrm>
          <a:prstGeom prst="rect">
            <a:avLst/>
          </a:prstGeom>
        </p:spPr>
        <p:txBody>
          <a:bodyPr/>
          <a:lstStyle/>
          <a:p>
            <a:pPr marL="1798638" marR="0" lvl="0" indent="-1798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ИНОГДА ЗАУМНЫЕ</a:t>
            </a:r>
            <a:r>
              <a:rPr kumimoji="0" lang="ru-RU" sz="2600" b="0" i="0" u="none" strike="noStrike" kern="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ВОПРОСЫ</a:t>
            </a:r>
          </a:p>
          <a:p>
            <a:pPr marL="1798638" marR="0" lvl="0" indent="-1798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ru-RU" sz="2600" kern="0" baseline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ВСТРЕЧАЮТСЯ</a:t>
            </a:r>
            <a:r>
              <a:rPr lang="ru-RU" sz="2600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НА ЖИЗНЕННОМ ПУТИ.</a:t>
            </a:r>
          </a:p>
          <a:p>
            <a:pPr marL="1798638" marR="0" lvl="0" indent="-1798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НО</a:t>
            </a:r>
            <a:r>
              <a:rPr kumimoji="0" lang="ru-RU" sz="2600" b="0" i="0" u="none" strike="noStrike" kern="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ЕСЛИ ВЗЯТЬСЯ ВСЕ КОМАНДОЙ</a:t>
            </a:r>
          </a:p>
          <a:p>
            <a:pPr marL="1798638" marR="0" lvl="0" indent="-1798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ru-RU" sz="2600" kern="0" baseline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РЕШЕНИЕ</a:t>
            </a:r>
            <a:r>
              <a:rPr lang="ru-RU" sz="2600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ЛЕГКО НАЙТИ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798638" marR="0" lvl="0" indent="-1798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798638" marR="0" lvl="0" indent="-1798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798638" marR="0" lvl="0" indent="-1798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454" y="3857628"/>
            <a:ext cx="3369592" cy="253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>
            <a:hlinkClick r:id="rId3" action="ppaction://hlinksldjump"/>
          </p:cNvPr>
          <p:cNvSpPr/>
          <p:nvPr/>
        </p:nvSpPr>
        <p:spPr>
          <a:xfrm>
            <a:off x="0" y="5786454"/>
            <a:ext cx="121441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52" name="Rectangle 3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Выбери задание</a:t>
            </a:r>
          </a:p>
        </p:txBody>
      </p:sp>
      <p:pic>
        <p:nvPicPr>
          <p:cNvPr id="6184" name="Picture 102" descr="IMG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2071701" cy="273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00" name="Text Box 122"/>
          <p:cNvSpPr txBox="1">
            <a:spLocks noChangeArrowheads="1"/>
          </p:cNvSpPr>
          <p:nvPr/>
        </p:nvSpPr>
        <p:spPr bwMode="auto">
          <a:xfrm>
            <a:off x="2824163" y="1216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202" name="Text Box 124"/>
          <p:cNvSpPr txBox="1">
            <a:spLocks noChangeArrowheads="1"/>
          </p:cNvSpPr>
          <p:nvPr/>
        </p:nvSpPr>
        <p:spPr bwMode="auto">
          <a:xfrm>
            <a:off x="3040063" y="157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ph type="tbl" idx="1"/>
          </p:nvPr>
        </p:nvGraphicFramePr>
        <p:xfrm>
          <a:off x="2786050" y="1357298"/>
          <a:ext cx="5643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720"/>
                <a:gridCol w="1128720"/>
                <a:gridCol w="1128720"/>
                <a:gridCol w="1128720"/>
                <a:gridCol w="1128720"/>
              </a:tblGrid>
              <a:tr h="1357322">
                <a:tc>
                  <a:txBody>
                    <a:bodyPr/>
                    <a:lstStyle/>
                    <a:p>
                      <a:pPr algn="ctr"/>
                      <a:endParaRPr lang="ru-RU" sz="5000" dirty="0" smtClean="0"/>
                    </a:p>
                    <a:p>
                      <a:pPr algn="ctr"/>
                      <a:r>
                        <a:rPr lang="ru-RU" sz="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hlinkClick r:id="rId3" action="ppaction://hlinksldjump"/>
                        </a:rPr>
                        <a:t>1</a:t>
                      </a:r>
                      <a:endParaRPr lang="ru-RU" sz="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5000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hlinkClick r:id="rId4" action="ppaction://hlinksldjump"/>
                        </a:rPr>
                        <a:t>2</a:t>
                      </a:r>
                      <a:endParaRPr lang="ru-RU" sz="5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hlinkClick r:id="rId5" action="ppaction://hlinksldjump"/>
                        </a:rPr>
                        <a:t>3</a:t>
                      </a:r>
                      <a:endParaRPr lang="ru-RU" sz="5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hlinkClick r:id="rId6" action="ppaction://hlinksldjump"/>
                        </a:rPr>
                        <a:t>4</a:t>
                      </a:r>
                      <a:endParaRPr lang="ru-RU" sz="5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hlinkClick r:id="rId7" action="ppaction://hlinksldjump"/>
                        </a:rPr>
                        <a:t>5</a:t>
                      </a:r>
                      <a:endParaRPr lang="ru-RU" sz="5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ru-RU" sz="5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5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hlinkClick r:id="rId8" action="ppaction://hlinksldjump"/>
                        </a:rPr>
                        <a:t>6</a:t>
                      </a:r>
                      <a:endParaRPr lang="ru-RU" sz="5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5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hlinkClick r:id="rId9" action="ppaction://hlinksldjump"/>
                        </a:rPr>
                        <a:t>7</a:t>
                      </a:r>
                      <a:endParaRPr lang="ru-RU" sz="5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5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hlinkClick r:id="rId10" action="ppaction://hlinksldjump"/>
                        </a:rPr>
                        <a:t>8</a:t>
                      </a:r>
                      <a:endParaRPr lang="ru-RU" sz="5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5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5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hlinkClick r:id="rId11" action="ppaction://hlinksldjump"/>
                        </a:rPr>
                        <a:t>9</a:t>
                      </a:r>
                      <a:endParaRPr lang="ru-RU" sz="5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5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hlinkClick r:id="rId12" action="ppaction://hlinksldjump"/>
                        </a:rPr>
                        <a:t>10</a:t>
                      </a:r>
                      <a:endParaRPr lang="ru-RU" sz="5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357298"/>
            <a:ext cx="1428740" cy="142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низ 7">
            <a:hlinkClick r:id="rId12" action="ppaction://hlinksldjump"/>
          </p:cNvPr>
          <p:cNvSpPr/>
          <p:nvPr/>
        </p:nvSpPr>
        <p:spPr>
          <a:xfrm>
            <a:off x="428596" y="6072206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340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1. ЗАДАЧА</a:t>
            </a:r>
          </a:p>
        </p:txBody>
      </p:sp>
      <p:sp>
        <p:nvSpPr>
          <p:cNvPr id="922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846" name="WordArt 14"/>
          <p:cNvSpPr>
            <a:spLocks noChangeArrowheads="1" noChangeShapeType="1" noTextEdit="1"/>
          </p:cNvSpPr>
          <p:nvPr/>
        </p:nvSpPr>
        <p:spPr bwMode="auto">
          <a:xfrm>
            <a:off x="6000760" y="5500702"/>
            <a:ext cx="1728787" cy="3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39801" y="404664"/>
            <a:ext cx="7777112" cy="2592288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 sz="2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20000"/>
              </a:spcBef>
              <a:buClr>
                <a:schemeClr val="accent1"/>
              </a:buClr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В комнате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 угла. В каждом углу сидит кошка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Против каждой кошки сидит по три кошки. </a:t>
            </a:r>
            <a:endParaRPr lang="ru-RU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20000"/>
              </a:spcBef>
              <a:buClr>
                <a:schemeClr val="accent1"/>
              </a:buClr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Сколько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всего кошек в комнате?</a:t>
            </a:r>
          </a:p>
          <a:p>
            <a:pPr algn="l"/>
            <a:endParaRPr lang="ru-RU" dirty="0"/>
          </a:p>
        </p:txBody>
      </p:sp>
      <p:sp>
        <p:nvSpPr>
          <p:cNvPr id="9" name="Ромб 8"/>
          <p:cNvSpPr/>
          <p:nvPr/>
        </p:nvSpPr>
        <p:spPr>
          <a:xfrm>
            <a:off x="6228184" y="2814353"/>
            <a:ext cx="2808312" cy="1306490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4 кошки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3" name="Picture 5" descr="G:\анимация и рисунки\обои\кошки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7" y="2814353"/>
            <a:ext cx="2282445" cy="171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G:\анимация и рисунки\обои\кошки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545">
            <a:off x="3031731" y="2816129"/>
            <a:ext cx="2383891" cy="17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G:\анимация и рисунки\обои\кошки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4130">
            <a:off x="540955" y="5002565"/>
            <a:ext cx="2031971" cy="152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G:\анимация и рисунки\обои\кошки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799">
            <a:off x="3953772" y="4877259"/>
            <a:ext cx="2366875" cy="177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4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B050"/>
                </a:solidFill>
              </a:rPr>
              <a:t>2</a:t>
            </a:r>
            <a:r>
              <a:rPr lang="ru-RU" sz="4000" dirty="0" smtClean="0">
                <a:solidFill>
                  <a:srgbClr val="00B050"/>
                </a:solidFill>
              </a:rPr>
              <a:t>. ЗАДАЧА</a:t>
            </a:r>
          </a:p>
        </p:txBody>
      </p:sp>
      <p:sp>
        <p:nvSpPr>
          <p:cNvPr id="922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846" name="WordArt 14"/>
          <p:cNvSpPr>
            <a:spLocks noChangeArrowheads="1" noChangeShapeType="1" noTextEdit="1"/>
          </p:cNvSpPr>
          <p:nvPr/>
        </p:nvSpPr>
        <p:spPr bwMode="auto">
          <a:xfrm>
            <a:off x="5072066" y="5357826"/>
            <a:ext cx="3286148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равнобедренный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714348" y="928670"/>
            <a:ext cx="7067576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 i="1" dirty="0" smtClean="0">
                <a:solidFill>
                  <a:srgbClr val="663300"/>
                </a:solidFill>
              </a:rPr>
              <a:t>Два угла в треугольнике равны </a:t>
            </a:r>
            <a:r>
              <a:rPr lang="en-US" sz="3200" b="1" dirty="0" smtClean="0">
                <a:solidFill>
                  <a:srgbClr val="663300"/>
                </a:solidFill>
              </a:rPr>
              <a:t>100</a:t>
            </a:r>
            <a:r>
              <a:rPr lang="en-US" sz="3200" b="1" baseline="30000" dirty="0" smtClean="0">
                <a:solidFill>
                  <a:srgbClr val="663300"/>
                </a:solidFill>
              </a:rPr>
              <a:t>0 </a:t>
            </a:r>
            <a:r>
              <a:rPr lang="en-US" sz="3200" b="1" dirty="0" smtClean="0">
                <a:solidFill>
                  <a:srgbClr val="663300"/>
                </a:solidFill>
              </a:rPr>
              <a:t> </a:t>
            </a:r>
            <a:r>
              <a:rPr lang="ru-RU" sz="3200" b="1" dirty="0" smtClean="0">
                <a:solidFill>
                  <a:srgbClr val="663300"/>
                </a:solidFill>
              </a:rPr>
              <a:t>и 40</a:t>
            </a:r>
            <a:r>
              <a:rPr lang="ru-RU" sz="3200" b="1" baseline="30000" dirty="0" smtClean="0">
                <a:solidFill>
                  <a:srgbClr val="663300"/>
                </a:solidFill>
              </a:rPr>
              <a:t>0.       </a:t>
            </a:r>
            <a:endParaRPr lang="ru-RU" sz="3200" b="1" i="1" baseline="30000" dirty="0" smtClean="0">
              <a:solidFill>
                <a:srgbClr val="6633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200" b="1" i="1" dirty="0" smtClean="0">
                <a:solidFill>
                  <a:srgbClr val="663300"/>
                </a:solidFill>
              </a:rPr>
              <a:t>Определите вид треугольника.</a:t>
            </a:r>
            <a:endParaRPr lang="ru-RU" sz="3200" b="1" dirty="0" smtClean="0">
              <a:solidFill>
                <a:srgbClr val="663300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3000" b="1" i="1" dirty="0">
              <a:solidFill>
                <a:srgbClr val="663300"/>
              </a:solidFill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1000100" y="3429000"/>
            <a:ext cx="3857652" cy="2214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4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ЗАДАЧА.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84784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</a:pPr>
            <a:r>
              <a:rPr lang="ru-RU" sz="2800" b="1" dirty="0">
                <a:solidFill>
                  <a:srgbClr val="663300"/>
                </a:solidFill>
              </a:rPr>
              <a:t>Пассажир такси ехал в село. По дороге он встретил 3</a:t>
            </a:r>
            <a:r>
              <a:rPr lang="ru-RU" sz="2800" b="1" dirty="0" smtClean="0">
                <a:solidFill>
                  <a:srgbClr val="663300"/>
                </a:solidFill>
              </a:rPr>
              <a:t> грузовых. </a:t>
            </a:r>
            <a:r>
              <a:rPr lang="ru-RU" sz="2800" b="1" dirty="0">
                <a:solidFill>
                  <a:srgbClr val="663300"/>
                </a:solidFill>
              </a:rPr>
              <a:t>Сколько всего машин шло в село?</a:t>
            </a:r>
          </a:p>
        </p:txBody>
      </p:sp>
      <p:pic>
        <p:nvPicPr>
          <p:cNvPr id="10" name="Рисунок 4" descr="C:\Users\ЖЕНЁК\Documents\Отсканировано 02.12.2008 21-00_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9" t="7643" r="4132" b="10828"/>
          <a:stretch>
            <a:fillRect/>
          </a:stretch>
        </p:blipFill>
        <p:spPr bwMode="auto">
          <a:xfrm>
            <a:off x="1126873" y="3616974"/>
            <a:ext cx="1739468" cy="12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" descr="C:\Users\ЖЕНЁК\Documents\Отсканировано 02.12.2008 21-00_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t="6369" r="53592" b="10191"/>
          <a:stretch>
            <a:fillRect/>
          </a:stretch>
        </p:blipFill>
        <p:spPr bwMode="auto">
          <a:xfrm>
            <a:off x="5071634" y="4196534"/>
            <a:ext cx="1872208" cy="122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259632" y="5733256"/>
            <a:ext cx="7200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59632" y="5157787"/>
            <a:ext cx="1800200" cy="575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5172016"/>
            <a:ext cx="1656184" cy="575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СЕЛО</a:t>
            </a:r>
            <a:endParaRPr lang="ru-RU" dirty="0"/>
          </a:p>
        </p:txBody>
      </p:sp>
      <p:pic>
        <p:nvPicPr>
          <p:cNvPr id="16" name="Рисунок 3" descr="C:\Users\ЖЕНЁК\Documents\Отсканировано 02.12.2008 21-00_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t="6369" r="53592" b="10191"/>
          <a:stretch>
            <a:fillRect/>
          </a:stretch>
        </p:blipFill>
        <p:spPr bwMode="auto">
          <a:xfrm>
            <a:off x="6948264" y="3034521"/>
            <a:ext cx="1872208" cy="122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3" descr="C:\Users\ЖЕНЁК\Documents\Отсканировано 02.12.2008 21-00_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t="6369" r="53592" b="10191"/>
          <a:stretch>
            <a:fillRect/>
          </a:stretch>
        </p:blipFill>
        <p:spPr bwMode="auto">
          <a:xfrm>
            <a:off x="4868673" y="3062571"/>
            <a:ext cx="1872208" cy="122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14"/>
          <p:cNvSpPr>
            <a:spLocks noChangeArrowheads="1" noChangeShapeType="1" noTextEdit="1"/>
          </p:cNvSpPr>
          <p:nvPr/>
        </p:nvSpPr>
        <p:spPr bwMode="auto">
          <a:xfrm>
            <a:off x="3538969" y="5949159"/>
            <a:ext cx="2088232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Одна машина</a:t>
            </a:r>
          </a:p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4. ЗАДАЧА</a:t>
            </a:r>
          </a:p>
        </p:txBody>
      </p:sp>
      <p:sp>
        <p:nvSpPr>
          <p:cNvPr id="922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846" name="WordArt 14"/>
          <p:cNvSpPr>
            <a:spLocks noChangeArrowheads="1" noChangeShapeType="1" noTextEdit="1"/>
          </p:cNvSpPr>
          <p:nvPr/>
        </p:nvSpPr>
        <p:spPr bwMode="auto">
          <a:xfrm>
            <a:off x="7000892" y="4857760"/>
            <a:ext cx="1071570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92</a:t>
            </a:r>
          </a:p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71472" y="1214422"/>
            <a:ext cx="7643866" cy="1857388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 i="1" dirty="0" smtClean="0">
              <a:solidFill>
                <a:srgbClr val="66330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663300"/>
                </a:solidFill>
              </a:rPr>
              <a:t>СКОЛЬКО    ДНЕЙ </a:t>
            </a:r>
          </a:p>
          <a:p>
            <a:pPr algn="ctr"/>
            <a:r>
              <a:rPr lang="ru-RU" sz="3600" b="1" i="1" dirty="0" smtClean="0">
                <a:solidFill>
                  <a:srgbClr val="663300"/>
                </a:solidFill>
              </a:rPr>
              <a:t>В     ЛЕТНИХ</a:t>
            </a:r>
          </a:p>
          <a:p>
            <a:pPr algn="ctr"/>
            <a:r>
              <a:rPr lang="ru-RU" sz="3600" b="1" i="1" dirty="0" smtClean="0">
                <a:solidFill>
                  <a:srgbClr val="663300"/>
                </a:solidFill>
              </a:rPr>
              <a:t>КАНИКУЛАХ ?</a:t>
            </a:r>
          </a:p>
          <a:p>
            <a:pPr algn="ctr"/>
            <a:endParaRPr lang="ru-RU" sz="3600" b="1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214686"/>
            <a:ext cx="3143272" cy="319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4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5. ЗАДАЧА</a:t>
            </a:r>
          </a:p>
        </p:txBody>
      </p:sp>
      <p:sp>
        <p:nvSpPr>
          <p:cNvPr id="922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846" name="WordArt 14"/>
          <p:cNvSpPr>
            <a:spLocks noChangeArrowheads="1" noChangeShapeType="1" noTextEdit="1"/>
          </p:cNvSpPr>
          <p:nvPr/>
        </p:nvSpPr>
        <p:spPr bwMode="auto">
          <a:xfrm>
            <a:off x="6000760" y="5214950"/>
            <a:ext cx="2286016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ничего</a:t>
            </a:r>
          </a:p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91055" y="1484784"/>
            <a:ext cx="72866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/>
            <a:r>
              <a:rPr lang="ru-RU" sz="4000" b="1" dirty="0">
                <a:solidFill>
                  <a:srgbClr val="663300"/>
                </a:solidFill>
              </a:rPr>
              <a:t>Что </a:t>
            </a:r>
            <a:r>
              <a:rPr lang="ru-RU" sz="4000" b="1" dirty="0" smtClean="0">
                <a:solidFill>
                  <a:srgbClr val="663300"/>
                </a:solidFill>
              </a:rPr>
              <a:t>случится </a:t>
            </a:r>
            <a:r>
              <a:rPr lang="ru-RU" sz="4000" b="1" dirty="0">
                <a:solidFill>
                  <a:srgbClr val="663300"/>
                </a:solidFill>
              </a:rPr>
              <a:t>в </a:t>
            </a:r>
            <a:r>
              <a:rPr lang="ru-RU" sz="4000" b="1" dirty="0" smtClean="0">
                <a:solidFill>
                  <a:srgbClr val="663300"/>
                </a:solidFill>
              </a:rPr>
              <a:t>ГРЯЗОВЦЕ </a:t>
            </a:r>
            <a:r>
              <a:rPr lang="ru-RU" sz="4000" b="1" dirty="0">
                <a:solidFill>
                  <a:srgbClr val="663300"/>
                </a:solidFill>
              </a:rPr>
              <a:t>30 февраля </a:t>
            </a:r>
            <a:r>
              <a:rPr lang="ru-RU" sz="4000" b="1" dirty="0" smtClean="0">
                <a:solidFill>
                  <a:srgbClr val="663300"/>
                </a:solidFill>
              </a:rPr>
              <a:t>2013 </a:t>
            </a:r>
            <a:r>
              <a:rPr lang="ru-RU" sz="4000" b="1" dirty="0">
                <a:solidFill>
                  <a:srgbClr val="663300"/>
                </a:solidFill>
              </a:rPr>
              <a:t>года?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86373"/>
              </p:ext>
            </p:extLst>
          </p:nvPr>
        </p:nvGraphicFramePr>
        <p:xfrm>
          <a:off x="457201" y="2994500"/>
          <a:ext cx="4762872" cy="27919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95157"/>
                <a:gridCol w="695157"/>
                <a:gridCol w="695157"/>
                <a:gridCol w="695157"/>
                <a:gridCol w="695157"/>
                <a:gridCol w="695157"/>
                <a:gridCol w="591930"/>
              </a:tblGrid>
              <a:tr h="440835">
                <a:tc>
                  <a:txBody>
                    <a:bodyPr/>
                    <a:lstStyle/>
                    <a:p>
                      <a:r>
                        <a:rPr lang="ru-RU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Пн</a:t>
                      </a:r>
                      <a:endParaRPr lang="ru-RU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Вт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Ср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Чт</a:t>
                      </a:r>
                      <a:endParaRPr lang="ru-RU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Пт</a:t>
                      </a:r>
                      <a:endParaRPr lang="ru-RU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Сб</a:t>
                      </a:r>
                      <a:endParaRPr lang="ru-RU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Вс</a:t>
                      </a:r>
                      <a:endParaRPr lang="ru-RU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0835">
                <a:tc>
                  <a:txBody>
                    <a:bodyPr/>
                    <a:lstStyle/>
                    <a:p>
                      <a:r>
                        <a:rPr lang="ru-RU" sz="2000"/>
                        <a:t> 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 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 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 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1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2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3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40835">
                <a:tc>
                  <a:txBody>
                    <a:bodyPr/>
                    <a:lstStyle/>
                    <a:p>
                      <a:r>
                        <a:rPr lang="ru-RU" sz="2000"/>
                        <a:t>4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5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6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7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8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9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10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40835">
                <a:tc>
                  <a:txBody>
                    <a:bodyPr/>
                    <a:lstStyle/>
                    <a:p>
                      <a:r>
                        <a:rPr lang="ru-RU" sz="2000"/>
                        <a:t>11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12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13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14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15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16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17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440835">
                <a:tc>
                  <a:txBody>
                    <a:bodyPr/>
                    <a:lstStyle/>
                    <a:p>
                      <a:r>
                        <a:rPr lang="ru-RU" sz="2000"/>
                        <a:t>18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19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20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21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22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23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24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587779">
                <a:tc>
                  <a:txBody>
                    <a:bodyPr/>
                    <a:lstStyle/>
                    <a:p>
                      <a:r>
                        <a:rPr lang="ru-RU" sz="2000"/>
                        <a:t>25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26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27</a:t>
                      </a:r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 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46" grpId="0" animBg="1"/>
      <p:bldP spid="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6. ЗАДАЧА</a:t>
            </a:r>
          </a:p>
        </p:txBody>
      </p:sp>
      <p:sp>
        <p:nvSpPr>
          <p:cNvPr id="922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525942" y="1124744"/>
            <a:ext cx="8229600" cy="4530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dirty="0" smtClean="0">
                <a:solidFill>
                  <a:srgbClr val="663300"/>
                </a:solidFill>
                <a:effectLst/>
              </a:rPr>
              <a:t>Во дворе гуляли куры и собаки. Мальчик посчитал их лапы, получилось 10 лап. Сколько могло быть кур и собак? </a:t>
            </a:r>
          </a:p>
          <a:p>
            <a:pPr eaLnBrk="1" hangingPunct="1"/>
            <a:endParaRPr lang="ru-RU" i="1" dirty="0" smtClean="0"/>
          </a:p>
        </p:txBody>
      </p:sp>
      <p:pic>
        <p:nvPicPr>
          <p:cNvPr id="13" name="Picture 10" descr="G:\анимация и рисунки\анимационные  животные\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95567"/>
            <a:ext cx="23145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G:\анимашки\цыпленок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77" y="2870167"/>
            <a:ext cx="355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G:\анимация и рисунки\анимационные  животные\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24" y="2961210"/>
            <a:ext cx="23145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8186" y="4725144"/>
            <a:ext cx="2016224" cy="12961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2 СОБАКИ 1 КУРИЦА ИЛИ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3 КУРИЦЫ И 1 СОБАКА</a:t>
            </a:r>
            <a:endParaRPr lang="ru-RU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7. ЗАДАЧА</a:t>
            </a:r>
          </a:p>
        </p:txBody>
      </p:sp>
      <p:sp>
        <p:nvSpPr>
          <p:cNvPr id="922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846" name="WordArt 14"/>
          <p:cNvSpPr>
            <a:spLocks noChangeArrowheads="1" noChangeShapeType="1" noTextEdit="1"/>
          </p:cNvSpPr>
          <p:nvPr/>
        </p:nvSpPr>
        <p:spPr bwMode="auto">
          <a:xfrm>
            <a:off x="7247514" y="5325693"/>
            <a:ext cx="1049910" cy="983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кот</a:t>
            </a:r>
          </a:p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5720" y="1071546"/>
            <a:ext cx="88582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600" dirty="0">
                <a:solidFill>
                  <a:srgbClr val="663300"/>
                </a:solidFill>
              </a:rPr>
              <a:t>У него четыре лапки,</a:t>
            </a:r>
            <a:br>
              <a:rPr lang="ru-RU" sz="3600" dirty="0">
                <a:solidFill>
                  <a:srgbClr val="663300"/>
                </a:solidFill>
              </a:rPr>
            </a:br>
            <a:r>
              <a:rPr lang="ru-RU" sz="3600" dirty="0">
                <a:solidFill>
                  <a:srgbClr val="663300"/>
                </a:solidFill>
              </a:rPr>
              <a:t>Лапки - цап – царапки,</a:t>
            </a:r>
            <a:br>
              <a:rPr lang="ru-RU" sz="3600" dirty="0">
                <a:solidFill>
                  <a:srgbClr val="663300"/>
                </a:solidFill>
              </a:rPr>
            </a:br>
            <a:r>
              <a:rPr lang="ru-RU" sz="3600" dirty="0">
                <a:solidFill>
                  <a:srgbClr val="663300"/>
                </a:solidFill>
              </a:rPr>
              <a:t>Пара чутких ушей.</a:t>
            </a:r>
            <a:br>
              <a:rPr lang="ru-RU" sz="3600" dirty="0">
                <a:solidFill>
                  <a:srgbClr val="663300"/>
                </a:solidFill>
              </a:rPr>
            </a:br>
            <a:r>
              <a:rPr lang="ru-RU" sz="3600" dirty="0">
                <a:solidFill>
                  <a:srgbClr val="663300"/>
                </a:solidFill>
              </a:rPr>
              <a:t>Он гроза мышей.</a:t>
            </a:r>
          </a:p>
        </p:txBody>
      </p:sp>
      <p:pic>
        <p:nvPicPr>
          <p:cNvPr id="3074" name="Picture 2" descr="http://im0-tub-ru.yandex.net/i?id=206299707-42-72&amp;n=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77" y="1559824"/>
            <a:ext cx="2665987" cy="309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ЖЕНЁК\Documents\Фотобиблиотека\анимашки\сссссссссссссв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33" y="2878240"/>
            <a:ext cx="3647306" cy="364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8. ЗАДАЧА</a:t>
            </a:r>
          </a:p>
        </p:txBody>
      </p:sp>
      <p:sp>
        <p:nvSpPr>
          <p:cNvPr id="922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846" name="WordArt 14"/>
          <p:cNvSpPr>
            <a:spLocks noChangeArrowheads="1" noChangeShapeType="1" noTextEdit="1"/>
          </p:cNvSpPr>
          <p:nvPr/>
        </p:nvSpPr>
        <p:spPr bwMode="auto">
          <a:xfrm>
            <a:off x="6072198" y="5715016"/>
            <a:ext cx="2286016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Э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КСКАВАТОР</a:t>
            </a:r>
          </a:p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1472" y="1142984"/>
            <a:ext cx="69294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600" dirty="0">
                <a:solidFill>
                  <a:srgbClr val="663300"/>
                </a:solidFill>
              </a:rPr>
              <a:t>К нам во двор забрался крот,</a:t>
            </a:r>
            <a:br>
              <a:rPr lang="ru-RU" sz="3600" dirty="0">
                <a:solidFill>
                  <a:srgbClr val="663300"/>
                </a:solidFill>
              </a:rPr>
            </a:br>
            <a:r>
              <a:rPr lang="ru-RU" sz="3600" dirty="0">
                <a:solidFill>
                  <a:srgbClr val="663300"/>
                </a:solidFill>
              </a:rPr>
              <a:t>Роет землю у ворот.</a:t>
            </a:r>
            <a:br>
              <a:rPr lang="ru-RU" sz="3600" dirty="0">
                <a:solidFill>
                  <a:srgbClr val="663300"/>
                </a:solidFill>
              </a:rPr>
            </a:br>
            <a:r>
              <a:rPr lang="ru-RU" sz="3600" dirty="0">
                <a:solidFill>
                  <a:srgbClr val="663300"/>
                </a:solidFill>
              </a:rPr>
              <a:t>Тонна в рот земли войдет,</a:t>
            </a:r>
            <a:br>
              <a:rPr lang="ru-RU" sz="3600" dirty="0">
                <a:solidFill>
                  <a:srgbClr val="663300"/>
                </a:solidFill>
              </a:rPr>
            </a:br>
            <a:r>
              <a:rPr lang="ru-RU" sz="3600" dirty="0">
                <a:solidFill>
                  <a:srgbClr val="663300"/>
                </a:solidFill>
              </a:rPr>
              <a:t>Если крот откроет рот.</a:t>
            </a:r>
          </a:p>
        </p:txBody>
      </p:sp>
      <p:pic>
        <p:nvPicPr>
          <p:cNvPr id="6" name="Picture 5" descr="C:\Users\ЖЕНЁК\Documents\Отсканировано 04.12.2008 16-36_0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5434">
            <a:off x="5883189" y="2170841"/>
            <a:ext cx="1950172" cy="33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 descr="C:\Users\ЖЕНЁК\Documents\Отсканировано 02.12.2008 21-02_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t="7520" r="8278" b="8270"/>
          <a:stretch>
            <a:fillRect/>
          </a:stretch>
        </p:blipFill>
        <p:spPr bwMode="auto">
          <a:xfrm>
            <a:off x="1835696" y="4022725"/>
            <a:ext cx="29289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39825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400" b="1" u="sng" dirty="0" smtClean="0">
                <a:solidFill>
                  <a:srgbClr val="663300"/>
                </a:solidFill>
                <a:effectLst/>
              </a:rPr>
              <a:t>Цель: -</a:t>
            </a:r>
            <a:r>
              <a:rPr lang="ru-RU" sz="2400" b="1" dirty="0" smtClean="0">
                <a:solidFill>
                  <a:srgbClr val="663300"/>
                </a:solidFill>
                <a:effectLst/>
              </a:rPr>
              <a:t>развитие интереса к предмету математики</a:t>
            </a:r>
            <a:br>
              <a:rPr lang="ru-RU" sz="2400" b="1" dirty="0" smtClean="0">
                <a:solidFill>
                  <a:srgbClr val="663300"/>
                </a:solidFill>
                <a:effectLst/>
              </a:rPr>
            </a:br>
            <a:r>
              <a:rPr lang="ru-RU" sz="2400" b="1" u="sng" dirty="0" smtClean="0">
                <a:solidFill>
                  <a:srgbClr val="663300"/>
                </a:solidFill>
                <a:effectLst/>
              </a:rPr>
              <a:t>Задачи:-</a:t>
            </a:r>
            <a:r>
              <a:rPr lang="ru-RU" sz="2400" b="1" dirty="0" smtClean="0">
                <a:solidFill>
                  <a:srgbClr val="663300"/>
                </a:solidFill>
                <a:effectLst/>
              </a:rPr>
              <a:t>повысить познавательную активность обучающихся;</a:t>
            </a:r>
            <a:br>
              <a:rPr lang="ru-RU" sz="2400" b="1" dirty="0" smtClean="0">
                <a:solidFill>
                  <a:srgbClr val="663300"/>
                </a:solidFill>
                <a:effectLst/>
              </a:rPr>
            </a:br>
            <a:r>
              <a:rPr lang="ru-RU" sz="2400" b="1" dirty="0" smtClean="0">
                <a:solidFill>
                  <a:srgbClr val="663300"/>
                </a:solidFill>
                <a:effectLst/>
              </a:rPr>
              <a:t>-развивать и корригировать мыслительные процессы путем выработки навыков решения нестандартных математических заданий;</a:t>
            </a:r>
            <a:br>
              <a:rPr lang="ru-RU" sz="2400" b="1" dirty="0" smtClean="0">
                <a:solidFill>
                  <a:srgbClr val="663300"/>
                </a:solidFill>
                <a:effectLst/>
              </a:rPr>
            </a:br>
            <a:r>
              <a:rPr lang="ru-RU" sz="2400" b="1" dirty="0" smtClean="0">
                <a:solidFill>
                  <a:srgbClr val="663300"/>
                </a:solidFill>
                <a:effectLst/>
              </a:rPr>
              <a:t>-воспитывать взаимовыручку, сплочение коллектива</a:t>
            </a:r>
            <a:br>
              <a:rPr lang="ru-RU" sz="2400" b="1" dirty="0" smtClean="0">
                <a:solidFill>
                  <a:srgbClr val="663300"/>
                </a:solidFill>
                <a:effectLst/>
              </a:rPr>
            </a:br>
            <a:r>
              <a:rPr lang="ru-RU" sz="2400" b="1" u="sng" dirty="0" smtClean="0">
                <a:solidFill>
                  <a:srgbClr val="663300"/>
                </a:solidFill>
                <a:effectLst/>
              </a:rPr>
              <a:t>Оборудование:</a:t>
            </a:r>
            <a:r>
              <a:rPr lang="ru-RU" sz="2400" b="1" dirty="0" smtClean="0">
                <a:solidFill>
                  <a:srgbClr val="663300"/>
                </a:solidFill>
                <a:effectLst/>
              </a:rPr>
              <a:t>  таблицы, карточки, мультимедийный проектор</a:t>
            </a:r>
            <a:r>
              <a:rPr lang="ru-RU" sz="2400" b="1" u="sng" dirty="0" smtClean="0">
                <a:solidFill>
                  <a:srgbClr val="663300"/>
                </a:solidFill>
                <a:effectLst/>
              </a:rPr>
              <a:t> </a:t>
            </a:r>
            <a:r>
              <a:rPr lang="ru-RU" sz="2400" dirty="0" smtClean="0">
                <a:solidFill>
                  <a:srgbClr val="6633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663300"/>
                </a:solidFill>
                <a:effectLst/>
              </a:rPr>
            </a:br>
            <a:endParaRPr lang="ru-RU" sz="2400" dirty="0">
              <a:solidFill>
                <a:srgbClr val="66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695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9. ЗАДАЧА</a:t>
            </a:r>
          </a:p>
        </p:txBody>
      </p:sp>
      <p:sp>
        <p:nvSpPr>
          <p:cNvPr id="922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846" name="WordArt 14"/>
          <p:cNvSpPr>
            <a:spLocks noChangeArrowheads="1" noChangeShapeType="1" noTextEdit="1"/>
          </p:cNvSpPr>
          <p:nvPr/>
        </p:nvSpPr>
        <p:spPr bwMode="auto">
          <a:xfrm>
            <a:off x="6300192" y="5013176"/>
            <a:ext cx="1781960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яма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48968" y="1124511"/>
            <a:ext cx="69294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600" dirty="0">
                <a:solidFill>
                  <a:srgbClr val="663300"/>
                </a:solidFill>
              </a:rPr>
              <a:t>Чем больше из неё берешь,</a:t>
            </a:r>
            <a:br>
              <a:rPr lang="ru-RU" sz="3600" dirty="0">
                <a:solidFill>
                  <a:srgbClr val="663300"/>
                </a:solidFill>
              </a:rPr>
            </a:br>
            <a:r>
              <a:rPr lang="ru-RU" sz="3600" dirty="0">
                <a:solidFill>
                  <a:srgbClr val="663300"/>
                </a:solidFill>
              </a:rPr>
              <a:t>Тем больше она становиться.</a:t>
            </a:r>
          </a:p>
        </p:txBody>
      </p:sp>
      <p:pic>
        <p:nvPicPr>
          <p:cNvPr id="9218" name="Picture 2" descr="&amp;scy;&amp;ocy;&amp;bcy;&amp;acy;&amp;kcy;&amp;acy; &amp;rcy;&amp;ocy;&amp;iecy;&amp;tcy; &amp;yacy;&amp;mcy;&amp;ucy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795155" cy="228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46" grpId="0" animBg="1"/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10. ЗАДАЧА</a:t>
            </a:r>
          </a:p>
        </p:txBody>
      </p:sp>
      <p:sp>
        <p:nvSpPr>
          <p:cNvPr id="922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431800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1472" y="785794"/>
            <a:ext cx="77867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solidFill>
                  <a:srgbClr val="663300"/>
                </a:solidFill>
              </a:rPr>
              <a:t>Представь себе, что ты -шофер автобуса. В автобусе 10 мест, на которых сидят 4 мужчины и </a:t>
            </a:r>
            <a:r>
              <a:rPr lang="ru-RU" sz="3600" b="1" i="1" dirty="0">
                <a:solidFill>
                  <a:srgbClr val="663300"/>
                </a:solidFill>
              </a:rPr>
              <a:t>6</a:t>
            </a:r>
            <a:r>
              <a:rPr lang="ru-RU" sz="3600" b="1" i="1" dirty="0" smtClean="0">
                <a:solidFill>
                  <a:srgbClr val="663300"/>
                </a:solidFill>
              </a:rPr>
              <a:t> женщин. Сколько лет шофёру автобуса?</a:t>
            </a:r>
            <a:endParaRPr lang="ru-RU" sz="3600" b="1" i="1" dirty="0">
              <a:solidFill>
                <a:srgbClr val="6633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876"/>
            <a:ext cx="592935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535753" y="5750735"/>
            <a:ext cx="500066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ФИЗКУЛЬМИНУТКА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32462"/>
              </p:ext>
            </p:extLst>
          </p:nvPr>
        </p:nvGraphicFramePr>
        <p:xfrm>
          <a:off x="899592" y="1321570"/>
          <a:ext cx="5724128" cy="4857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4128"/>
              </a:tblGrid>
              <a:tr h="4857720"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66330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663300"/>
                          </a:solidFill>
                        </a:rPr>
                        <a:t>Поднимает руки класс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663300"/>
                          </a:solidFill>
                        </a:rPr>
                        <a:t>– это</a:t>
                      </a:r>
                      <a:r>
                        <a:rPr lang="ru-RU" sz="2400" b="1" baseline="0" dirty="0" smtClean="0">
                          <a:solidFill>
                            <a:srgbClr val="663300"/>
                          </a:solidFill>
                        </a:rPr>
                        <a:t> раз,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663300"/>
                          </a:solidFill>
                        </a:rPr>
                        <a:t>Повернулась голова  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663300"/>
                          </a:solidFill>
                        </a:rPr>
                        <a:t>- это два,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663300"/>
                          </a:solidFill>
                        </a:rPr>
                        <a:t>Руки вниз, вперёд смотри 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663300"/>
                          </a:solidFill>
                        </a:rPr>
                        <a:t>– это три, 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663300"/>
                          </a:solidFill>
                        </a:rPr>
                        <a:t>Руки в стороны пошире разверни 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663300"/>
                          </a:solidFill>
                        </a:rPr>
                        <a:t>- на четыре.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663300"/>
                          </a:solidFill>
                        </a:rPr>
                        <a:t>С силой их к плечам прижать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663300"/>
                          </a:solidFill>
                        </a:rPr>
                        <a:t> – это пять.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663300"/>
                          </a:solidFill>
                        </a:rPr>
                        <a:t>Всем ребятам тихо сесть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663300"/>
                          </a:solidFill>
                        </a:rPr>
                        <a:t> –  это шесть.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C:\Users\ЖЕНЁК\Documents\Фотобиблиотека\анимашки\hj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321570"/>
            <a:ext cx="3397302" cy="422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1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5 гейм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«КОНКУРС КАПИТАНОВ»</a:t>
            </a:r>
            <a:endParaRPr lang="ru-RU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571473" y="1785926"/>
            <a:ext cx="6215106" cy="3979874"/>
          </a:xfrm>
          <a:prstGeom prst="rect">
            <a:avLst/>
          </a:prstGeom>
        </p:spPr>
        <p:txBody>
          <a:bodyPr/>
          <a:lstStyle/>
          <a:p>
            <a:pPr marL="1798638" marR="0" lvl="0" indent="-1798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798638" marR="0" lvl="0" indent="-1798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798638" marR="0" lvl="0" indent="-1798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71612"/>
            <a:ext cx="5072098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  БУНА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3857628"/>
            <a:ext cx="5072098" cy="923330"/>
          </a:xfrm>
          <a:prstGeom prst="rect">
            <a:avLst/>
          </a:prstGeom>
          <a:solidFill>
            <a:srgbClr val="CC99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  100   ВОЙ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2714620"/>
            <a:ext cx="507209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  100  ЧКА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02" y="5072074"/>
            <a:ext cx="5072098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ВИ   3   НА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2571736" y="1714488"/>
            <a:ext cx="5832475" cy="3816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b="1" kern="10" dirty="0">
                <a:ln w="24500" cmpd="dbl">
                  <a:solidFill>
                    <a:srgbClr val="FFCC0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Спасибо за игру.</a:t>
            </a:r>
          </a:p>
          <a:p>
            <a:pPr algn="ctr"/>
            <a:r>
              <a:rPr lang="ru-RU" sz="3600" b="1" kern="10" dirty="0">
                <a:ln w="24500" cmpd="dbl">
                  <a:solidFill>
                    <a:srgbClr val="FFCC0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МОЛОДЦЫ!!!</a:t>
            </a:r>
          </a:p>
        </p:txBody>
      </p:sp>
      <p:pic>
        <p:nvPicPr>
          <p:cNvPr id="51206" name="Picture 30" descr="image020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20142399">
            <a:off x="539750" y="765175"/>
            <a:ext cx="2735263" cy="2406650"/>
          </a:xfrm>
          <a:noFill/>
          <a:ln/>
        </p:spPr>
      </p:pic>
      <p:pic>
        <p:nvPicPr>
          <p:cNvPr id="51207" name="Picture 7" descr="12m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2" y="4071942"/>
            <a:ext cx="2358143" cy="1997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000496" y="1357298"/>
            <a:ext cx="5357818" cy="416719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663300"/>
                </a:solidFill>
              </a:rPr>
              <a:t>МАТЕМАТИКУ, ДРУЗЬЯ,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</a:rPr>
              <a:t>НЕ ЛЮБИТЬ НИКАК НЕЛЬЗЯ.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</a:rPr>
              <a:t>ОЧЕНЬ СТРОГАЯ НАУКА,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</a:rPr>
              <a:t>ОЧЕНЬ ТОЧНАЯ НАУКА-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</a:rPr>
              <a:t>ЭТО МАТЕМАТИКА.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</a:rPr>
              <a:t>ПОЧЕМУ ТОРЖЕСТВЕННО ВОКРУГ?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</a:rPr>
              <a:t>СЛЫШИТЕ , КАК БЫСТРО СМОЛКЛА РЕЧЬ?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</a:rPr>
              <a:t>ЭТО О ЦАРИЦЕ ВСЕХ НАУК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</a:rPr>
              <a:t>ПОВЕДЕМ СЕГОДНЯ С ВАМИ РЕЧЬ…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663300"/>
              </a:solidFill>
            </a:endParaRPr>
          </a:p>
        </p:txBody>
      </p:sp>
      <p:pic>
        <p:nvPicPr>
          <p:cNvPr id="4101" name="Picture 14" descr="EN0024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8604"/>
            <a:ext cx="32734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988354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66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5600" b="1" dirty="0" smtClean="0">
                <a:solidFill>
                  <a:srgbClr val="00B050"/>
                </a:solidFill>
              </a:rPr>
              <a:t>ДЕВИЗ</a:t>
            </a:r>
          </a:p>
        </p:txBody>
      </p:sp>
      <p:sp>
        <p:nvSpPr>
          <p:cNvPr id="11162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275856" y="1556792"/>
            <a:ext cx="5184775" cy="3849687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Каждый день – 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         всегда, везде,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На занятиях, в игре,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Смело, чётко  говорим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И тихонечко сидим.</a:t>
            </a:r>
          </a:p>
        </p:txBody>
      </p:sp>
      <p:pic>
        <p:nvPicPr>
          <p:cNvPr id="5124" name="Picture 10" descr="SO00444_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500188"/>
            <a:ext cx="2428875" cy="3001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1222361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ru-RU" sz="4600" b="1" dirty="0" smtClean="0">
                <a:solidFill>
                  <a:srgbClr val="00B050"/>
                </a:solidFill>
              </a:rPr>
              <a:t>1 гейм «Дальше,…,дальше,…, дальше…»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71472" y="1916113"/>
            <a:ext cx="8177241" cy="3849687"/>
          </a:xfrm>
        </p:spPr>
        <p:txBody>
          <a:bodyPr/>
          <a:lstStyle/>
          <a:p>
            <a:pPr marL="1798638" indent="-1798638"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663300"/>
                </a:solidFill>
              </a:rPr>
              <a:t>Чтоб все в игре прошло без заминки, </a:t>
            </a:r>
          </a:p>
          <a:p>
            <a:pPr marL="1798638" indent="-1798638"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663300"/>
                </a:solidFill>
              </a:rPr>
              <a:t>Её мы начнем , ну конечно, с разминки!</a:t>
            </a:r>
          </a:p>
          <a:p>
            <a:pPr marL="1798638" indent="-1798638"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663300"/>
                </a:solidFill>
              </a:rPr>
              <a:t>Ну-ка, в сторону карандаши!</a:t>
            </a:r>
          </a:p>
          <a:p>
            <a:pPr marL="1798638" indent="-1798638"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663300"/>
                </a:solidFill>
              </a:rPr>
              <a:t>Ни костяшек, ни ручек, ни мела.</a:t>
            </a:r>
          </a:p>
          <a:p>
            <a:pPr marL="1798638" indent="-1798638"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663300"/>
                </a:solidFill>
              </a:rPr>
              <a:t>Устный счет! Мы творим это дело</a:t>
            </a:r>
          </a:p>
          <a:p>
            <a:pPr marL="1798638" indent="-1798638"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663300"/>
                </a:solidFill>
              </a:rPr>
              <a:t>Только силой ума и души!</a:t>
            </a:r>
          </a:p>
          <a:p>
            <a:pPr marL="1798638" indent="-1798638"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663300"/>
                </a:solidFill>
              </a:rPr>
              <a:t>Числа сходятся где-то во тьме</a:t>
            </a:r>
          </a:p>
          <a:p>
            <a:pPr marL="1798638" indent="-1798638"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663300"/>
                </a:solidFill>
              </a:rPr>
              <a:t>И глаза начинают светиться!</a:t>
            </a:r>
          </a:p>
          <a:p>
            <a:pPr marL="1798638" indent="-1798638"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663300"/>
                </a:solidFill>
              </a:rPr>
              <a:t>И кругом  только  умные  лица, </a:t>
            </a:r>
          </a:p>
          <a:p>
            <a:pPr marL="1798638" indent="-1798638"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663300"/>
                </a:solidFill>
              </a:rPr>
              <a:t>Потому, что считаем в уме.</a:t>
            </a:r>
          </a:p>
          <a:p>
            <a:pPr marL="1798638" indent="-1798638" eaLnBrk="1" hangingPunct="1">
              <a:buFont typeface="Wingdings" pitchFamily="2" charset="2"/>
              <a:buNone/>
              <a:defRPr/>
            </a:pPr>
            <a:endParaRPr lang="ru-RU" sz="2600" dirty="0" smtClean="0">
              <a:solidFill>
                <a:srgbClr val="663300"/>
              </a:solidFill>
            </a:endParaRPr>
          </a:p>
          <a:p>
            <a:pPr marL="1798638" indent="-1798638" eaLnBrk="1" hangingPunct="1">
              <a:buFont typeface="Wingdings" pitchFamily="2" charset="2"/>
              <a:buNone/>
              <a:defRPr/>
            </a:pPr>
            <a:endParaRPr lang="ru-RU" sz="2600" dirty="0" smtClean="0">
              <a:solidFill>
                <a:srgbClr val="663300"/>
              </a:solidFill>
            </a:endParaRPr>
          </a:p>
          <a:p>
            <a:pPr marL="1798638" indent="-1798638" eaLnBrk="1" hangingPunct="1">
              <a:buFont typeface="Wingdings" pitchFamily="2" charset="2"/>
              <a:buNone/>
              <a:defRPr/>
            </a:pPr>
            <a:endParaRPr lang="ru-RU" sz="2600" dirty="0" smtClean="0">
              <a:solidFill>
                <a:srgbClr val="6633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357562"/>
            <a:ext cx="2891333" cy="22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868725"/>
              </p:ext>
            </p:extLst>
          </p:nvPr>
        </p:nvGraphicFramePr>
        <p:xfrm>
          <a:off x="1071538" y="285728"/>
          <a:ext cx="7028854" cy="609559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028854"/>
              </a:tblGrid>
              <a:tr h="578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Вопросы 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</a:t>
                      </a: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команде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7465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0490" algn="l"/>
                          <a:tab pos="248920" algn="l"/>
                        </a:tabLst>
                      </a:pP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Сколько будет 3</a:t>
                      </a:r>
                      <a:r>
                        <a:rPr lang="ru-RU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х 7=?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7007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0490" algn="l"/>
                          <a:tab pos="248920" algn="l"/>
                        </a:tabLst>
                      </a:pP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 Как называется 3</a:t>
                      </a:r>
                      <a:r>
                        <a:rPr lang="ru-RU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месяц года</a:t>
                      </a: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5087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0490" algn="l"/>
                          <a:tab pos="248920" algn="l"/>
                        </a:tabLst>
                      </a:pP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 Какие арифметические действия вы знаете?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5087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48920" algn="l"/>
                        </a:tabLst>
                      </a:pP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4. Какой месяц завершает год?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5087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48920" algn="l"/>
                        </a:tabLst>
                      </a:pP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5.Сколько часов в сутках?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5087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48920" algn="l"/>
                        </a:tabLst>
                      </a:pP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6. Сколько миллиметров в одном сантиметре?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5087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48920" algn="l"/>
                        </a:tabLst>
                      </a:pP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7. Сколько дней в неделе?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5087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48920" algn="l"/>
                        </a:tabLst>
                      </a:pP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8.</a:t>
                      </a:r>
                      <a:r>
                        <a:rPr lang="ru-RU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Сколько граммов</a:t>
                      </a:r>
                      <a:r>
                        <a:rPr lang="ru-RU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в одном килограмме?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5087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48920" algn="l"/>
                        </a:tabLst>
                      </a:pP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9. Сколько хвостов у </a:t>
                      </a:r>
                      <a:r>
                        <a:rPr lang="ru-RU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трех быков</a:t>
                      </a: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5087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48920" algn="l"/>
                        </a:tabLst>
                      </a:pP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10. Сколько нулей в записи числа МИЛЛИОН?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745286"/>
              </p:ext>
            </p:extLst>
          </p:nvPr>
        </p:nvGraphicFramePr>
        <p:xfrm>
          <a:off x="1357290" y="285728"/>
          <a:ext cx="6815110" cy="587957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815110"/>
              </a:tblGrid>
              <a:tr h="557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Вопросы 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II</a:t>
                      </a: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команде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7201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 Сколько будет 5 х</a:t>
                      </a:r>
                      <a:r>
                        <a:rPr lang="ru-RU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3 =?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675961">
                <a:tc>
                  <a:txBody>
                    <a:bodyPr/>
                    <a:lstStyle/>
                    <a:p>
                      <a:pPr marL="283845" indent="-28384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2. </a:t>
                      </a: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</a:t>
                      </a:r>
                      <a:r>
                        <a:rPr lang="ru-RU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называется 2 месяц года?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490693">
                <a:tc>
                  <a:txBody>
                    <a:bodyPr/>
                    <a:lstStyle/>
                    <a:p>
                      <a:pPr marL="137795" indent="-1377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В каком веке мы живем?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4906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4. </a:t>
                      </a: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Какой</a:t>
                      </a:r>
                      <a:r>
                        <a:rPr lang="ru-RU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месяц начинает год?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4906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5. </a:t>
                      </a: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Сколько минут в одном часе?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4906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6. </a:t>
                      </a: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Сколько месяцев в году?.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4906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7. </a:t>
                      </a: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Как называется 6 день недели?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4906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8. </a:t>
                      </a: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Сколько ног у трех петухов?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4906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9. </a:t>
                      </a: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Во сколько раз 10 больше 2?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  <a:tr h="4906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10. </a:t>
                      </a:r>
                      <a:r>
                        <a:rPr lang="ru-R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Сколько нулей в записи тысяча?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388" marR="6638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2 гейм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«Ты мне- я тебе»</a:t>
            </a:r>
            <a:endParaRPr lang="ru-RU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571473" y="1785926"/>
            <a:ext cx="6215106" cy="3979874"/>
          </a:xfrm>
          <a:prstGeom prst="rect">
            <a:avLst/>
          </a:prstGeom>
        </p:spPr>
        <p:txBody>
          <a:bodyPr/>
          <a:lstStyle/>
          <a:p>
            <a:pPr marL="1798638" marR="0" lvl="0" indent="-1798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798638" marR="0" lvl="0" indent="-1798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798638" marR="0" lvl="0" indent="-1798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9050" y="1720431"/>
            <a:ext cx="4912307" cy="175432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ПЕСНИ  В ПОДАРОК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Рисунок 5" descr="ornament-15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588441" y="2945583"/>
            <a:ext cx="6500858" cy="1323975"/>
          </a:xfrm>
          <a:prstGeom prst="rect">
            <a:avLst/>
          </a:prstGeom>
        </p:spPr>
      </p:pic>
      <p:pic>
        <p:nvPicPr>
          <p:cNvPr id="7" name="Рисунок 6" descr="ornament-15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31585" y="2945583"/>
            <a:ext cx="6500858" cy="1323975"/>
          </a:xfrm>
          <a:prstGeom prst="rect">
            <a:avLst/>
          </a:prstGeom>
        </p:spPr>
      </p:pic>
      <p:pic>
        <p:nvPicPr>
          <p:cNvPr id="1028" name="Picture 4" descr="http://im2-tub-ru.yandex.net/i?id=259090698-63-72&amp;n=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74757"/>
            <a:ext cx="3728230" cy="314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5085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3 гейм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«Тёмная  лошадка»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472518" cy="498317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900" dirty="0" smtClean="0">
                <a:solidFill>
                  <a:srgbClr val="663300"/>
                </a:solidFill>
                <a:cs typeface="Times New Roman" pitchFamily="18" charset="0"/>
              </a:rPr>
              <a:t>Из  мешка на ощупь достать:</a:t>
            </a:r>
            <a:endParaRPr lang="ru-RU" sz="2900" u="sng" dirty="0" smtClean="0">
              <a:solidFill>
                <a:srgbClr val="663300"/>
              </a:solidFill>
              <a:effectLst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900" b="1" u="sng" dirty="0" smtClean="0">
                <a:solidFill>
                  <a:srgbClr val="663300"/>
                </a:solidFill>
                <a:effectLst/>
                <a:cs typeface="Times New Roman" pitchFamily="18" charset="0"/>
              </a:rPr>
              <a:t>1 команда </a:t>
            </a:r>
            <a:r>
              <a:rPr lang="ru-RU" sz="2900" b="1" dirty="0" smtClean="0">
                <a:solidFill>
                  <a:srgbClr val="663300"/>
                </a:solidFill>
                <a:effectLst/>
                <a:cs typeface="Times New Roman" pitchFamily="18" charset="0"/>
              </a:rPr>
              <a:t>ТРЕУГОЛЬНИК, ЦИЛИНДР</a:t>
            </a:r>
          </a:p>
          <a:p>
            <a:pPr algn="just">
              <a:lnSpc>
                <a:spcPct val="150000"/>
              </a:lnSpc>
            </a:pPr>
            <a:r>
              <a:rPr lang="ru-RU" sz="2900" b="1" u="sng" dirty="0" smtClean="0">
                <a:solidFill>
                  <a:srgbClr val="663300"/>
                </a:solidFill>
                <a:effectLst/>
                <a:cs typeface="Times New Roman" pitchFamily="18" charset="0"/>
              </a:rPr>
              <a:t>2 команда </a:t>
            </a:r>
            <a:r>
              <a:rPr lang="ru-RU" sz="2900" b="1" dirty="0" smtClean="0">
                <a:solidFill>
                  <a:srgbClr val="663300"/>
                </a:solidFill>
                <a:effectLst/>
                <a:cs typeface="Times New Roman" pitchFamily="18" charset="0"/>
              </a:rPr>
              <a:t>КВАДРАТ, КОНУС</a:t>
            </a:r>
            <a:endParaRPr lang="ru-RU" sz="2900" b="1" dirty="0">
              <a:solidFill>
                <a:srgbClr val="663300"/>
              </a:solidFill>
              <a:effectLst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357166"/>
            <a:ext cx="1238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10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00FF"/>
      </a:hlink>
      <a:folHlink>
        <a:srgbClr val="D70711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0000FF"/>
        </a:hlink>
        <a:folHlink>
          <a:srgbClr val="D7071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Круги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2247</TotalTime>
  <Words>656</Words>
  <Application>Microsoft Office PowerPoint</Application>
  <PresentationFormat>Экран (4:3)</PresentationFormat>
  <Paragraphs>184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Круги</vt:lpstr>
      <vt:lpstr>Районное мероприятие «СЧАСТЛИВЫЙ СЛУЧАЙ»</vt:lpstr>
      <vt:lpstr>Цель: -развитие интереса к предмету математики Задачи:-повысить познавательную активность обучающихся; -развивать и корригировать мыслительные процессы путем выработки навыков решения нестандартных математических заданий; -воспитывать взаимовыручку, сплочение коллектива Оборудование:  таблицы, карточки, мультимедийный проектор  </vt:lpstr>
      <vt:lpstr>Презентация PowerPoint</vt:lpstr>
      <vt:lpstr>ДЕВИЗ</vt:lpstr>
      <vt:lpstr>1 гейм «Дальше,…,дальше,…, дальше…»</vt:lpstr>
      <vt:lpstr>Презентация PowerPoint</vt:lpstr>
      <vt:lpstr>Презентация PowerPoint</vt:lpstr>
      <vt:lpstr>2 гейм  «Ты мне- я тебе»</vt:lpstr>
      <vt:lpstr>3 гейм  «Тёмная  лошадка»</vt:lpstr>
      <vt:lpstr>4 гейм   «Заморочки из бочки»</vt:lpstr>
      <vt:lpstr>Выбери задание</vt:lpstr>
      <vt:lpstr>1. ЗАДАЧА</vt:lpstr>
      <vt:lpstr>2. ЗАДАЧА</vt:lpstr>
      <vt:lpstr>3. ЗАДАЧА.</vt:lpstr>
      <vt:lpstr>4. ЗАДАЧА</vt:lpstr>
      <vt:lpstr>5. ЗАДАЧА</vt:lpstr>
      <vt:lpstr>6. ЗАДАЧА</vt:lpstr>
      <vt:lpstr>7. ЗАДАЧА</vt:lpstr>
      <vt:lpstr>8. ЗАДАЧА</vt:lpstr>
      <vt:lpstr>9. ЗАДАЧА</vt:lpstr>
      <vt:lpstr>10. ЗАДАЧА</vt:lpstr>
      <vt:lpstr>ФИЗКУЛЬМИНУТКА</vt:lpstr>
      <vt:lpstr>5 гейм   «КОНКУРС КАПИТАНОВ»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РЕШАЙ! СМЕКАЙ! ОТГАДЫВАЙ!</dc:title>
  <dc:creator>User</dc:creator>
  <cp:lastModifiedBy>таня</cp:lastModifiedBy>
  <cp:revision>112</cp:revision>
  <cp:lastPrinted>2013-04-09T12:20:42Z</cp:lastPrinted>
  <dcterms:created xsi:type="dcterms:W3CDTF">2008-01-01T13:52:55Z</dcterms:created>
  <dcterms:modified xsi:type="dcterms:W3CDTF">2013-04-19T11:05:48Z</dcterms:modified>
</cp:coreProperties>
</file>