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082" autoAdjust="0"/>
  </p:normalViewPr>
  <p:slideViewPr>
    <p:cSldViewPr>
      <p:cViewPr varScale="1">
        <p:scale>
          <a:sx n="38" d="100"/>
          <a:sy n="38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8CB01-6A3D-4042-A3CA-D871C6366FB9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4CC2D-6B87-4F98-9D86-F3F5FCE909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65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CC2D-6B87-4F98-9D86-F3F5FCE9096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97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CC2D-6B87-4F98-9D86-F3F5FCE9096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09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rgbClr val="92D050">
                <a:lumMod val="93000"/>
                <a:lumOff val="7000"/>
                <a:alpha val="93000"/>
              </a:srgbClr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1335200767_f6ce4141-f2fa-4f49-8f8c-54695568f687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5337" y="260648"/>
            <a:ext cx="7772400" cy="100811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069" y="1484784"/>
            <a:ext cx="8136904" cy="5112568"/>
          </a:xfrm>
        </p:spPr>
        <p:txBody>
          <a:bodyPr/>
          <a:lstStyle/>
          <a:p>
            <a:endParaRPr lang="ru-RU" dirty="0"/>
          </a:p>
          <a:p>
            <a:pPr lvl="0"/>
            <a:endParaRPr lang="ru-RU" dirty="0">
              <a:solidFill>
                <a:prstClr val="black">
                  <a:tint val="75000"/>
                </a:prstClr>
              </a:solidFill>
            </a:endParaRPr>
          </a:p>
          <a:p>
            <a:endParaRPr lang="ru-RU" dirty="0"/>
          </a:p>
        </p:txBody>
      </p:sp>
      <p:sp>
        <p:nvSpPr>
          <p:cNvPr id="258" name="TextBox 257"/>
          <p:cNvSpPr txBox="1"/>
          <p:nvPr/>
        </p:nvSpPr>
        <p:spPr>
          <a:xfrm>
            <a:off x="4768521" y="1754813"/>
            <a:ext cx="390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                       1.Түгәрәк русча ничек?</a:t>
            </a:r>
            <a:endParaRPr lang="ru-RU" dirty="0"/>
          </a:p>
        </p:txBody>
      </p:sp>
      <p:sp>
        <p:nvSpPr>
          <p:cNvPr id="259" name="TextBox 258"/>
          <p:cNvSpPr txBox="1"/>
          <p:nvPr/>
        </p:nvSpPr>
        <p:spPr>
          <a:xfrm>
            <a:off x="5724128" y="2124145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     2.Бер әйләнәнең      барлык </a:t>
            </a:r>
            <a:r>
              <a:rPr lang="tt-RU" dirty="0"/>
              <a:t>радиуслары ... .</a:t>
            </a:r>
            <a:endParaRPr lang="ru-RU" dirty="0"/>
          </a:p>
        </p:txBody>
      </p:sp>
      <p:sp>
        <p:nvSpPr>
          <p:cNvPr id="260" name="TextBox 259"/>
          <p:cNvSpPr txBox="1"/>
          <p:nvPr/>
        </p:nvSpPr>
        <p:spPr>
          <a:xfrm>
            <a:off x="5868144" y="272118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3.Әйләнәнең </a:t>
            </a:r>
            <a:r>
              <a:rPr lang="tt-RU" dirty="0"/>
              <a:t>үзәге.</a:t>
            </a:r>
            <a:endParaRPr lang="ru-RU" dirty="0"/>
          </a:p>
        </p:txBody>
      </p:sp>
      <p:sp>
        <p:nvSpPr>
          <p:cNvPr id="261" name="TextBox 260"/>
          <p:cNvSpPr txBox="1"/>
          <p:nvPr/>
        </p:nvSpPr>
        <p:spPr>
          <a:xfrm>
            <a:off x="6012160" y="3048002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/>
              <a:t>4. Әйләнәнең үзәге аша узган һәм әйләнәнең ике ноктасын тоташтырган кисемтә.</a:t>
            </a:r>
            <a:endParaRPr lang="ru-RU" dirty="0"/>
          </a:p>
        </p:txBody>
      </p:sp>
      <p:sp>
        <p:nvSpPr>
          <p:cNvPr id="262" name="TextBox 261"/>
          <p:cNvSpPr txBox="1"/>
          <p:nvPr/>
        </p:nvSpPr>
        <p:spPr>
          <a:xfrm>
            <a:off x="6012160" y="424833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5.Ярты ул- икедән бер ... .</a:t>
            </a:r>
            <a:endParaRPr lang="ru-RU" dirty="0"/>
          </a:p>
        </p:txBody>
      </p:sp>
      <p:sp>
        <p:nvSpPr>
          <p:cNvPr id="263" name="TextBox 262"/>
          <p:cNvSpPr txBox="1"/>
          <p:nvPr/>
        </p:nvSpPr>
        <p:spPr>
          <a:xfrm>
            <a:off x="6012160" y="4617663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/>
              <a:t>6.Чыршының ботаклары  нәрсә формасында?</a:t>
            </a:r>
            <a:endParaRPr lang="ru-RU" dirty="0"/>
          </a:p>
        </p:txBody>
      </p:sp>
      <p:sp>
        <p:nvSpPr>
          <p:cNvPr id="264" name="TextBox 263"/>
          <p:cNvSpPr txBox="1"/>
          <p:nvPr/>
        </p:nvSpPr>
        <p:spPr>
          <a:xfrm>
            <a:off x="2555776" y="6191733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7.Әйләнәне нинди инструмент белән сызалар?</a:t>
            </a:r>
            <a:endParaRPr lang="ru-RU" dirty="0"/>
          </a:p>
        </p:txBody>
      </p:sp>
      <p:sp>
        <p:nvSpPr>
          <p:cNvPr id="265" name="TextBox 264"/>
          <p:cNvSpPr txBox="1"/>
          <p:nvPr/>
        </p:nvSpPr>
        <p:spPr>
          <a:xfrm>
            <a:off x="5868144" y="6104329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9.Ял </a:t>
            </a:r>
            <a:r>
              <a:rPr lang="tt-RU" dirty="0"/>
              <a:t>көне.</a:t>
            </a:r>
            <a:endParaRPr lang="ru-RU" dirty="0"/>
          </a:p>
          <a:p>
            <a:endParaRPr lang="ru-RU" dirty="0"/>
          </a:p>
        </p:txBody>
      </p:sp>
      <p:sp>
        <p:nvSpPr>
          <p:cNvPr id="266" name="TextBox 265"/>
          <p:cNvSpPr txBox="1"/>
          <p:nvPr/>
        </p:nvSpPr>
        <p:spPr>
          <a:xfrm>
            <a:off x="5508104" y="552183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/>
              <a:t>8.Үгезнең арканы нәрсәгә тигез?</a:t>
            </a:r>
            <a:endParaRPr lang="ru-RU" dirty="0"/>
          </a:p>
        </p:txBody>
      </p:sp>
      <p:graphicFrame>
        <p:nvGraphicFramePr>
          <p:cNvPr id="274" name="Таблица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005909"/>
              </p:ext>
            </p:extLst>
          </p:nvPr>
        </p:nvGraphicFramePr>
        <p:xfrm>
          <a:off x="1115616" y="1662545"/>
          <a:ext cx="1516748" cy="374073"/>
        </p:xfrm>
        <a:graphic>
          <a:graphicData uri="http://schemas.openxmlformats.org/drawingml/2006/table">
            <a:tbl>
              <a:tblPr/>
              <a:tblGrid>
                <a:gridCol w="1516748"/>
              </a:tblGrid>
              <a:tr h="3740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75" name="Таблица 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42882"/>
              </p:ext>
            </p:extLst>
          </p:nvPr>
        </p:nvGraphicFramePr>
        <p:xfrm>
          <a:off x="1052945" y="2036618"/>
          <a:ext cx="2008910" cy="457200"/>
        </p:xfrm>
        <a:graphic>
          <a:graphicData uri="http://schemas.openxmlformats.org/drawingml/2006/table">
            <a:tbl>
              <a:tblPr/>
              <a:tblGrid>
                <a:gridCol w="2008910"/>
              </a:tblGrid>
              <a:tr h="401782">
                <a:tc>
                  <a:txBody>
                    <a:bodyPr/>
                    <a:lstStyle/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77" name="Таблица 276">
            <a:hlinkClick r:id="rId3" action="ppaction://hlinkfile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228316"/>
              </p:ext>
            </p:extLst>
          </p:nvPr>
        </p:nvGraphicFramePr>
        <p:xfrm>
          <a:off x="2189018" y="1662545"/>
          <a:ext cx="443346" cy="3519055"/>
        </p:xfrm>
        <a:graphic>
          <a:graphicData uri="http://schemas.openxmlformats.org/drawingml/2006/table">
            <a:tbl>
              <a:tblPr/>
              <a:tblGrid>
                <a:gridCol w="443346"/>
              </a:tblGrid>
              <a:tr h="35190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063737"/>
              </p:ext>
            </p:extLst>
          </p:nvPr>
        </p:nvGraphicFramePr>
        <p:xfrm>
          <a:off x="1080655" y="2924944"/>
          <a:ext cx="2699257" cy="497129"/>
        </p:xfrm>
        <a:graphic>
          <a:graphicData uri="http://schemas.openxmlformats.org/drawingml/2006/table">
            <a:tbl>
              <a:tblPr/>
              <a:tblGrid>
                <a:gridCol w="2699257"/>
              </a:tblGrid>
              <a:tr h="4971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82436" y="3422073"/>
          <a:ext cx="1524000" cy="457200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215041"/>
              </p:ext>
            </p:extLst>
          </p:nvPr>
        </p:nvGraphicFramePr>
        <p:xfrm>
          <a:off x="1454727" y="1676400"/>
          <a:ext cx="401782" cy="816496"/>
        </p:xfrm>
        <a:graphic>
          <a:graphicData uri="http://schemas.openxmlformats.org/drawingml/2006/table">
            <a:tbl>
              <a:tblPr/>
              <a:tblGrid>
                <a:gridCol w="401782"/>
              </a:tblGrid>
              <a:tr h="816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202873" y="3865418"/>
          <a:ext cx="2757054" cy="471055"/>
        </p:xfrm>
        <a:graphic>
          <a:graphicData uri="http://schemas.openxmlformats.org/drawingml/2006/table">
            <a:tbl>
              <a:tblPr/>
              <a:tblGrid>
                <a:gridCol w="2757054"/>
              </a:tblGrid>
              <a:tr h="4710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482436" y="4336473"/>
          <a:ext cx="2632364" cy="443345"/>
        </p:xfrm>
        <a:graphic>
          <a:graphicData uri="http://schemas.openxmlformats.org/drawingml/2006/table">
            <a:tbl>
              <a:tblPr/>
              <a:tblGrid>
                <a:gridCol w="2632364"/>
              </a:tblGrid>
              <a:tr h="4433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052945" y="4793673"/>
          <a:ext cx="2355273" cy="387927"/>
        </p:xfrm>
        <a:graphic>
          <a:graphicData uri="http://schemas.openxmlformats.org/drawingml/2006/table">
            <a:tbl>
              <a:tblPr/>
              <a:tblGrid>
                <a:gridCol w="2355273"/>
              </a:tblGrid>
              <a:tr h="3879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65370"/>
              </p:ext>
            </p:extLst>
          </p:nvPr>
        </p:nvGraphicFramePr>
        <p:xfrm>
          <a:off x="2189018" y="5209309"/>
          <a:ext cx="2784764" cy="484909"/>
        </p:xfrm>
        <a:graphic>
          <a:graphicData uri="http://schemas.openxmlformats.org/drawingml/2006/table">
            <a:tbl>
              <a:tblPr/>
              <a:tblGrid>
                <a:gridCol w="1191491"/>
                <a:gridCol w="1593273"/>
              </a:tblGrid>
              <a:tr h="484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482436" y="2937164"/>
          <a:ext cx="360219" cy="928254"/>
        </p:xfrm>
        <a:graphic>
          <a:graphicData uri="http://schemas.openxmlformats.org/drawingml/2006/table">
            <a:tbl>
              <a:tblPr/>
              <a:tblGrid>
                <a:gridCol w="360219"/>
              </a:tblGrid>
              <a:tr h="9282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3020291" y="2937164"/>
          <a:ext cx="374073" cy="484909"/>
        </p:xfrm>
        <a:graphic>
          <a:graphicData uri="http://schemas.openxmlformats.org/drawingml/2006/table">
            <a:tbl>
              <a:tblPr/>
              <a:tblGrid>
                <a:gridCol w="374073"/>
              </a:tblGrid>
              <a:tr h="484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3006436" y="3879273"/>
          <a:ext cx="401782" cy="914400"/>
        </p:xfrm>
        <a:graphic>
          <a:graphicData uri="http://schemas.openxmlformats.org/drawingml/2006/table">
            <a:tbl>
              <a:tblPr/>
              <a:tblGrid>
                <a:gridCol w="401782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3782291" y="3879273"/>
          <a:ext cx="346364" cy="886691"/>
        </p:xfrm>
        <a:graphic>
          <a:graphicData uri="http://schemas.openxmlformats.org/drawingml/2006/table">
            <a:tbl>
              <a:tblPr/>
              <a:tblGrid>
                <a:gridCol w="346364"/>
              </a:tblGrid>
              <a:tr h="8866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57" name="Таблица 256"/>
          <p:cNvGraphicFramePr>
            <a:graphicFrameLocks noGrp="1"/>
          </p:cNvGraphicFramePr>
          <p:nvPr/>
        </p:nvGraphicFramePr>
        <p:xfrm>
          <a:off x="1482436" y="4350327"/>
          <a:ext cx="346364" cy="817418"/>
        </p:xfrm>
        <a:graphic>
          <a:graphicData uri="http://schemas.openxmlformats.org/drawingml/2006/table">
            <a:tbl>
              <a:tblPr/>
              <a:tblGrid>
                <a:gridCol w="346364"/>
              </a:tblGrid>
              <a:tr h="8174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67" name="Таблица 266"/>
          <p:cNvGraphicFramePr>
            <a:graphicFrameLocks noGrp="1"/>
          </p:cNvGraphicFramePr>
          <p:nvPr/>
        </p:nvGraphicFramePr>
        <p:xfrm>
          <a:off x="2632364" y="4779818"/>
          <a:ext cx="387927" cy="914400"/>
        </p:xfrm>
        <a:graphic>
          <a:graphicData uri="http://schemas.openxmlformats.org/drawingml/2006/table">
            <a:tbl>
              <a:tblPr/>
              <a:tblGrid>
                <a:gridCol w="387927"/>
              </a:tblGrid>
              <a:tr h="914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68" name="Таблица 267"/>
          <p:cNvGraphicFramePr>
            <a:graphicFrameLocks noGrp="1"/>
          </p:cNvGraphicFramePr>
          <p:nvPr/>
        </p:nvGraphicFramePr>
        <p:xfrm>
          <a:off x="3768436" y="5209309"/>
          <a:ext cx="387928" cy="484909"/>
        </p:xfrm>
        <a:graphic>
          <a:graphicData uri="http://schemas.openxmlformats.org/drawingml/2006/table">
            <a:tbl>
              <a:tblPr/>
              <a:tblGrid>
                <a:gridCol w="387928"/>
              </a:tblGrid>
              <a:tr h="484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69" name="Таблица 268"/>
          <p:cNvGraphicFramePr>
            <a:graphicFrameLocks noGrp="1"/>
          </p:cNvGraphicFramePr>
          <p:nvPr/>
        </p:nvGraphicFramePr>
        <p:xfrm>
          <a:off x="4544291" y="5209309"/>
          <a:ext cx="443345" cy="471055"/>
        </p:xfrm>
        <a:graphic>
          <a:graphicData uri="http://schemas.openxmlformats.org/drawingml/2006/table">
            <a:tbl>
              <a:tblPr/>
              <a:tblGrid>
                <a:gridCol w="443345"/>
              </a:tblGrid>
              <a:tr h="4710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70" name="Таблица 269"/>
          <p:cNvGraphicFramePr>
            <a:graphicFrameLocks noGrp="1"/>
          </p:cNvGraphicFramePr>
          <p:nvPr/>
        </p:nvGraphicFramePr>
        <p:xfrm>
          <a:off x="4558145" y="3865418"/>
          <a:ext cx="401782" cy="457200"/>
        </p:xfrm>
        <a:graphic>
          <a:graphicData uri="http://schemas.openxmlformats.org/drawingml/2006/table">
            <a:tbl>
              <a:tblPr/>
              <a:tblGrid>
                <a:gridCol w="401782"/>
              </a:tblGrid>
              <a:tr h="457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53937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Р У </a:t>
            </a:r>
            <a:r>
              <a:rPr lang="tt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4374" y="1955087"/>
            <a:ext cx="2345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 И Г </a:t>
            </a:r>
            <a:r>
              <a:rPr lang="tt-RU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tt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З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244731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t-RU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4374" y="2891229"/>
            <a:ext cx="2777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 ИА </a:t>
            </a:r>
            <a:r>
              <a:rPr lang="tt-RU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tt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Е Т  Р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91038" y="3355778"/>
            <a:ext cx="1784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ӨЛ </a:t>
            </a:r>
            <a:r>
              <a:rPr lang="tt-RU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tt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Ш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3728" y="3848222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tt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Ү Г Ә Р  Ә К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7" y="4248331"/>
            <a:ext cx="3652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Ц И </a:t>
            </a:r>
            <a:r>
              <a:rPr lang="ru-RU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К У Л Ь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97614" y="4703363"/>
            <a:ext cx="2934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 А Д </a:t>
            </a:r>
            <a:r>
              <a:rPr lang="ru-RU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 С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5734" y="5126166"/>
            <a:ext cx="3024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tt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 ШӘ М Б Е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6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3"/>
          </a:xfrm>
        </p:spPr>
        <p:txBody>
          <a:bodyPr>
            <a:normAutofit/>
          </a:bodyPr>
          <a:lstStyle/>
          <a:p>
            <a:r>
              <a:rPr lang="tt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Ничек төркемләрсез?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92888" cy="4752528"/>
          </a:xfrm>
        </p:spPr>
        <p:txBody>
          <a:bodyPr>
            <a:normAutofit/>
          </a:bodyPr>
          <a:lstStyle/>
          <a:p>
            <a:pPr algn="l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tt-RU" sz="3600" dirty="0">
                <a:latin typeface="Times New Roman" pitchFamily="18" charset="0"/>
                <a:cs typeface="Times New Roman" pitchFamily="18" charset="0"/>
              </a:rPr>
              <a:t>64-63) </a:t>
            </a:r>
            <a:r>
              <a:rPr lang="tt-RU" sz="3600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47                         (</a:t>
            </a:r>
            <a:r>
              <a:rPr lang="tt-RU" sz="3600" dirty="0">
                <a:latin typeface="Times New Roman" pitchFamily="18" charset="0"/>
                <a:cs typeface="Times New Roman" pitchFamily="18" charset="0"/>
              </a:rPr>
              <a:t>46-19) </a:t>
            </a:r>
            <a:r>
              <a:rPr lang="tt-RU" sz="3600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36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 9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3+9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7                              0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(200-1) </a:t>
            </a:r>
          </a:p>
          <a:p>
            <a:pPr algn="l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 7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7+7                                  81:9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 8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9-8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5                               (</a:t>
            </a:r>
            <a:r>
              <a:rPr lang="tt-RU" sz="3600" dirty="0">
                <a:latin typeface="Times New Roman" pitchFamily="18" charset="0"/>
                <a:cs typeface="Times New Roman" pitchFamily="18" charset="0"/>
              </a:rPr>
              <a:t>78-78) </a:t>
            </a:r>
            <a:r>
              <a:rPr lang="tt-RU" sz="3600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3600" dirty="0">
                <a:latin typeface="Times New Roman" pitchFamily="18" charset="0"/>
                <a:cs typeface="Times New Roman" pitchFamily="18" charset="0"/>
              </a:rPr>
              <a:t>54 </a:t>
            </a:r>
            <a:endParaRPr lang="tt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 4</a:t>
            </a:r>
            <a:r>
              <a:rPr lang="tt-RU" sz="3600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3600" dirty="0">
                <a:latin typeface="Times New Roman" pitchFamily="18" charset="0"/>
                <a:cs typeface="Times New Roman" pitchFamily="18" charset="0"/>
              </a:rPr>
              <a:t>(5:5)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7834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4525963"/>
          </a:xfrm>
        </p:spPr>
        <p:txBody>
          <a:bodyPr/>
          <a:lstStyle/>
          <a:p>
            <a:pPr marL="0" indent="0">
              <a:buNone/>
            </a:pPr>
            <a:r>
              <a:rPr lang="tt-RU" dirty="0" smtClean="0"/>
              <a:t> 1. 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tt-RU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3+9</a:t>
            </a:r>
            <a:r>
              <a:rPr lang="tt-RU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tt-RU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9-8</a:t>
            </a:r>
            <a:r>
              <a:rPr lang="tt-RU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5                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tt-RU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dirty="0">
                <a:latin typeface="Times New Roman" pitchFamily="18" charset="0"/>
                <a:cs typeface="Times New Roman" pitchFamily="18" charset="0"/>
              </a:rPr>
              <a:t>7+7 </a:t>
            </a:r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t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t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(64-63</a:t>
            </a:r>
            <a:r>
              <a:rPr lang="tt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t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47 </a:t>
            </a:r>
            <a:r>
              <a:rPr lang="tt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4</a:t>
            </a:r>
            <a:r>
              <a:rPr lang="tt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(5:5) </a:t>
            </a:r>
            <a:r>
              <a:rPr lang="tt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(</a:t>
            </a:r>
            <a:r>
              <a:rPr lang="tt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46-19) </a:t>
            </a:r>
            <a:r>
              <a:rPr lang="tt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tt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t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t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3.  0</a:t>
            </a:r>
            <a:r>
              <a:rPr lang="tt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(200-1) </a:t>
            </a:r>
            <a:r>
              <a:rPr lang="tt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tt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t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78-78) </a:t>
            </a:r>
            <a:r>
              <a:rPr lang="tt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             81:9</a:t>
            </a:r>
            <a:r>
              <a:rPr lang="tt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4050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t-RU" dirty="0" smtClean="0"/>
              <a:t>  </a:t>
            </a:r>
          </a:p>
          <a:p>
            <a:pPr marL="0" indent="0">
              <a:buNone/>
            </a:pPr>
            <a:endParaRPr lang="tt-RU" dirty="0"/>
          </a:p>
          <a:p>
            <a:pPr marL="0" indent="0">
              <a:buNone/>
            </a:pPr>
            <a:r>
              <a:rPr lang="tt-RU" sz="7200" dirty="0" smtClean="0">
                <a:latin typeface="Times New Roman" pitchFamily="18" charset="0"/>
                <a:cs typeface="Times New Roman" pitchFamily="18" charset="0"/>
              </a:rPr>
              <a:t>        0</a:t>
            </a:r>
            <a:r>
              <a:rPr lang="tt-RU" sz="7200" dirty="0">
                <a:latin typeface="Times New Roman" pitchFamily="18" charset="0"/>
                <a:cs typeface="Times New Roman" pitchFamily="18" charset="0"/>
                <a:sym typeface="Wingdings"/>
              </a:rPr>
              <a:t></a:t>
            </a:r>
            <a:r>
              <a:rPr lang="tt-RU" sz="7200" dirty="0">
                <a:latin typeface="Times New Roman" pitchFamily="18" charset="0"/>
                <a:cs typeface="Times New Roman" pitchFamily="18" charset="0"/>
              </a:rPr>
              <a:t> (200-1)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3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t-RU" b="1" dirty="0" smtClean="0"/>
              <a:t>    </a:t>
            </a:r>
            <a:r>
              <a:rPr lang="tt-RU" sz="6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Тырышкан </a:t>
            </a:r>
            <a:r>
              <a:rPr lang="tt-RU" sz="6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табар-ташка кадак кагар.</a:t>
            </a:r>
            <a:endParaRPr lang="ru-RU" sz="6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5859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Сез бу сыйфатларга ия !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t-RU" sz="4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Килешеп </a:t>
            </a:r>
            <a:r>
              <a:rPr lang="tt-RU" sz="4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эшләү</a:t>
            </a:r>
          </a:p>
          <a:p>
            <a:r>
              <a:rPr lang="tt-RU" sz="4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Тырышлык </a:t>
            </a:r>
            <a:endParaRPr lang="tt-RU" sz="40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4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Игътибарлылык</a:t>
            </a:r>
          </a:p>
          <a:p>
            <a:r>
              <a:rPr lang="tt-RU" sz="4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Бер-береңә булышу </a:t>
            </a:r>
            <a:endParaRPr lang="tt-RU" sz="4000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4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Сабырлык</a:t>
            </a:r>
          </a:p>
          <a:p>
            <a:r>
              <a:rPr lang="tt-RU" sz="4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tt-RU" sz="4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вырлыклар </a:t>
            </a:r>
            <a:r>
              <a:rPr lang="tt-RU" sz="40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алдында югалып калмау</a:t>
            </a:r>
            <a:endParaRPr lang="ru-RU" sz="40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098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229</Words>
  <Application>Microsoft Office PowerPoint</Application>
  <PresentationFormat>Экран (4:3)</PresentationFormat>
  <Paragraphs>44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Ничек төркемләрсез?</vt:lpstr>
      <vt:lpstr>Презентация PowerPoint</vt:lpstr>
      <vt:lpstr>Презентация PowerPoint</vt:lpstr>
      <vt:lpstr>Презентация PowerPoint</vt:lpstr>
      <vt:lpstr>Сез бу сыйфатларга ия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Зульфия</dc:creator>
  <cp:lastModifiedBy>Зульфия</cp:lastModifiedBy>
  <cp:revision>59</cp:revision>
  <dcterms:created xsi:type="dcterms:W3CDTF">2013-01-08T18:09:14Z</dcterms:created>
  <dcterms:modified xsi:type="dcterms:W3CDTF">2013-01-23T15:17:48Z</dcterms:modified>
</cp:coreProperties>
</file>