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ведения школьной документации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Дневник. </a:t>
            </a:r>
            <a:r>
              <a:rPr lang="ru-RU" dirty="0"/>
              <a:t>Ответственность учителей-предметников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- контролирует </a:t>
            </a:r>
            <a:r>
              <a:rPr lang="ru-RU" dirty="0"/>
              <a:t>наличие дневников у учащихся в начале урока.</a:t>
            </a:r>
          </a:p>
          <a:p>
            <a:pPr lvl="0"/>
            <a:r>
              <a:rPr lang="ru-RU" dirty="0" smtClean="0"/>
              <a:t>- обязан </a:t>
            </a:r>
            <a:r>
              <a:rPr lang="ru-RU" dirty="0"/>
              <a:t>своевременно выставлять отметки за урок в дневники обучающимся (устный ответ – в конце урока; письменный – в течение недели). По письменным работам оценки проставляются в графы того дня, когда проводилась письменная работа (в полном соответствии с классным журналом).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- в </a:t>
            </a:r>
            <a:r>
              <a:rPr lang="ru-RU" dirty="0"/>
              <a:t>дневнике в обязательном порядке учеником фиксируется запись домашнего задания.</a:t>
            </a:r>
          </a:p>
          <a:p>
            <a:pPr lvl="0"/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имеет право записать в дневник обращения к родителям (в корректной форме), благодарности, замечания обучающемуся.</a:t>
            </a:r>
          </a:p>
          <a:p>
            <a:pPr lvl="0"/>
            <a:r>
              <a:rPr lang="ru-RU" dirty="0" smtClean="0"/>
              <a:t>- не </a:t>
            </a:r>
            <a:r>
              <a:rPr lang="ru-RU" dirty="0"/>
              <a:t>выставляет в дневник оценок за поведение ученика (в случае нарушения учебной дисциплины учитель имеет право обратиться к классному руководителю с просьбой об уведомлении родителей (по телефону, письменно, в личной беседе).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2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Школьная  документация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- </a:t>
            </a:r>
            <a:r>
              <a:rPr lang="ru-RU" sz="2800" dirty="0"/>
              <a:t>это количественная и качественная характеристика состояния учебно-воспитательной работы, осуществляемой образовательным учреждением. Повышение уровня руководства образовательного учреждения во многом зависит от правильного ведения школьной документации, современной обработки первичной информации, упрощение учета, соблюдение принципов доступности и сопоставимости учетных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3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Перечень школьной документации образовательного учреждения: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алфавитная книга записи обучающихся образовательного учреждения;</a:t>
            </a:r>
          </a:p>
          <a:p>
            <a:r>
              <a:rPr lang="ru-RU" dirty="0"/>
              <a:t>- личные дела обучающихся;</a:t>
            </a:r>
          </a:p>
          <a:p>
            <a:r>
              <a:rPr lang="ru-RU" dirty="0"/>
              <a:t>- классные журналы;</a:t>
            </a:r>
          </a:p>
          <a:p>
            <a:r>
              <a:rPr lang="ru-RU" dirty="0"/>
              <a:t>- журналы элективных курсов и элективных учебных предметов, факультативных занятий, кружковой работы;</a:t>
            </a:r>
          </a:p>
          <a:p>
            <a:r>
              <a:rPr lang="ru-RU" dirty="0" smtClean="0"/>
              <a:t>- </a:t>
            </a:r>
            <a:r>
              <a:rPr lang="ru-RU" dirty="0"/>
              <a:t>книга учета бланков и выдачи аттестатов об основном общем образовании;</a:t>
            </a:r>
          </a:p>
          <a:p>
            <a:r>
              <a:rPr lang="ru-RU" dirty="0"/>
              <a:t>- книга протоколов педагогического совета школы;</a:t>
            </a:r>
          </a:p>
          <a:p>
            <a:r>
              <a:rPr lang="ru-RU" dirty="0"/>
              <a:t>- книги приказов;</a:t>
            </a:r>
          </a:p>
          <a:p>
            <a:r>
              <a:rPr lang="ru-RU" dirty="0"/>
              <a:t>- книга учета личного состава педагогических работников;</a:t>
            </a:r>
          </a:p>
          <a:p>
            <a:r>
              <a:rPr lang="ru-RU" dirty="0"/>
              <a:t>- тетради обучающихся;</a:t>
            </a:r>
          </a:p>
          <a:p>
            <a:r>
              <a:rPr lang="ru-RU" dirty="0"/>
              <a:t>- дневники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5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Личные дела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/>
              <a:t>заводятся классным руководителем по поступлению в 1 класс на основании личного заявления </a:t>
            </a:r>
            <a:r>
              <a:rPr lang="ru-RU" dirty="0" smtClean="0"/>
              <a:t>родителей;</a:t>
            </a:r>
          </a:p>
          <a:p>
            <a:r>
              <a:rPr lang="ru-RU" dirty="0" smtClean="0"/>
              <a:t>- ведутся </a:t>
            </a:r>
            <a:r>
              <a:rPr lang="ru-RU" dirty="0"/>
              <a:t>на всем протяжении обучения </a:t>
            </a:r>
            <a:r>
              <a:rPr lang="ru-RU" dirty="0" smtClean="0"/>
              <a:t>школьников;</a:t>
            </a:r>
          </a:p>
          <a:p>
            <a:r>
              <a:rPr lang="ru-RU" dirty="0"/>
              <a:t>- </a:t>
            </a:r>
            <a:r>
              <a:rPr lang="ru-RU" dirty="0" smtClean="0"/>
              <a:t>ответственность </a:t>
            </a:r>
            <a:r>
              <a:rPr lang="ru-RU" dirty="0"/>
              <a:t>за состояние личных дел несут классные руководители; контроль осуществляется заместителем директора по учебно-воспитательной работе и директором общеобразовательного </a:t>
            </a:r>
            <a:r>
              <a:rPr lang="ru-RU" dirty="0" smtClean="0"/>
              <a:t>учреждения;</a:t>
            </a:r>
          </a:p>
          <a:p>
            <a:r>
              <a:rPr lang="ru-RU" dirty="0" smtClean="0"/>
              <a:t>- проверка </a:t>
            </a:r>
            <a:r>
              <a:rPr lang="ru-RU" dirty="0"/>
              <a:t>личных дел обучающихся осуществляется по плану, 2 раза в год (в сентябре и июне). В необходимых случаях проверка осуществляется внепланово, оперативно.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0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Личные дела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Классные руководители проверяют состояние личных дел ежегодно в сентябре и июне текущего года на наличие необходимых </a:t>
            </a:r>
            <a:r>
              <a:rPr lang="ru-RU" dirty="0" smtClean="0"/>
              <a:t>документов</a:t>
            </a:r>
          </a:p>
          <a:p>
            <a:r>
              <a:rPr lang="ru-RU" dirty="0"/>
              <a:t>Личные дела обучающихся ведутся классными руководителями. Записи в личном деле необходимо вести четко, аккуратно, пастой синего цвета. В личное дело ученика заносятся: общие сведения об ученике, сведения о родителях, домашний адрес, дата зачисления в 1-й класс, заверенные подписью директора школы и печатью для документов. </a:t>
            </a:r>
          </a:p>
          <a:p>
            <a:r>
              <a:rPr lang="ru-RU" dirty="0"/>
              <a:t>По окончании каждого учебного года в личное дело заносятся итоговые отметки, ставится подпись классного руководителя и печать школы.</a:t>
            </a:r>
          </a:p>
          <a:p>
            <a:r>
              <a:rPr lang="ru-RU" dirty="0"/>
              <a:t>При исправлении оценки дается пояснение, ставится печать и подпись директора</a:t>
            </a:r>
            <a:r>
              <a:rPr lang="ru-RU" dirty="0" smtClean="0"/>
              <a:t>.</a:t>
            </a:r>
          </a:p>
          <a:p>
            <a:r>
              <a:rPr lang="ru-RU" dirty="0"/>
              <a:t>Выдача личного дела родителям обучающегося  производится при наличии приказа «О выбытии» и предоставлении подтверждающей справки из другого ОУ.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журнал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Классные журналы относятся к учебно-педагогической документации образовательного учреждения. Ответственность за хранение журналов,  контроль за правильностью их ведения возлагается на директора школы и его заместителей по учебно-воспитательной работе. </a:t>
            </a:r>
          </a:p>
          <a:p>
            <a:r>
              <a:rPr lang="ru-RU" dirty="0"/>
              <a:t>Все записи в классных журналах должны вестись четко и аккуратно, с использованием шариковой ручки с синим стержнем.</a:t>
            </a:r>
          </a:p>
          <a:p>
            <a:r>
              <a:rPr lang="ru-RU" dirty="0"/>
              <a:t>В оглавлении, на страницах и в сводной ведомости названия учебных предметов должны соответствовать их названию в учебном плане ОУ. Наименования предметов на страницах пишутся полностью (без сокращения) с маленькой буквы. Фамилия, имя, отчество учителя пишется полностью.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4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журнал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 письменным работам оценки выставляются в графе того дня, когда проводилась данная работа</a:t>
            </a:r>
            <a:r>
              <a:rPr lang="ru-RU" dirty="0" smtClean="0"/>
              <a:t>.</a:t>
            </a:r>
          </a:p>
          <a:p>
            <a:r>
              <a:rPr lang="ru-RU" dirty="0"/>
              <a:t>Тема урока должна соответствовать требованиям обязательного минимума содержания образования учебного курса и календарно - тематическому </a:t>
            </a:r>
            <a:r>
              <a:rPr lang="ru-RU" dirty="0" smtClean="0"/>
              <a:t>плану.</a:t>
            </a:r>
          </a:p>
          <a:p>
            <a:r>
              <a:rPr lang="ru-RU" dirty="0"/>
              <a:t>При заполнении недопустимы пропуски клеток, использование любых знаков (точек, «минус», «плюс») кроме отметок и «н</a:t>
            </a:r>
            <a:r>
              <a:rPr lang="ru-RU" dirty="0" smtClean="0"/>
              <a:t>».</a:t>
            </a:r>
          </a:p>
          <a:p>
            <a:r>
              <a:rPr lang="ru-RU" dirty="0"/>
              <a:t>Не рекомендуется выставление неудовлетворительных отметок на первых уроках после длительного отсутствия учащихся (пропуск трех и более уроков), после каникул, так как это сдерживает развитие успехов в учебно-познавательной деятельности и формирует негативное отношение к учению. В случае оценивания знаний обучающихся в текущей успеваемости «неудовлетворительной» отметкой учитель обязан спросить ученика на ближайших уроках с целью ликвидации пробелов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1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Журнал </a:t>
            </a:r>
            <a:r>
              <a:rPr lang="ru-RU" dirty="0"/>
              <a:t>элективных курсов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журналах элективных курсов, элективных учебных предметов, факультативных занятий и кружковой работы фиксируется проведение внеурочной деятельности, факультативных и элективных курсов.</a:t>
            </a:r>
          </a:p>
          <a:p>
            <a:r>
              <a:rPr lang="ru-RU" dirty="0"/>
              <a:t>Требования к ведению записей в журналах аналогичны требованиям, предъявляемым к порядку ведения их в классном журнале.</a:t>
            </a:r>
          </a:p>
          <a:p>
            <a:r>
              <a:rPr lang="ru-RU" dirty="0"/>
              <a:t>По итогам прохождения программы элективных курсов учителем – предметником делается запись «Зачет/незачет».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Дневник. Ответственность классного руководителя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- на </a:t>
            </a:r>
            <a:r>
              <a:rPr lang="ru-RU" dirty="0"/>
              <a:t>начало учебного года предоставляет ученику сведения, необходимые для заполнения основных разделов дневника: режим работы школы, расписание звонков, список предметов, фамилии, имена и отчества учителей-предметников, администрации школы. </a:t>
            </a:r>
            <a:endParaRPr lang="ru-RU" b="1" dirty="0"/>
          </a:p>
          <a:p>
            <a:pPr lvl="0"/>
            <a:r>
              <a:rPr lang="ru-RU" dirty="0" smtClean="0"/>
              <a:t>- проверяет </a:t>
            </a:r>
            <a:r>
              <a:rPr lang="ru-RU" dirty="0"/>
              <a:t>ведение дневников  один раз в неделю, выставляет текущие оценки и проверяет подпись родителей за прошедшую неделю.   </a:t>
            </a:r>
            <a:endParaRPr lang="ru-RU" b="1" dirty="0"/>
          </a:p>
          <a:p>
            <a:pPr lvl="0"/>
            <a:r>
              <a:rPr lang="ru-RU" dirty="0" smtClean="0"/>
              <a:t>- в </a:t>
            </a:r>
            <a:r>
              <a:rPr lang="ru-RU" dirty="0"/>
              <a:t>конце </a:t>
            </a:r>
            <a:r>
              <a:rPr lang="ru-RU" dirty="0" smtClean="0"/>
              <a:t>четверти в </a:t>
            </a:r>
            <a:r>
              <a:rPr lang="ru-RU" dirty="0"/>
              <a:t>конце дневника выставляются итоговые оценки, классный руководитель расписывается за проставленные оценки, после ознакомления с этими отметками родители обучающего расписываются в своей графе.</a:t>
            </a:r>
            <a:endParaRPr lang="ru-RU" b="1" dirty="0"/>
          </a:p>
          <a:p>
            <a:pPr lvl="0"/>
            <a:r>
              <a:rPr lang="ru-RU" dirty="0"/>
              <a:t> </a:t>
            </a:r>
            <a:r>
              <a:rPr lang="ru-RU" dirty="0" smtClean="0"/>
              <a:t>- имеет </a:t>
            </a:r>
            <a:r>
              <a:rPr lang="ru-RU" dirty="0"/>
              <a:t>право записать в дневник обращения к родителям, благодарности, достижения в портфолио, замечания обучающемуся.</a:t>
            </a:r>
            <a:endParaRPr lang="ru-RU" b="1" dirty="0"/>
          </a:p>
          <a:p>
            <a:pPr lvl="0"/>
            <a:r>
              <a:rPr lang="ru-RU" dirty="0" smtClean="0"/>
              <a:t>- контролирует </a:t>
            </a:r>
            <a:r>
              <a:rPr lang="ru-RU" dirty="0"/>
              <a:t>наличие в дневнике всех оценок, полученных обучающимися в течение недели, по итогам четверти, года. Обращается к учителю предметнику в случае отсутствия оценок по предмету.</a:t>
            </a:r>
          </a:p>
          <a:p>
            <a:pPr lvl="0"/>
            <a:r>
              <a:rPr lang="ru-RU" dirty="0" smtClean="0"/>
              <a:t>- контролирует </a:t>
            </a:r>
            <a:r>
              <a:rPr lang="ru-RU" dirty="0"/>
              <a:t>аккуратность ведения обучающимися дневника.</a:t>
            </a: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28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58</TotalTime>
  <Words>882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Savon</vt:lpstr>
      <vt:lpstr>Правила ведения школьной документации</vt:lpstr>
      <vt:lpstr>Школьная  документация</vt:lpstr>
      <vt:lpstr>Перечень школьной документации образовательного учреждения: </vt:lpstr>
      <vt:lpstr>Личные дела</vt:lpstr>
      <vt:lpstr>Личные дела</vt:lpstr>
      <vt:lpstr>Классный журнал</vt:lpstr>
      <vt:lpstr>Классный журнал</vt:lpstr>
      <vt:lpstr>Журнал элективных курсов</vt:lpstr>
      <vt:lpstr>Дневник. Ответственность классного руководителя</vt:lpstr>
      <vt:lpstr>Дневник. Ответственность учителей-предметников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ведения школьной документации</dc:title>
  <dc:creator>школа</dc:creator>
  <cp:lastModifiedBy>школа</cp:lastModifiedBy>
  <cp:revision>6</cp:revision>
  <dcterms:created xsi:type="dcterms:W3CDTF">2014-08-27T15:04:44Z</dcterms:created>
  <dcterms:modified xsi:type="dcterms:W3CDTF">2014-08-27T16:02:48Z</dcterms:modified>
</cp:coreProperties>
</file>