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4" r:id="rId9"/>
    <p:sldId id="265" r:id="rId10"/>
    <p:sldId id="261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C611-173E-4881-A9AE-5CAB55F6849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C299-C2DB-4C14-991C-BBCC1020B6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C611-173E-4881-A9AE-5CAB55F6849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C299-C2DB-4C14-991C-BBCC1020B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C611-173E-4881-A9AE-5CAB55F6849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C299-C2DB-4C14-991C-BBCC1020B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C611-173E-4881-A9AE-5CAB55F6849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C299-C2DB-4C14-991C-BBCC1020B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C611-173E-4881-A9AE-5CAB55F6849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AC7C299-C2DB-4C14-991C-BBCC1020B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C611-173E-4881-A9AE-5CAB55F6849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C299-C2DB-4C14-991C-BBCC1020B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C611-173E-4881-A9AE-5CAB55F6849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C299-C2DB-4C14-991C-BBCC1020B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C611-173E-4881-A9AE-5CAB55F6849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C299-C2DB-4C14-991C-BBCC1020B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C611-173E-4881-A9AE-5CAB55F6849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C299-C2DB-4C14-991C-BBCC1020B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C611-173E-4881-A9AE-5CAB55F6849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C299-C2DB-4C14-991C-BBCC1020B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C611-173E-4881-A9AE-5CAB55F6849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C299-C2DB-4C14-991C-BBCC1020B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F8C611-173E-4881-A9AE-5CAB55F68496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C7C299-C2DB-4C14-991C-BBCC1020B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WINDOWS\Temp\Rar$DI01.062\Фокина Л. П. Шаблон (фон) презентации. Часть 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4298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142852"/>
            <a:ext cx="5214974" cy="3399656"/>
          </a:xfrm>
        </p:spPr>
        <p:txBody>
          <a:bodyPr/>
          <a:lstStyle/>
          <a:p>
            <a:r>
              <a:rPr lang="ru-RU" i="1" dirty="0" err="1" smtClean="0">
                <a:solidFill>
                  <a:srgbClr val="FF0000"/>
                </a:solidFill>
                <a:latin typeface="Georgia" pitchFamily="18" charset="0"/>
              </a:rPr>
              <a:t>Балалар</a:t>
            </a:r>
            <a:r>
              <a:rPr lang="ru-RU" i="1" dirty="0" smtClean="0">
                <a:latin typeface="Georgia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Georgia" pitchFamily="18" charset="0"/>
              </a:rPr>
              <a:t>бакчасында</a:t>
            </a:r>
            <a:r>
              <a:rPr lang="ru-RU" i="1" dirty="0" smtClean="0">
                <a:latin typeface="Georgia" pitchFamily="18" charset="0"/>
              </a:rPr>
              <a:t> </a:t>
            </a:r>
            <a:r>
              <a:rPr lang="ru-RU" i="1" dirty="0" err="1" smtClean="0">
                <a:solidFill>
                  <a:srgbClr val="FF0000"/>
                </a:solidFill>
                <a:latin typeface="Georgia" pitchFamily="18" charset="0"/>
              </a:rPr>
              <a:t>умк</a:t>
            </a:r>
            <a:endParaRPr lang="ru-RU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642918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WINDOWS\Temp\Rar$DI01.062\Фокина Л. П. Шаблон (фон) презентации. Часть 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4298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err="1" smtClean="0">
                <a:solidFill>
                  <a:srgbClr val="FF0000"/>
                </a:solidFill>
                <a:latin typeface="+mn-lt"/>
              </a:rPr>
              <a:t>“Мәктәпкә илтә юллар</a:t>
            </a:r>
            <a:r>
              <a:rPr lang="ru-RU" sz="4400" dirty="0" smtClean="0">
                <a:solidFill>
                  <a:srgbClr val="FF0000"/>
                </a:solidFill>
                <a:latin typeface="+mn-lt"/>
              </a:rPr>
              <a:t>” </a:t>
            </a:r>
            <a:br>
              <a:rPr lang="ru-RU" sz="4400" dirty="0" smtClean="0">
                <a:solidFill>
                  <a:srgbClr val="FF0000"/>
                </a:solidFill>
                <a:latin typeface="+mn-lt"/>
              </a:rPr>
            </a:br>
            <a:r>
              <a:rPr lang="ru-RU" sz="4000" b="0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(для подготовительной к школе группы)</a:t>
            </a:r>
            <a:r>
              <a:rPr lang="ru-RU" sz="4000" b="0" dirty="0" smtClean="0">
                <a:latin typeface="+mn-lt"/>
              </a:rPr>
              <a:t/>
            </a:r>
            <a:br>
              <a:rPr lang="ru-RU" sz="4000" b="0" dirty="0" smtClean="0">
                <a:latin typeface="+mn-lt"/>
              </a:rPr>
            </a:br>
            <a:endParaRPr lang="ru-RU" b="0" dirty="0">
              <a:latin typeface="+mn-lt"/>
            </a:endParaRPr>
          </a:p>
        </p:txBody>
      </p:sp>
      <p:pic>
        <p:nvPicPr>
          <p:cNvPr id="1026" name="Picture 2" descr="C:\Users\Windows7\Desktop\фото 123\DSC_020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584" y="2420888"/>
            <a:ext cx="7735824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C:\WINDOWS\Temp\Rar$DI01.062\Фокина Л. П. Шаблон (фон) презентации. Часть 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4298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tt-RU" sz="4000" dirty="0" smtClean="0">
                <a:solidFill>
                  <a:srgbClr val="FFFF00"/>
                </a:solidFill>
                <a:latin typeface="+mn-lt"/>
              </a:rPr>
              <a:t>МӘКТӘПКӘ ӘЗЕРЛЕК ТӨРКЕМЕ</a:t>
            </a:r>
            <a:endParaRPr lang="ru-RU" sz="40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5" name="Содержимое 4" descr="P1030527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57158" y="1643620"/>
            <a:ext cx="3786214" cy="28396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P103053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929190" y="3501008"/>
            <a:ext cx="4000496" cy="3000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C:\WINDOWS\Temp\Rar$DI01.062\Фокина Л. П. Шаблон (фон) презентации. Часть 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4298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tt-RU" dirty="0" smtClean="0">
                <a:solidFill>
                  <a:srgbClr val="00FF00"/>
                </a:solidFill>
                <a:latin typeface="+mn-lt"/>
              </a:rPr>
              <a:t>ДИДАКТИК УЕННАР</a:t>
            </a:r>
            <a:br>
              <a:rPr lang="tt-RU" dirty="0" smtClean="0">
                <a:solidFill>
                  <a:srgbClr val="00FF00"/>
                </a:solidFill>
                <a:latin typeface="+mn-lt"/>
              </a:rPr>
            </a:br>
            <a:endParaRPr lang="ru-RU" dirty="0">
              <a:solidFill>
                <a:srgbClr val="00FF00"/>
              </a:solidFill>
              <a:latin typeface="+mn-lt"/>
            </a:endParaRPr>
          </a:p>
        </p:txBody>
      </p:sp>
      <p:pic>
        <p:nvPicPr>
          <p:cNvPr id="4" name="Содержимое 3" descr="P1030561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071538" y="4000504"/>
            <a:ext cx="3000396" cy="22502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103056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857752" y="642918"/>
            <a:ext cx="2500330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P1030564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5000628" y="3714752"/>
            <a:ext cx="3071834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4929190" y="3286124"/>
            <a:ext cx="3078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b="1" dirty="0" smtClean="0">
                <a:solidFill>
                  <a:schemeClr val="tx1">
                    <a:lumMod val="75000"/>
                  </a:schemeClr>
                </a:solidFill>
              </a:rPr>
              <a:t>ШАКМАК “КИЕМНӘР”</a:t>
            </a:r>
            <a:endParaRPr lang="ru-RU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6286520"/>
            <a:ext cx="1906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b="1" dirty="0" smtClean="0">
                <a:solidFill>
                  <a:srgbClr val="00B050"/>
                </a:solidFill>
              </a:rPr>
              <a:t>“</a:t>
            </a:r>
            <a:r>
              <a:rPr lang="tt-RU" b="1" dirty="0" smtClean="0">
                <a:solidFill>
                  <a:schemeClr val="tx1">
                    <a:lumMod val="75000"/>
                  </a:schemeClr>
                </a:solidFill>
              </a:rPr>
              <a:t>ТӨСЕН ӘЙТ”</a:t>
            </a:r>
            <a:endParaRPr lang="ru-RU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6286520"/>
            <a:ext cx="3156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b="1" dirty="0" smtClean="0">
                <a:solidFill>
                  <a:schemeClr val="tx1">
                    <a:lumMod val="75000"/>
                  </a:schemeClr>
                </a:solidFill>
              </a:rPr>
              <a:t>“ЭЗЛӘП ТАП ҺӘМ ӘЙТ”</a:t>
            </a:r>
            <a:endParaRPr lang="ru-RU" b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11" name="Рисунок 10" descr="P1030560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 rot="5400000">
            <a:off x="625746" y="1160148"/>
            <a:ext cx="3143273" cy="22516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C:\WINDOWS\Temp\Rar$DI01.062\Фокина Л. П. Шаблон (фон) презентации. Часть 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4298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dirty="0" smtClean="0">
                <a:solidFill>
                  <a:schemeClr val="tx1">
                    <a:lumMod val="75000"/>
                  </a:schemeClr>
                </a:solidFill>
                <a:latin typeface="+mn-lt"/>
              </a:rPr>
              <a:t>Балалар белән аерым эш</a:t>
            </a:r>
            <a:endParaRPr lang="ru-RU" dirty="0">
              <a:solidFill>
                <a:schemeClr val="tx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" name="Содержимое 3" descr="P1030541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 rot="21019099">
            <a:off x="785786" y="1571612"/>
            <a:ext cx="3154888" cy="2366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103054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812919">
            <a:off x="5161593" y="1549806"/>
            <a:ext cx="3143240" cy="23574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P1030550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143240" y="4293096"/>
            <a:ext cx="2500298" cy="21719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1030552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5715008" y="4357694"/>
            <a:ext cx="3134348" cy="20956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P1030553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467544" y="4293096"/>
            <a:ext cx="2596888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WINDOWS\Temp\Rar$DI01.062\Фокина Л. П. Шаблон (фон) презентации. Часть 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4298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>
                <a:solidFill>
                  <a:srgbClr val="FFFF00"/>
                </a:solidFill>
                <a:latin typeface="+mn-lt"/>
              </a:rPr>
              <a:t>Демонстрацион материаллар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2050" name="Picture 2" descr="C:\Users\Windows7\Desktop\фото 123\DSC_020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51512" y="3212976"/>
            <a:ext cx="4392488" cy="2863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Windows7\Desktop\фото 123\DSC_020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1268760"/>
            <a:ext cx="4565665" cy="32747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WINDOWS\Temp\Rar$DI01.062\Фокина Л. П. Шаблон (фон) презентации. Часть 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4298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08920"/>
            <a:ext cx="8820472" cy="1143000"/>
          </a:xfrm>
        </p:spPr>
        <p:txBody>
          <a:bodyPr>
            <a:noAutofit/>
          </a:bodyPr>
          <a:lstStyle/>
          <a:p>
            <a:r>
              <a:rPr lang="tt-RU" sz="4800" dirty="0" smtClean="0">
                <a:solidFill>
                  <a:srgbClr val="FFFF00"/>
                </a:solidFill>
                <a:latin typeface="+mn-lt"/>
              </a:rPr>
              <a:t>ИГ</a:t>
            </a:r>
            <a:r>
              <a:rPr lang="ru-RU" sz="4800" dirty="0" smtClean="0">
                <a:solidFill>
                  <a:srgbClr val="FFFF00"/>
                </a:solidFill>
                <a:latin typeface="+mn-lt"/>
              </a:rPr>
              <a:t>ЪТИБАРЫГЫЗ </a:t>
            </a:r>
            <a:r>
              <a:rPr lang="tt-RU" sz="4800" dirty="0" smtClean="0">
                <a:solidFill>
                  <a:srgbClr val="FFFF00"/>
                </a:solidFill>
                <a:latin typeface="+mn-lt"/>
              </a:rPr>
              <a:t> ӨЧЕН РӘХМӘТ!!!</a:t>
            </a:r>
            <a:endParaRPr lang="ru-RU" sz="48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WINDOWS\Temp\Rar$DI01.062\Фокина Л. П. Шаблон (фон) презентации. Часть 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4298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FF0000"/>
                </a:solidFill>
                <a:latin typeface="Georgia" pitchFamily="18" charset="0"/>
              </a:rPr>
              <a:t>Укыту-методик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Georgia" pitchFamily="18" charset="0"/>
              </a:rPr>
              <a:t>комплектлары</a:t>
            </a:r>
            <a:endParaRPr lang="ru-RU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b="1" dirty="0" smtClean="0">
                <a:solidFill>
                  <a:schemeClr val="bg2"/>
                </a:solidFill>
              </a:rPr>
              <a:t>1 комплект</a:t>
            </a:r>
            <a:r>
              <a:rPr lang="ru-RU" dirty="0" smtClean="0">
                <a:solidFill>
                  <a:schemeClr val="bg2"/>
                </a:solidFill>
              </a:rPr>
              <a:t> – по обучению </a:t>
            </a:r>
            <a:r>
              <a:rPr lang="ru-RU" dirty="0" err="1" smtClean="0">
                <a:solidFill>
                  <a:schemeClr val="bg2"/>
                </a:solidFill>
              </a:rPr>
              <a:t>татароязычных</a:t>
            </a:r>
            <a:r>
              <a:rPr lang="ru-RU" dirty="0" smtClean="0">
                <a:solidFill>
                  <a:schemeClr val="bg2"/>
                </a:solidFill>
              </a:rPr>
              <a:t> детей русскому языку </a:t>
            </a:r>
            <a:r>
              <a:rPr lang="ru-RU" b="1" dirty="0" smtClean="0">
                <a:solidFill>
                  <a:srgbClr val="FF0000"/>
                </a:solidFill>
              </a:rPr>
              <a:t>«Изучаем русский язык», </a:t>
            </a:r>
            <a:r>
              <a:rPr lang="ru-RU" dirty="0" smtClean="0">
                <a:solidFill>
                  <a:schemeClr val="bg2"/>
                </a:solidFill>
              </a:rPr>
              <a:t>творческая группа под руководством </a:t>
            </a:r>
            <a:r>
              <a:rPr lang="ru-RU" dirty="0" err="1" smtClean="0">
                <a:solidFill>
                  <a:schemeClr val="bg2"/>
                </a:solidFill>
              </a:rPr>
              <a:t>Гаффаровой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Сабили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Муллануровны</a:t>
            </a:r>
            <a:r>
              <a:rPr lang="ru-RU" dirty="0" smtClean="0">
                <a:solidFill>
                  <a:schemeClr val="bg2"/>
                </a:solidFill>
              </a:rPr>
              <a:t>;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bg2"/>
                </a:solidFill>
              </a:rPr>
              <a:t> </a:t>
            </a:r>
          </a:p>
          <a:p>
            <a:pPr fontAlgn="base"/>
            <a:r>
              <a:rPr lang="ru-RU" b="1" dirty="0" smtClean="0">
                <a:solidFill>
                  <a:schemeClr val="bg2"/>
                </a:solidFill>
              </a:rPr>
              <a:t>2 комплект</a:t>
            </a:r>
            <a:r>
              <a:rPr lang="ru-RU" dirty="0" smtClean="0">
                <a:solidFill>
                  <a:schemeClr val="bg2"/>
                </a:solidFill>
              </a:rPr>
              <a:t> – по обучению русскоязычных детей татарскому языку </a:t>
            </a: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Татарча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сөйләшәбез</a:t>
            </a:r>
            <a:r>
              <a:rPr lang="ru-RU" b="1" dirty="0" smtClean="0">
                <a:solidFill>
                  <a:srgbClr val="FF0000"/>
                </a:solidFill>
              </a:rPr>
              <a:t>» </a:t>
            </a:r>
            <a:r>
              <a:rPr lang="ru-RU" dirty="0" smtClean="0">
                <a:solidFill>
                  <a:schemeClr val="bg2"/>
                </a:solidFill>
              </a:rPr>
              <a:t>- «Говорим по-татарски», творческая группа под руководством  </a:t>
            </a:r>
            <a:r>
              <a:rPr lang="ru-RU" dirty="0" err="1" smtClean="0">
                <a:solidFill>
                  <a:schemeClr val="bg2"/>
                </a:solidFill>
              </a:rPr>
              <a:t>Зариповой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Зифы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Мирхатовны</a:t>
            </a:r>
            <a:r>
              <a:rPr lang="ru-RU" dirty="0" smtClean="0">
                <a:solidFill>
                  <a:schemeClr val="bg2"/>
                </a:solidFill>
              </a:rPr>
              <a:t>;</a:t>
            </a:r>
          </a:p>
          <a:p>
            <a:pPr fontAlgn="base">
              <a:buNone/>
            </a:pPr>
            <a:r>
              <a:rPr lang="ru-RU" dirty="0" smtClean="0"/>
              <a:t> </a:t>
            </a:r>
          </a:p>
          <a:p>
            <a:pPr fontAlgn="base"/>
            <a:r>
              <a:rPr lang="ru-RU" b="1" dirty="0" smtClean="0">
                <a:solidFill>
                  <a:schemeClr val="bg2"/>
                </a:solidFill>
              </a:rPr>
              <a:t>3 комплект</a:t>
            </a:r>
            <a:r>
              <a:rPr lang="ru-RU" dirty="0" smtClean="0">
                <a:solidFill>
                  <a:schemeClr val="bg2"/>
                </a:solidFill>
              </a:rPr>
              <a:t> – по обучению </a:t>
            </a:r>
            <a:r>
              <a:rPr lang="ru-RU" dirty="0" err="1" smtClean="0">
                <a:solidFill>
                  <a:schemeClr val="bg2"/>
                </a:solidFill>
              </a:rPr>
              <a:t>татароязычных</a:t>
            </a:r>
            <a:r>
              <a:rPr lang="ru-RU" dirty="0" smtClean="0">
                <a:solidFill>
                  <a:schemeClr val="bg2"/>
                </a:solidFill>
              </a:rPr>
              <a:t> детей родному языку </a:t>
            </a: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Туган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телдә сөйләшәбез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  <a:r>
              <a:rPr lang="ru-RU" dirty="0" smtClean="0">
                <a:solidFill>
                  <a:schemeClr val="bg2"/>
                </a:solidFill>
              </a:rPr>
              <a:t>, творческая группа под руководством </a:t>
            </a:r>
            <a:r>
              <a:rPr lang="ru-RU" dirty="0" err="1" smtClean="0">
                <a:solidFill>
                  <a:schemeClr val="bg2"/>
                </a:solidFill>
              </a:rPr>
              <a:t>Хазратовой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Файрузы</a:t>
            </a:r>
            <a:r>
              <a:rPr lang="ru-RU" dirty="0" smtClean="0">
                <a:solidFill>
                  <a:schemeClr val="bg2"/>
                </a:solidFill>
              </a:rPr>
              <a:t> </a:t>
            </a:r>
            <a:r>
              <a:rPr lang="ru-RU" dirty="0" err="1" smtClean="0">
                <a:solidFill>
                  <a:schemeClr val="bg2"/>
                </a:solidFill>
              </a:rPr>
              <a:t>Вакилевны</a:t>
            </a:r>
            <a:r>
              <a:rPr lang="ru-RU" dirty="0" smtClean="0">
                <a:solidFill>
                  <a:schemeClr val="bg2"/>
                </a:solidFill>
              </a:rPr>
              <a:t>;</a:t>
            </a:r>
          </a:p>
          <a:p>
            <a:pPr fontAlgn="base">
              <a:buNone/>
            </a:pPr>
            <a:r>
              <a:rPr lang="ru-RU" dirty="0" smtClean="0">
                <a:solidFill>
                  <a:schemeClr val="bg2"/>
                </a:solidFill>
              </a:rPr>
              <a:t> </a:t>
            </a:r>
          </a:p>
          <a:p>
            <a:pPr fontAlgn="base"/>
            <a:r>
              <a:rPr lang="ru-RU" b="1" dirty="0" smtClean="0">
                <a:solidFill>
                  <a:schemeClr val="bg2"/>
                </a:solidFill>
              </a:rPr>
              <a:t>4 комплект</a:t>
            </a:r>
            <a:r>
              <a:rPr lang="ru-RU" dirty="0" smtClean="0">
                <a:solidFill>
                  <a:schemeClr val="bg2"/>
                </a:solidFill>
              </a:rPr>
              <a:t> – для детей подготовительной к школе групп </a:t>
            </a:r>
            <a:r>
              <a:rPr lang="ru-RU" b="1" dirty="0" smtClean="0">
                <a:solidFill>
                  <a:srgbClr val="FF0000"/>
                </a:solidFill>
              </a:rPr>
              <a:t>«</a:t>
            </a:r>
            <a:r>
              <a:rPr lang="ru-RU" b="1" dirty="0" err="1" smtClean="0">
                <a:solidFill>
                  <a:srgbClr val="FF0000"/>
                </a:solidFill>
              </a:rPr>
              <a:t>Мәктәпкәчә яшьтәгеләр әлифбасы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ru-RU" b="1" dirty="0" err="1" smtClean="0">
                <a:solidFill>
                  <a:srgbClr val="FF0000"/>
                </a:solidFill>
              </a:rPr>
              <a:t>авазларны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уйнатып</a:t>
            </a:r>
            <a:r>
              <a:rPr lang="ru-RU" b="1" dirty="0" smtClean="0">
                <a:solidFill>
                  <a:srgbClr val="FF0000"/>
                </a:solidFill>
              </a:rPr>
              <a:t>» </a:t>
            </a:r>
            <a:r>
              <a:rPr lang="ru-RU" dirty="0" smtClean="0">
                <a:solidFill>
                  <a:schemeClr val="bg2"/>
                </a:solidFill>
              </a:rPr>
              <a:t>(для </a:t>
            </a:r>
            <a:r>
              <a:rPr lang="ru-RU" dirty="0" err="1" smtClean="0">
                <a:solidFill>
                  <a:schemeClr val="bg2"/>
                </a:solidFill>
              </a:rPr>
              <a:t>татароязычных</a:t>
            </a:r>
            <a:r>
              <a:rPr lang="ru-RU" dirty="0" smtClean="0">
                <a:solidFill>
                  <a:schemeClr val="bg2"/>
                </a:solidFill>
              </a:rPr>
              <a:t> детей) автор </a:t>
            </a:r>
            <a:r>
              <a:rPr lang="ru-RU" dirty="0" err="1" smtClean="0">
                <a:solidFill>
                  <a:schemeClr val="bg2"/>
                </a:solidFill>
              </a:rPr>
              <a:t>Шаехова</a:t>
            </a:r>
            <a:r>
              <a:rPr lang="ru-RU" dirty="0" smtClean="0">
                <a:solidFill>
                  <a:schemeClr val="bg2"/>
                </a:solidFill>
              </a:rPr>
              <a:t> Резеда </a:t>
            </a:r>
            <a:r>
              <a:rPr lang="ru-RU" dirty="0" err="1" smtClean="0">
                <a:solidFill>
                  <a:schemeClr val="bg2"/>
                </a:solidFill>
              </a:rPr>
              <a:t>Камилевна</a:t>
            </a:r>
            <a:r>
              <a:rPr lang="ru-RU" dirty="0" smtClean="0">
                <a:solidFill>
                  <a:schemeClr val="bg2"/>
                </a:solidFill>
              </a:rPr>
              <a:t>, пособие «Раз – словечко, два - словечко» (занимательное обучение татарскому языку) автор </a:t>
            </a:r>
            <a:r>
              <a:rPr lang="ru-RU" dirty="0" err="1" smtClean="0">
                <a:solidFill>
                  <a:schemeClr val="bg2"/>
                </a:solidFill>
              </a:rPr>
              <a:t>Шаехова</a:t>
            </a:r>
            <a:r>
              <a:rPr lang="ru-RU" dirty="0" smtClean="0">
                <a:solidFill>
                  <a:schemeClr val="bg2"/>
                </a:solidFill>
              </a:rPr>
              <a:t> Резеда </a:t>
            </a:r>
            <a:r>
              <a:rPr lang="ru-RU" dirty="0" err="1" smtClean="0">
                <a:solidFill>
                  <a:schemeClr val="bg2"/>
                </a:solidFill>
              </a:rPr>
              <a:t>Камилевна</a:t>
            </a:r>
            <a:r>
              <a:rPr lang="ru-RU" dirty="0" smtClean="0">
                <a:solidFill>
                  <a:schemeClr val="bg2"/>
                </a:solidFill>
              </a:rPr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WINDOWS\Temp\Rar$DI01.062\Фокина Л. П. Шаблон (фон) презентации. Часть 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4298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«</a:t>
            </a:r>
            <a:r>
              <a:rPr lang="ru-RU" dirty="0" err="1" smtClean="0">
                <a:solidFill>
                  <a:srgbClr val="FF0000"/>
                </a:solidFill>
                <a:latin typeface="Georgia" pitchFamily="18" charset="0"/>
              </a:rPr>
              <a:t>Татарча</a:t>
            </a:r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Georgia" pitchFamily="18" charset="0"/>
              </a:rPr>
              <a:t>сөйләшәбез»</a:t>
            </a:r>
            <a:r>
              <a:rPr lang="ru-RU" dirty="0" err="1" smtClean="0">
                <a:latin typeface="Georgia" pitchFamily="18" charset="0"/>
              </a:rPr>
              <a:t> </a:t>
            </a:r>
            <a:r>
              <a:rPr lang="ru-RU" dirty="0" smtClean="0">
                <a:latin typeface="Georgia" pitchFamily="18" charset="0"/>
              </a:rPr>
              <a:t>- </a:t>
            </a:r>
            <a:r>
              <a:rPr lang="ru-RU" dirty="0" smtClean="0">
                <a:solidFill>
                  <a:srgbClr val="FFFF00"/>
                </a:solidFill>
                <a:latin typeface="Georgia" pitchFamily="18" charset="0"/>
              </a:rPr>
              <a:t>«Говорим по-татарски»</a:t>
            </a:r>
            <a:endParaRPr lang="ru-RU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“Минем </a:t>
            </a:r>
            <a:r>
              <a:rPr lang="ru-RU" sz="36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өем</a:t>
            </a:r>
            <a:r>
              <a:rPr lang="ru-RU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” </a:t>
            </a:r>
            <a:r>
              <a:rPr lang="ru-RU" sz="3600" dirty="0" smtClean="0">
                <a:solidFill>
                  <a:srgbClr val="FF0066"/>
                </a:solidFill>
              </a:rPr>
              <a:t>(для средней группы)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“</a:t>
            </a:r>
            <a:r>
              <a:rPr lang="ru-RU" sz="3600" b="1" dirty="0" err="1" smtClean="0">
                <a:solidFill>
                  <a:srgbClr val="7030A0"/>
                </a:solidFill>
              </a:rPr>
              <a:t>Уйный-уйный</a:t>
            </a: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err="1" smtClean="0">
                <a:solidFill>
                  <a:srgbClr val="7030A0"/>
                </a:solidFill>
              </a:rPr>
              <a:t>үсәбез”</a:t>
            </a:r>
            <a:endParaRPr lang="ru-RU" sz="3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FF00"/>
                </a:solidFill>
              </a:rPr>
              <a:t> </a:t>
            </a:r>
            <a:r>
              <a:rPr lang="ru-RU" sz="3600" dirty="0" smtClean="0">
                <a:solidFill>
                  <a:srgbClr val="FF0066"/>
                </a:solidFill>
              </a:rPr>
              <a:t>(для старшей группы)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“Без </a:t>
            </a:r>
            <a:r>
              <a:rPr lang="ru-RU" sz="3600" b="1" dirty="0" err="1" smtClean="0">
                <a:solidFill>
                  <a:srgbClr val="00B050"/>
                </a:solidFill>
              </a:rPr>
              <a:t>инде</a:t>
            </a:r>
            <a:r>
              <a:rPr lang="ru-RU" sz="3600" b="1" dirty="0" smtClean="0">
                <a:solidFill>
                  <a:srgbClr val="00B050"/>
                </a:solidFill>
              </a:rPr>
              <a:t> </a:t>
            </a:r>
            <a:r>
              <a:rPr lang="ru-RU" sz="3600" b="1" dirty="0" err="1" smtClean="0">
                <a:solidFill>
                  <a:srgbClr val="00B050"/>
                </a:solidFill>
              </a:rPr>
              <a:t>хәзер зурлар</a:t>
            </a:r>
            <a:r>
              <a:rPr lang="ru-RU" sz="3600" b="1" dirty="0" smtClean="0">
                <a:solidFill>
                  <a:srgbClr val="00B050"/>
                </a:solidFill>
              </a:rPr>
              <a:t> </a:t>
            </a:r>
            <a:r>
              <a:rPr lang="ru-RU" sz="3600" b="1" dirty="0" err="1" smtClean="0">
                <a:solidFill>
                  <a:srgbClr val="00B050"/>
                </a:solidFill>
              </a:rPr>
              <a:t>-мәктәпкә илтә юллар</a:t>
            </a:r>
            <a:r>
              <a:rPr lang="ru-RU" sz="3600" b="1" dirty="0" smtClean="0">
                <a:solidFill>
                  <a:srgbClr val="00B050"/>
                </a:solidFill>
              </a:rPr>
              <a:t>” 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66"/>
                </a:solidFill>
              </a:rPr>
              <a:t>(для подготовительной к школе группы</a:t>
            </a:r>
            <a:r>
              <a:rPr lang="ru-RU" sz="3200" dirty="0" smtClean="0">
                <a:solidFill>
                  <a:srgbClr val="FF0066"/>
                </a:solidFill>
              </a:rPr>
              <a:t>)</a:t>
            </a:r>
            <a:endParaRPr lang="ru-RU" sz="32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WINDOWS\Temp\Rar$DI01.062\Фокина Л. П. Шаблон (фон) презентации. Часть 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4298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11144" cy="202884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>
                    <a:lumMod val="75000"/>
                  </a:schemeClr>
                </a:solidFill>
                <a:latin typeface="Georgia" pitchFamily="18" charset="0"/>
              </a:rPr>
              <a:t>“Минем </a:t>
            </a:r>
            <a:r>
              <a:rPr lang="ru-RU" sz="4000" dirty="0" err="1" smtClean="0">
                <a:solidFill>
                  <a:schemeClr val="tx1">
                    <a:lumMod val="75000"/>
                  </a:schemeClr>
                </a:solidFill>
                <a:latin typeface="Georgia" pitchFamily="18" charset="0"/>
              </a:rPr>
              <a:t>өем</a:t>
            </a:r>
            <a:r>
              <a:rPr lang="ru-RU" sz="4000" dirty="0" smtClean="0">
                <a:solidFill>
                  <a:schemeClr val="tx1">
                    <a:lumMod val="75000"/>
                  </a:schemeClr>
                </a:solidFill>
                <a:latin typeface="Georgia" pitchFamily="18" charset="0"/>
              </a:rPr>
              <a:t>”</a:t>
            </a:r>
            <a:br>
              <a:rPr lang="ru-RU" sz="4000" dirty="0" smtClean="0">
                <a:solidFill>
                  <a:schemeClr val="tx1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4000" dirty="0" smtClean="0">
                <a:solidFill>
                  <a:schemeClr val="tx1">
                    <a:lumMod val="75000"/>
                  </a:schemeClr>
                </a:solidFill>
                <a:latin typeface="Georgia" pitchFamily="18" charset="0"/>
              </a:rPr>
              <a:t> (для средней группы)</a:t>
            </a:r>
            <a:br>
              <a:rPr lang="ru-RU" sz="4000" dirty="0" smtClean="0">
                <a:solidFill>
                  <a:schemeClr val="tx1">
                    <a:lumMod val="75000"/>
                  </a:schemeClr>
                </a:solidFill>
                <a:latin typeface="Georgia" pitchFamily="18" charset="0"/>
              </a:rPr>
            </a:br>
            <a:endParaRPr lang="ru-RU" dirty="0">
              <a:solidFill>
                <a:schemeClr val="tx1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P103055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00166" y="1643050"/>
            <a:ext cx="6286511" cy="4714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WINDOWS\Temp\Rar$DI01.062\Фокина Л. П. Шаблон (фон) презентации. Часть 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4298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>
                <a:solidFill>
                  <a:srgbClr val="FFFF00"/>
                </a:solidFill>
                <a:latin typeface="+mn-lt"/>
              </a:rPr>
              <a:t>УРТАНЧЫЛАР ТӨРКЕМЕ ӨЧЕН ТЕМАЛАР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: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6000" b="1" dirty="0" smtClean="0">
                <a:solidFill>
                  <a:schemeClr val="tx1">
                    <a:lumMod val="75000"/>
                  </a:schemeClr>
                </a:solidFill>
              </a:rPr>
              <a:t>ГАИЛӘ</a:t>
            </a:r>
          </a:p>
          <a:p>
            <a:r>
              <a:rPr lang="tt-RU" sz="6000" b="1" dirty="0" smtClean="0">
                <a:solidFill>
                  <a:schemeClr val="tx1">
                    <a:lumMod val="75000"/>
                  </a:schemeClr>
                </a:solidFill>
              </a:rPr>
              <a:t>АШАМЛЫКЛАР</a:t>
            </a:r>
          </a:p>
          <a:p>
            <a:r>
              <a:rPr lang="tt-RU" sz="6000" b="1" dirty="0" smtClean="0">
                <a:solidFill>
                  <a:schemeClr val="tx1">
                    <a:lumMod val="75000"/>
                  </a:schemeClr>
                </a:solidFill>
              </a:rPr>
              <a:t>УЕНЧЫКЛАР</a:t>
            </a:r>
          </a:p>
          <a:p>
            <a:r>
              <a:rPr lang="tt-RU" sz="6000" b="1" dirty="0" smtClean="0">
                <a:solidFill>
                  <a:schemeClr val="tx1">
                    <a:lumMod val="75000"/>
                  </a:schemeClr>
                </a:solidFill>
              </a:rPr>
              <a:t>САННАР</a:t>
            </a:r>
            <a:endParaRPr lang="ru-RU" sz="6000" b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WINDOWS\Temp\Rar$DI01.062\Фокина Л. П. Шаблон (фон) презентации. Часть 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4298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>
                <a:solidFill>
                  <a:srgbClr val="FFFF00"/>
                </a:solidFill>
                <a:latin typeface="+mn-lt"/>
              </a:rPr>
              <a:t>Уртанчылар төркеме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" name="Содержимое 3" descr="P1030540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642910" y="1412776"/>
            <a:ext cx="3012012" cy="24178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103051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43504" y="1484784"/>
            <a:ext cx="3071802" cy="2390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C:\Users\Windows7\Desktop\фото 123\DSC_019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60" y="4005064"/>
            <a:ext cx="3076198" cy="22909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Windows7\Desktop\фото 123\DSC_019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148064" y="4005064"/>
            <a:ext cx="3045496" cy="21946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WINDOWS\Temp\Rar$DI01.062\Фокина Л. П. Шаблон (фон) презентации. Часть 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4298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27168" cy="181281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66"/>
                </a:solidFill>
                <a:latin typeface="+mn-lt"/>
              </a:rPr>
              <a:t>“</a:t>
            </a:r>
            <a:r>
              <a:rPr lang="ru-RU" sz="4000" dirty="0" err="1" smtClean="0">
                <a:solidFill>
                  <a:srgbClr val="FF0066"/>
                </a:solidFill>
                <a:latin typeface="+mn-lt"/>
              </a:rPr>
              <a:t>Уйный-уйный</a:t>
            </a:r>
            <a:r>
              <a:rPr lang="ru-RU" sz="4000" dirty="0" smtClean="0">
                <a:solidFill>
                  <a:srgbClr val="FF0066"/>
                </a:solidFill>
                <a:latin typeface="+mn-lt"/>
              </a:rPr>
              <a:t> </a:t>
            </a:r>
            <a:r>
              <a:rPr lang="ru-RU" sz="4000" dirty="0" err="1" smtClean="0">
                <a:solidFill>
                  <a:srgbClr val="FF0066"/>
                </a:solidFill>
                <a:latin typeface="+mn-lt"/>
              </a:rPr>
              <a:t>үсәбез”</a:t>
            </a:r>
            <a:r>
              <a:rPr lang="ru-RU" sz="4000" dirty="0" smtClean="0">
                <a:solidFill>
                  <a:srgbClr val="FF0066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rgbClr val="FF0066"/>
                </a:solidFill>
                <a:latin typeface="+mn-lt"/>
              </a:rPr>
            </a:br>
            <a:r>
              <a:rPr lang="ru-RU" sz="4000" dirty="0" smtClean="0">
                <a:solidFill>
                  <a:srgbClr val="FF0066"/>
                </a:solidFill>
                <a:latin typeface="+mn-lt"/>
              </a:rPr>
              <a:t> (для старшей группы)</a:t>
            </a:r>
            <a:br>
              <a:rPr lang="ru-RU" sz="4000" dirty="0" smtClean="0">
                <a:solidFill>
                  <a:srgbClr val="FF0066"/>
                </a:solidFill>
                <a:latin typeface="+mn-lt"/>
              </a:rPr>
            </a:br>
            <a:endParaRPr lang="ru-RU" dirty="0">
              <a:solidFill>
                <a:srgbClr val="FF0066"/>
              </a:solidFill>
              <a:latin typeface="+mn-lt"/>
            </a:endParaRPr>
          </a:p>
        </p:txBody>
      </p:sp>
      <p:pic>
        <p:nvPicPr>
          <p:cNvPr id="5" name="Содержимое 4" descr="P1030557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214414" y="1643050"/>
            <a:ext cx="6907852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WINDOWS\Temp\Rar$DI01.062\Фокина Л. П. Шаблон (фон) презентации. Часть 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4298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>
                <a:solidFill>
                  <a:srgbClr val="FFFF00"/>
                </a:solidFill>
                <a:latin typeface="+mn-lt"/>
              </a:rPr>
              <a:t>ЗУРЛАР ТӨРКЕМЕ ӨЧЕН ТЕМАЛАР</a:t>
            </a:r>
            <a:r>
              <a:rPr lang="en-US" dirty="0" smtClean="0">
                <a:solidFill>
                  <a:srgbClr val="FFFF00"/>
                </a:solidFill>
                <a:latin typeface="+mn-lt"/>
              </a:rPr>
              <a:t>:</a:t>
            </a:r>
            <a:endParaRPr lang="ru-RU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>
                <a:solidFill>
                  <a:schemeClr val="tx1">
                    <a:lumMod val="75000"/>
                  </a:schemeClr>
                </a:solidFill>
              </a:rPr>
              <a:t>ЯШЕЛЧӘЛӘР</a:t>
            </a:r>
          </a:p>
          <a:p>
            <a:r>
              <a:rPr lang="tt-RU" sz="3200" b="1" dirty="0" smtClean="0">
                <a:solidFill>
                  <a:schemeClr val="tx1">
                    <a:lumMod val="75000"/>
                  </a:schemeClr>
                </a:solidFill>
              </a:rPr>
              <a:t>АШАМЛЫКЛАР</a:t>
            </a:r>
          </a:p>
          <a:p>
            <a:r>
              <a:rPr lang="tt-RU" sz="3200" b="1" dirty="0" smtClean="0">
                <a:solidFill>
                  <a:schemeClr val="tx1">
                    <a:lumMod val="75000"/>
                  </a:schemeClr>
                </a:solidFill>
              </a:rPr>
              <a:t>САВЫТ-САБА</a:t>
            </a:r>
          </a:p>
          <a:p>
            <a:r>
              <a:rPr lang="tt-RU" sz="3200" b="1" dirty="0" smtClean="0">
                <a:solidFill>
                  <a:schemeClr val="tx1">
                    <a:lumMod val="75000"/>
                  </a:schemeClr>
                </a:solidFill>
              </a:rPr>
              <a:t>КИЕМНӘР</a:t>
            </a:r>
          </a:p>
          <a:p>
            <a:r>
              <a:rPr lang="tt-RU" sz="3200" b="1" dirty="0" smtClean="0">
                <a:solidFill>
                  <a:schemeClr val="tx1">
                    <a:lumMod val="75000"/>
                  </a:schemeClr>
                </a:solidFill>
              </a:rPr>
              <a:t>ШӘХСИ ГИГИЕНА</a:t>
            </a:r>
          </a:p>
          <a:p>
            <a:r>
              <a:rPr lang="tt-RU" sz="3200" b="1" dirty="0" smtClean="0">
                <a:solidFill>
                  <a:schemeClr val="tx1">
                    <a:lumMod val="75000"/>
                  </a:schemeClr>
                </a:solidFill>
              </a:rPr>
              <a:t>ӨЙ ҖИҺАЗЛАРЫ</a:t>
            </a:r>
          </a:p>
          <a:p>
            <a:r>
              <a:rPr lang="tt-RU" sz="3200" b="1" dirty="0" smtClean="0">
                <a:solidFill>
                  <a:schemeClr val="tx1">
                    <a:lumMod val="75000"/>
                  </a:schemeClr>
                </a:solidFill>
              </a:rPr>
              <a:t>БӘЙРӘМ “ТУГАН КӨН”</a:t>
            </a:r>
          </a:p>
          <a:p>
            <a:r>
              <a:rPr lang="tt-RU" sz="3200" b="1" dirty="0" smtClean="0">
                <a:solidFill>
                  <a:schemeClr val="tx1">
                    <a:lumMod val="75000"/>
                  </a:schemeClr>
                </a:solidFill>
              </a:rPr>
              <a:t>БӘЙРӘМ “САБАНТУЙ</a:t>
            </a:r>
            <a:r>
              <a:rPr lang="tt-RU" b="1" dirty="0" smtClean="0">
                <a:solidFill>
                  <a:srgbClr val="00B050"/>
                </a:solidFill>
              </a:rPr>
              <a:t>”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C:\WINDOWS\Temp\Rar$DI01.062\Фокина Л. П. Шаблон (фон) презентации. Часть 2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4298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>
                <a:solidFill>
                  <a:srgbClr val="00FF00"/>
                </a:solidFill>
                <a:latin typeface="+mn-lt"/>
              </a:rPr>
              <a:t>ЗУРЛАР ТӨРКЕМЕ</a:t>
            </a:r>
            <a:endParaRPr lang="ru-RU" dirty="0">
              <a:solidFill>
                <a:srgbClr val="00FF00"/>
              </a:solidFill>
              <a:latin typeface="+mn-lt"/>
            </a:endParaRPr>
          </a:p>
        </p:txBody>
      </p:sp>
      <p:pic>
        <p:nvPicPr>
          <p:cNvPr id="4" name="Содержимое 3" descr="P1030522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683568" y="1412776"/>
            <a:ext cx="4003432" cy="30025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103054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004048" y="3284984"/>
            <a:ext cx="3846248" cy="2884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4D4D4D"/>
      </a:dk1>
      <a:lt1>
        <a:srgbClr val="2F2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92D050"/>
      </a:accent6>
      <a:hlink>
        <a:srgbClr val="FFCC00"/>
      </a:hlink>
      <a:folHlink>
        <a:srgbClr val="EE941C"/>
      </a:folHlink>
    </a:clrScheme>
    <a:fontScheme name="Другая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130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Балалар бакчасында умк</vt:lpstr>
      <vt:lpstr>Укыту-методик комплектлары</vt:lpstr>
      <vt:lpstr>«Татарча сөйләшәбез» - «Говорим по-татарски»</vt:lpstr>
      <vt:lpstr>“Минем өем”  (для средней группы) </vt:lpstr>
      <vt:lpstr>УРТАНЧЫЛАР ТӨРКЕМЕ ӨЧЕН ТЕМАЛАР:</vt:lpstr>
      <vt:lpstr>Уртанчылар төркеме</vt:lpstr>
      <vt:lpstr>“Уйный-уйный үсәбез”  (для старшей группы) </vt:lpstr>
      <vt:lpstr>ЗУРЛАР ТӨРКЕМЕ ӨЧЕН ТЕМАЛАР:</vt:lpstr>
      <vt:lpstr>ЗУРЛАР ТӨРКЕМЕ</vt:lpstr>
      <vt:lpstr>“Мәктәпкә илтә юллар”  (для подготовительной к школе группы) </vt:lpstr>
      <vt:lpstr>МӘКТӘПКӘ ӘЗЕРЛЕК ТӨРКЕМЕ</vt:lpstr>
      <vt:lpstr>ДИДАКТИК УЕННАР </vt:lpstr>
      <vt:lpstr>Балалар белән аерым эш</vt:lpstr>
      <vt:lpstr>Демонстрацион материаллар</vt:lpstr>
      <vt:lpstr>ИГЪТИБАРЫГЫЗ  ӨЧЕН РӘХМӘТ!!!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Балалар бакчасында умк</dc:title>
  <dc:creator>user</dc:creator>
  <cp:lastModifiedBy>user</cp:lastModifiedBy>
  <cp:revision>25</cp:revision>
  <dcterms:created xsi:type="dcterms:W3CDTF">2014-02-17T09:25:50Z</dcterms:created>
  <dcterms:modified xsi:type="dcterms:W3CDTF">2015-10-15T08:01:49Z</dcterms:modified>
</cp:coreProperties>
</file>