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4" r:id="rId9"/>
    <p:sldId id="263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AA2B-4157-4375-A766-4460B9D2F026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0D60F7-F509-4242-A14D-81B3AB2AA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AA2B-4157-4375-A766-4460B9D2F026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0F7-F509-4242-A14D-81B3AB2AA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AA2B-4157-4375-A766-4460B9D2F026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0F7-F509-4242-A14D-81B3AB2AA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60AA2B-4157-4375-A766-4460B9D2F026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50D60F7-F509-4242-A14D-81B3AB2AA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AA2B-4157-4375-A766-4460B9D2F026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0F7-F509-4242-A14D-81B3AB2AA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AA2B-4157-4375-A766-4460B9D2F026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0F7-F509-4242-A14D-81B3AB2AA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0F7-F509-4242-A14D-81B3AB2AA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AA2B-4157-4375-A766-4460B9D2F026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AA2B-4157-4375-A766-4460B9D2F026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0F7-F509-4242-A14D-81B3AB2AA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AA2B-4157-4375-A766-4460B9D2F026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0F7-F509-4242-A14D-81B3AB2AA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60AA2B-4157-4375-A766-4460B9D2F026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0D60F7-F509-4242-A14D-81B3AB2AA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AA2B-4157-4375-A766-4460B9D2F026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0D60F7-F509-4242-A14D-81B3AB2AA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60AA2B-4157-4375-A766-4460B9D2F026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50D60F7-F509-4242-A14D-81B3AB2AA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929090" cy="492919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214818"/>
            <a:ext cx="3690934" cy="2357454"/>
          </a:xfrm>
        </p:spPr>
        <p:txBody>
          <a:bodyPr/>
          <a:lstStyle/>
          <a:p>
            <a:r>
              <a:rPr lang="ru-RU" dirty="0" smtClean="0"/>
              <a:t>Моргунова Лилия Александровна, 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МОУ СОШ №7</a:t>
            </a:r>
          </a:p>
          <a:p>
            <a:r>
              <a:rPr lang="ru-RU" dirty="0" smtClean="0"/>
              <a:t>г.Бутурлиновка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1482" y="500042"/>
            <a:ext cx="8472518" cy="2714644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ru-RU" dirty="0" smtClean="0">
                <a:solidFill>
                  <a:schemeClr val="tx1"/>
                </a:solidFill>
              </a:rPr>
              <a:t>Творчество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GB" dirty="0" err="1" smtClean="0">
                <a:solidFill>
                  <a:schemeClr val="tx1"/>
                </a:solidFill>
              </a:rPr>
              <a:t>Никола</a:t>
            </a:r>
            <a:r>
              <a:rPr lang="ru-RU" dirty="0" smtClean="0">
                <a:solidFill>
                  <a:schemeClr val="tx1"/>
                </a:solidFill>
              </a:rPr>
              <a:t>я </a:t>
            </a:r>
            <a:r>
              <a:rPr lang="en-GB" dirty="0" err="1" smtClean="0">
                <a:solidFill>
                  <a:schemeClr val="tx1"/>
                </a:solidFill>
              </a:rPr>
              <a:t>Алексеевич</a:t>
            </a:r>
            <a:r>
              <a:rPr lang="ru-RU" dirty="0" smtClean="0">
                <a:solidFill>
                  <a:schemeClr val="tx1"/>
                </a:solidFill>
              </a:rPr>
              <a:t>а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Некрасов</a:t>
            </a:r>
            <a:r>
              <a:rPr lang="ru-RU" dirty="0" smtClean="0">
                <a:solidFill>
                  <a:schemeClr val="tx1"/>
                </a:solidFill>
              </a:rPr>
              <a:t>а 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Классный час в 3 классе.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52899"/>
            <a:ext cx="4572000" cy="3257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3000"/>
              </a:lnSpc>
              <a:buClr>
                <a:srgbClr val="000000"/>
              </a:buClr>
              <a:buSzPct val="45000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В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1832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году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Некрасов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вместе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с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братом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Андреем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поступил в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Ярославскую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гимназию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.</a:t>
            </a:r>
            <a:endParaRPr lang="ru-RU" sz="2800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Товарищи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любили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Некрасова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за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живой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и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общительный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характер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за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начитанность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и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умение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рассказывать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Читал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Некрасов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действительно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много, хотя и довольно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беспорядочно</a:t>
            </a:r>
            <a:r>
              <a:rPr lang="en-US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.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	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Четыре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года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обучения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мало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что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дали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, а в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последний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, 1837 г.,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Николай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Некрасов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даже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не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был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аттестован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по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многим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предметам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.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Под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предлогом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«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расстроенного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здоровья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»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Некрасов-отец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забрал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сына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из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гимназии</a:t>
            </a:r>
            <a:r>
              <a:rPr lang="en-GB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». 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5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643446"/>
            <a:ext cx="8501122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body" sz="half" idx="2"/>
          </p:nvPr>
        </p:nvSpPr>
        <p:spPr>
          <a:xfrm>
            <a:off x="4357686" y="500042"/>
            <a:ext cx="4329114" cy="5519758"/>
          </a:xfrm>
        </p:spPr>
        <p:txBody>
          <a:bodyPr>
            <a:normAutofit fontScale="62500" lnSpcReduction="20000"/>
          </a:bodyPr>
          <a:lstStyle/>
          <a:p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В 1838 г.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Некрасов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принимает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решение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поступать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в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Петербургский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университет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.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Эту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его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мечту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поддерживала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мать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,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отец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же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настаивал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на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поступлении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в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кадетский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корпус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.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Но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юноша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Некрасов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не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послушал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отца</a:t>
            </a:r>
            <a:r>
              <a:rPr lang="ru-RU" sz="2800" dirty="0" smtClean="0">
                <a:latin typeface="Arial Unicode MS" pitchFamily="34" charset="-128"/>
                <a:cs typeface="Courier New CYR" charset="0"/>
              </a:rPr>
              <a:t>.</a:t>
            </a:r>
            <a:r>
              <a:rPr lang="ru-RU" sz="2800" dirty="0" smtClean="0">
                <a:solidFill>
                  <a:srgbClr val="000000"/>
                </a:solidFill>
              </a:rPr>
              <a:t> 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университет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поступить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не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удалось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—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слишком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скудны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оказались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знания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полученные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гимназии</a:t>
            </a:r>
            <a:r>
              <a:rPr lang="en-US" sz="2800" dirty="0" smtClean="0">
                <a:solidFill>
                  <a:srgbClr val="000000"/>
                </a:solidFill>
              </a:rPr>
              <a:t>..</a:t>
            </a:r>
            <a:r>
              <a:rPr lang="ru-RU" sz="2800" b="1" i="1" dirty="0" smtClean="0">
                <a:latin typeface="Arial Unicode MS" pitchFamily="34" charset="-128"/>
              </a:rPr>
              <a:t> «Ровно три года, - вспоминал позже Некрасов, - я чувствовал себя постоянно, каждый день голодным. Приходилось есть не просто плохо, не только впроголодь, но и не каждый день».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" y="357166"/>
            <a:ext cx="3762745" cy="566263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607223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3000"/>
              </a:lnSpc>
            </a:pPr>
            <a:r>
              <a:rPr lang="ru-RU" sz="2800" dirty="0" smtClean="0">
                <a:solidFill>
                  <a:srgbClr val="000000"/>
                </a:solidFill>
              </a:rPr>
              <a:t>Началась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жизнь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полная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лишений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ru-RU" sz="2800" dirty="0" smtClean="0">
                <a:solidFill>
                  <a:srgbClr val="000000"/>
                </a:solidFill>
              </a:rPr>
              <a:t>Некрасов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скитался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петербургским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трущобам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жил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подвалах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чердаках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зарабатывал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деньги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перепиской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бумаг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составлением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всякого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рода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прошений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ходатайств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для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бедных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людей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ru-RU" sz="2800" dirty="0" smtClean="0">
                <a:solidFill>
                  <a:srgbClr val="000000"/>
                </a:solidFill>
              </a:rPr>
              <a:t>Поэт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рассказывал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что «бывали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такие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тяжелые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для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него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месяцы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что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он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ежедневно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отправлялся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Сенную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площадь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там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за</a:t>
            </a:r>
            <a:r>
              <a:rPr lang="en-US" sz="2800" dirty="0" smtClean="0">
                <a:solidFill>
                  <a:srgbClr val="000000"/>
                </a:solidFill>
              </a:rPr>
              <a:t> 5 </a:t>
            </a:r>
            <a:r>
              <a:rPr lang="ru-RU" sz="2800" dirty="0" smtClean="0">
                <a:solidFill>
                  <a:srgbClr val="000000"/>
                </a:solidFill>
              </a:rPr>
              <a:t>копеек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или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за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кусок белого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хлеба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писал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крестьянам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письма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прошения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случае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неудачи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площади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отправлялся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казначейство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чтобы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расписываться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за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неграмотных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получить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за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это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несколько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копеек»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800" b="1" i="1" dirty="0" smtClean="0"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latin typeface="Arial Unicode MS" pitchFamily="34" charset="-128"/>
              </a:rPr>
              <a:t>        </a:t>
            </a:r>
            <a:endParaRPr lang="ru-RU" sz="2800" b="1" i="1" dirty="0">
              <a:latin typeface="Arial Unicode MS" pitchFamily="34" charset="-128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5072063" y="500063"/>
            <a:ext cx="4071937" cy="6072187"/>
          </a:xfrm>
        </p:spPr>
        <p:txBody>
          <a:bodyPr>
            <a:normAutofit fontScale="77500" lnSpcReduction="20000"/>
          </a:bodyPr>
          <a:lstStyle/>
          <a:p>
            <a:pPr marL="0" lvl="2" indent="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ru-RU" sz="20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В начале 1875 года  Некрасов тяжко заболел (врачи обнаружили у него рак кишечника), и скоро жизнь его превратилась в медленную агонию. Напрасно был выписан из Вены знаменитый хирург </a:t>
            </a:r>
            <a:r>
              <a:rPr lang="ru-RU" sz="20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Бильрот</a:t>
            </a:r>
            <a:r>
              <a:rPr lang="ru-RU" sz="20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; мучительная операция ни к чему не привела.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Вечером 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27 декабря 1877 года (8 января 1878 года по новому стилю) Некрасов скончался. Морозным декабрьским утром от квартиры Некрасова на Литейном проспекте в сторону Новодевичьего кладбища двинулась похоронная процессия. Гроб все время несли на руках. Такого еще не видел Петербург. По словам очевидцев, проститься с любимым поэтом пришло свыше пяти тысяч человек.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357718" cy="592935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57227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Произведения Н.А. Некрасова.</a:t>
            </a:r>
            <a:endParaRPr lang="ru-RU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86212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357298"/>
            <a:ext cx="283030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428868"/>
            <a:ext cx="2857520" cy="374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Поэма Н.А. Некрасова 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"Мороз, Красный нос".</a:t>
            </a:r>
            <a:endParaRPr lang="ru-RU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3575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Дарья в лес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71612"/>
            <a:ext cx="2571768" cy="4429156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571612"/>
            <a:ext cx="246380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Иллюстрации к стихотворению Н.А. Некрасова «Железная дорога".</a:t>
            </a:r>
            <a:br>
              <a:rPr lang="ru-RU" sz="2400" b="1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endParaRPr lang="ru-RU" sz="2400" b="1" dirty="0"/>
          </a:p>
        </p:txBody>
      </p:sp>
      <p:pic>
        <p:nvPicPr>
          <p:cNvPr id="4" name="Picture 8" descr="железная дорог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786214" cy="445770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385765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714356"/>
            <a:ext cx="3714776" cy="5143536"/>
          </a:xfrm>
          <a:ln/>
        </p:spPr>
      </p:pic>
      <p:pic>
        <p:nvPicPr>
          <p:cNvPr id="5" name="Picture 5" descr="сканирование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857232"/>
            <a:ext cx="3500462" cy="521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000892" y="3214686"/>
            <a:ext cx="2000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charset="0"/>
                <a:ea typeface="Arial Unicode MS" pitchFamily="34" charset="-128"/>
                <a:cs typeface="Arial Unicode MS" pitchFamily="34" charset="-128"/>
              </a:rPr>
              <a:t>Иллюстрация к стихотворению  Н.А. Некрасова «Дедушка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400" dirty="0" smtClean="0">
                <a:solidFill>
                  <a:srgbClr val="990033"/>
                </a:solidFill>
              </a:rPr>
              <a:t>«Я лиру посвятил народу своему» </a:t>
            </a:r>
            <a:br>
              <a:rPr lang="ru-RU" sz="4400" dirty="0" smtClean="0">
                <a:solidFill>
                  <a:srgbClr val="990033"/>
                </a:solidFill>
              </a:rPr>
            </a:br>
            <a:endParaRPr lang="ru-RU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1214422"/>
            <a:ext cx="2955285" cy="4572000"/>
          </a:xfrm>
        </p:spPr>
      </p:pic>
      <p:pic>
        <p:nvPicPr>
          <p:cNvPr id="7" name="Picture 5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642918"/>
            <a:ext cx="2925748" cy="4500594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48074" y="1744663"/>
            <a:ext cx="2930833" cy="439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457200"/>
            <a:ext cx="3471858" cy="1066800"/>
          </a:xfrm>
        </p:spPr>
        <p:txBody>
          <a:bodyPr anchor="ctr">
            <a:no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Детство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4" y="1643050"/>
            <a:ext cx="4071966" cy="50435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tabLst>
                <a:tab pos="0" algn="l"/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2800" b="1" dirty="0" err="1" smtClean="0">
                <a:solidFill>
                  <a:srgbClr val="C00000"/>
                </a:solidFill>
                <a:latin typeface="+mj-lt"/>
                <a:cs typeface="Courier New CYR" charset="0"/>
              </a:rPr>
              <a:t>Николай</a:t>
            </a:r>
            <a:r>
              <a:rPr lang="en-GB" sz="2800" b="1" dirty="0" smtClean="0">
                <a:solidFill>
                  <a:srgbClr val="C00000"/>
                </a:solidFill>
                <a:latin typeface="+mj-lt"/>
                <a:cs typeface="Courier New CYR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+mj-lt"/>
                <a:cs typeface="Courier New CYR" charset="0"/>
              </a:rPr>
              <a:t>Алексеевич</a:t>
            </a:r>
            <a:r>
              <a:rPr lang="en-GB" sz="2800" b="1" dirty="0" smtClean="0">
                <a:solidFill>
                  <a:srgbClr val="C00000"/>
                </a:solidFill>
                <a:latin typeface="+mj-lt"/>
                <a:cs typeface="Courier New CYR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+mj-lt"/>
                <a:cs typeface="Courier New CYR" charset="0"/>
              </a:rPr>
              <a:t>Некрасов</a:t>
            </a:r>
            <a:r>
              <a:rPr lang="en-GB" sz="2800" b="1" dirty="0" smtClean="0">
                <a:solidFill>
                  <a:srgbClr val="C00000"/>
                </a:solidFill>
                <a:latin typeface="+mj-lt"/>
                <a:cs typeface="Courier New CYR" charset="0"/>
              </a:rPr>
              <a:t>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родился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 28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ноября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 (10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декабря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по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 н.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ст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.)</a:t>
            </a: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 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1821г.в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местечке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Немирове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Подольской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губернии</a:t>
            </a: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. </a:t>
            </a:r>
          </a:p>
          <a:p>
            <a:pPr>
              <a:lnSpc>
                <a:spcPct val="120000"/>
              </a:lnSpc>
              <a:tabLst>
                <a:tab pos="0" algn="l"/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. 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474617" cy="564360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железная дорог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4214818"/>
            <a:ext cx="2500330" cy="2439122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1.Где провёл детство Николай  Алексеевич Некрасов?</a:t>
            </a:r>
          </a:p>
          <a:p>
            <a:r>
              <a:rPr lang="ru-RU" dirty="0" smtClean="0"/>
              <a:t>2.Какими чертами характера обладал отец поэта?</a:t>
            </a:r>
          </a:p>
          <a:p>
            <a:r>
              <a:rPr lang="ru-RU" dirty="0" smtClean="0"/>
              <a:t>3. Охарактеризуйте Елену Андреевну Некрасову.</a:t>
            </a:r>
          </a:p>
          <a:p>
            <a:r>
              <a:rPr lang="ru-RU" dirty="0" smtClean="0"/>
              <a:t>4. В каких произведениях описана любовь поэта к матери?</a:t>
            </a:r>
          </a:p>
          <a:p>
            <a:r>
              <a:rPr lang="ru-RU" dirty="0" smtClean="0"/>
              <a:t>5.К какому   стихотворению эта иллюстрация?</a:t>
            </a:r>
          </a:p>
          <a:p>
            <a:r>
              <a:rPr lang="ru-RU" dirty="0" smtClean="0"/>
              <a:t>6. Какие произведения Н.А. </a:t>
            </a:r>
          </a:p>
          <a:p>
            <a:pPr>
              <a:buNone/>
            </a:pPr>
            <a:r>
              <a:rPr lang="ru-RU" dirty="0" smtClean="0"/>
              <a:t>Некрасова вы знаете?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ВОПРОСЫ: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688934" cy="6500857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ВСЕГО ДОБРОГО!!!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73000"/>
              </a:lnSpc>
            </a:pPr>
            <a:r>
              <a:rPr lang="ru-RU" sz="2800" dirty="0" smtClean="0"/>
              <a:t>http://www.nnekrasov.ru/</a:t>
            </a:r>
          </a:p>
          <a:p>
            <a:pPr>
              <a:lnSpc>
                <a:spcPct val="73000"/>
              </a:lnSpc>
            </a:pPr>
            <a:r>
              <a:rPr lang="ru-RU" sz="2800" dirty="0" smtClean="0"/>
              <a:t>http://nekrasov.niv.ru/</a:t>
            </a:r>
          </a:p>
          <a:p>
            <a:pPr>
              <a:lnSpc>
                <a:spcPct val="73000"/>
              </a:lnSpc>
            </a:pPr>
            <a:r>
              <a:rPr lang="ru-RU" sz="2800" dirty="0" smtClean="0"/>
              <a:t>http://www.kostyor.ru/biography/?n=61 </a:t>
            </a:r>
          </a:p>
          <a:p>
            <a:pPr>
              <a:lnSpc>
                <a:spcPct val="73000"/>
              </a:lnSpc>
            </a:pPr>
            <a:r>
              <a:rPr lang="ru-RU" sz="2800" dirty="0" smtClean="0"/>
              <a:t>http://www.bestpeopleofrussia.ru/persona/1842/bio</a:t>
            </a:r>
          </a:p>
          <a:p>
            <a:pPr>
              <a:lnSpc>
                <a:spcPct val="73000"/>
              </a:lnSpc>
            </a:pPr>
            <a:r>
              <a:rPr lang="ru-RU" sz="2800" dirty="0" smtClean="0"/>
              <a:t>http://www.rulex.ru/01140068.htm</a:t>
            </a:r>
          </a:p>
          <a:p>
            <a:pPr>
              <a:lnSpc>
                <a:spcPct val="73000"/>
              </a:lnSpc>
            </a:pPr>
            <a:r>
              <a:rPr lang="ru-RU" sz="2800" dirty="0" smtClean="0"/>
              <a:t>http://pointart.ru/index.php?p=gallerypic&amp;img_id=940&amp;galid=193&amp;area=1&amp;ascdesc=desc</a:t>
            </a:r>
          </a:p>
          <a:p>
            <a:pPr>
              <a:lnSpc>
                <a:spcPct val="73000"/>
              </a:lnSpc>
            </a:pPr>
            <a:r>
              <a:rPr lang="ru-RU" sz="2800" dirty="0" smtClean="0"/>
              <a:t>http://www.ozon.ru/context/detail/id/3255609/</a:t>
            </a:r>
          </a:p>
          <a:p>
            <a:pPr>
              <a:lnSpc>
                <a:spcPct val="73000"/>
              </a:lnSpc>
            </a:pPr>
            <a:r>
              <a:rPr lang="ru-RU" sz="2800" dirty="0" smtClean="0"/>
              <a:t>http://www.museum.murom.ru/wwwmus/afisha/Mkrai/glava_5/par_42/petryshka.htm</a:t>
            </a:r>
          </a:p>
          <a:p>
            <a:pPr>
              <a:lnSpc>
                <a:spcPct val="73000"/>
              </a:lnSpc>
            </a:pPr>
            <a:r>
              <a:rPr lang="ru-RU" sz="2800" dirty="0" smtClean="0"/>
              <a:t>http://www.nekrasow.org.ru/lib/sa/author/100004</a:t>
            </a:r>
          </a:p>
          <a:p>
            <a:pPr>
              <a:lnSpc>
                <a:spcPct val="73000"/>
              </a:lnSpc>
            </a:pPr>
            <a:r>
              <a:rPr lang="ru-RU" sz="2800" dirty="0" smtClean="0"/>
              <a:t>http://infa.ws/jivopis/painter/187/index.php</a:t>
            </a:r>
          </a:p>
          <a:p>
            <a:pPr>
              <a:lnSpc>
                <a:spcPct val="73000"/>
              </a:lnSpc>
            </a:pPr>
            <a:r>
              <a:rPr lang="ru-RU" sz="2800" dirty="0" smtClean="0"/>
              <a:t>http://teachpro.ru/course2d.aspx?idc=20198&amp;cr=4&amp;p=1</a:t>
            </a:r>
          </a:p>
          <a:p>
            <a:pPr>
              <a:lnSpc>
                <a:spcPct val="73000"/>
              </a:lnSpc>
            </a:pPr>
            <a:r>
              <a:rPr lang="ru-RU" sz="2800" dirty="0" smtClean="0"/>
              <a:t>http://www.hclokomotiv.ru/tickets/yaroslavl/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Использованные источники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отец некрасов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571480"/>
            <a:ext cx="4357718" cy="5715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072066" y="1600200"/>
            <a:ext cx="3693982" cy="3733800"/>
          </a:xfrm>
        </p:spPr>
        <p:txBody>
          <a:bodyPr/>
          <a:lstStyle/>
          <a:p>
            <a:r>
              <a:rPr lang="ru-RU" dirty="0" smtClean="0"/>
              <a:t>Алексей Сергеевич Некрасов принадлежал к старинному , но обедневшему роду. В молодости служил в армии, а после выхода в отставку, занялся хозяйством. Он был очень суровым и своенравным, жестоко обращался со своими крестьянами. За малейшую провинность наказывал розгами. Очень любил псовую охоту и  карты.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Отец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3438" y="1600200"/>
            <a:ext cx="4122610" cy="37338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Елена Андреевна Закревская- дворянка из богатой семьи. Родители не соглашались выдать прекрасно воспитанную дочь за небогатого, малообразованного офицера. Брак состоялся без их согласия. Елена Андреевна очень страдала в замужестве. Целыми днями она сидела дома одна, а её муж развлекался псовой охотой, картами. Бывали дни, когда она целый день сидела за роялем, пела и плакала о своей горькой участи.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28" y="457200"/>
            <a:ext cx="3762372" cy="1066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Мать</a:t>
            </a:r>
            <a:endParaRPr lang="ru-RU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00052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Она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нередко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принимала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участие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в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вопросах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,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связанных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с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крестьянами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,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заступалась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за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них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перед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мужем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.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Но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он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нередко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накидывался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на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нее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с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кулаками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и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избивал</a:t>
            </a:r>
            <a:r>
              <a:rPr lang="ru-RU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.</a:t>
            </a:r>
            <a:endParaRPr lang="en-GB" sz="2800" dirty="0" smtClean="0">
              <a:solidFill>
                <a:srgbClr val="000000"/>
              </a:solidFill>
              <a:latin typeface="+mj-lt"/>
              <a:cs typeface="Courier New CYR" charset="0"/>
            </a:endParaRP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	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Елена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Андреевна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была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знатоком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мировой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поэзии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и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часто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рассказывала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сыну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отрывки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из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произведений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великих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писателей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,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которые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он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мог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понять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.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Маленький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Некрасов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был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горячо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привязан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к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своей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матери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с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ней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проводил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он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много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часов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ей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доверял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свои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сокровенные мечты.</a:t>
            </a:r>
            <a:r>
              <a:rPr lang="ru-RU" sz="2800" dirty="0" smtClean="0">
                <a:solidFill>
                  <a:srgbClr val="000000"/>
                </a:solidFill>
              </a:rPr>
              <a:t> Елена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Андреевна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мечтала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чтобы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ее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сын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получил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хорошее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образование, была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первой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ценительницей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ранних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стихотворных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опытов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сына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всячески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поощряла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его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занятия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литературой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r>
              <a:rPr lang="ru-RU" sz="2800" dirty="0" smtClean="0">
                <a:solidFill>
                  <a:srgbClr val="000000"/>
                </a:solidFill>
              </a:rPr>
              <a:t> До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конца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своих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дней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Некрасов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глубоким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волнением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обожанием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любовью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вспоминал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свою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мать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ru-RU" sz="2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en-GB" sz="2800" dirty="0">
              <a:solidFill>
                <a:srgbClr val="990033"/>
              </a:solidFill>
              <a:latin typeface="+mj-lt"/>
              <a:cs typeface="Courier New CYR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6248400" cy="5715000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endParaRPr lang="en-GB" sz="2000" dirty="0">
              <a:solidFill>
                <a:srgbClr val="000000"/>
              </a:solidFill>
              <a:latin typeface="Arial Unicode MS" pitchFamily="34" charset="-128"/>
              <a:cs typeface="Courier New CYR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0" y="500042"/>
            <a:ext cx="4194048" cy="48339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Любовь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к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матери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описана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в</a:t>
            </a:r>
            <a:r>
              <a:rPr lang="ru-RU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о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многих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стихах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поэта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: "</a:t>
            </a:r>
            <a:r>
              <a:rPr lang="en-GB" sz="2400" dirty="0" err="1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Родина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", "</a:t>
            </a:r>
            <a:r>
              <a:rPr lang="en-GB" sz="2400" dirty="0" err="1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Мать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", "</a:t>
            </a:r>
            <a:r>
              <a:rPr lang="en-GB" sz="2400" dirty="0" err="1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Баюшки-баю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", "</a:t>
            </a:r>
            <a:r>
              <a:rPr lang="en-GB" sz="2400" dirty="0" err="1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Рыцарь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на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час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"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и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др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.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Это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стихотворения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автобиографического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характера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они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описывают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людей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той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эпохи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их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взаимоотн</a:t>
            </a:r>
            <a:r>
              <a:rPr lang="ru-RU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о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шения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их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нравы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и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обычаи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.</a:t>
            </a:r>
          </a:p>
          <a:p>
            <a:pPr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Некрасов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говорил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что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именно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страдания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матери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пробудили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в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нем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протест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против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угнетения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женщины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. В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его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стихотворениях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видна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не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только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жалость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к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женщине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то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и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ненависть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к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ее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угнетателям</a:t>
            </a:r>
            <a:r>
              <a:rPr lang="ru-RU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.</a:t>
            </a:r>
            <a:endParaRPr lang="en-GB" sz="2400" dirty="0" smtClean="0">
              <a:solidFill>
                <a:srgbClr val="000000"/>
              </a:solidFill>
              <a:latin typeface="Arial Unicode MS" pitchFamily="34" charset="-128"/>
              <a:cs typeface="Courier New CYR" charset="0"/>
            </a:endParaRPr>
          </a:p>
          <a:p>
            <a:endParaRPr lang="ru-RU" dirty="0"/>
          </a:p>
        </p:txBody>
      </p:sp>
      <p:pic>
        <p:nvPicPr>
          <p:cNvPr id="4" name="Picture 4" descr="3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929090" cy="4857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5500702"/>
            <a:ext cx="3317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Орина</a:t>
            </a:r>
            <a:r>
              <a:rPr lang="ru-RU" dirty="0" smtClean="0">
                <a:solidFill>
                  <a:schemeClr val="tx1"/>
                </a:solidFill>
              </a:rPr>
              <a:t>, мать солдатская»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IMG_45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3786214" cy="328614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/>
          <a:lstStyle/>
          <a:p>
            <a:pPr algn="ctr">
              <a:lnSpc>
                <a:spcPct val="83000"/>
              </a:lnSpc>
              <a:buFont typeface="StarSymbol" charset="0"/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Осенью 1824 году, когда маленькому Николаю исполнилось 3 года , вместе с отцом и матерью, впервые  приехал в родовое имение 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Грешнёво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(ныне 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Некрасово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).Здесь Некрасов провёл своё детство</a:t>
            </a:r>
            <a:r>
              <a:rPr lang="en-GB" sz="2800" b="1" i="1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</a:t>
            </a:r>
            <a:r>
              <a:rPr lang="ru-RU" sz="2800" b="1" i="1" dirty="0" smtClean="0"/>
              <a:t> </a:t>
            </a:r>
          </a:p>
          <a:p>
            <a:pPr algn="ctr">
              <a:lnSpc>
                <a:spcPct val="83000"/>
              </a:lnSpc>
              <a:buFont typeface="StarSymbol" charset="0"/>
              <a:buNone/>
            </a:pPr>
            <a:endParaRPr lang="ru-RU" sz="2800" b="1" i="1" dirty="0" smtClean="0"/>
          </a:p>
          <a:p>
            <a:pPr algn="ctr">
              <a:lnSpc>
                <a:spcPct val="83000"/>
              </a:lnSpc>
              <a:buFont typeface="StarSymbol" charset="0"/>
              <a:buNone/>
            </a:pPr>
            <a:r>
              <a:rPr lang="ru-RU" sz="2800" b="1" i="1" dirty="0" smtClean="0"/>
              <a:t>Усадьба в </a:t>
            </a:r>
            <a:r>
              <a:rPr lang="ru-RU" sz="2800" b="1" i="1" dirty="0" err="1" smtClean="0"/>
              <a:t>Грешнёве</a:t>
            </a:r>
            <a:endParaRPr lang="ru-RU" sz="2800" b="1" i="1" dirty="0" smtClean="0"/>
          </a:p>
          <a:p>
            <a:pPr algn="ctr">
              <a:lnSpc>
                <a:spcPct val="83000"/>
              </a:lnSpc>
              <a:buFont typeface="StarSymbol" charset="0"/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      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</a:p>
          <a:p>
            <a:pPr algn="ctr">
              <a:lnSpc>
                <a:spcPct val="83000"/>
              </a:lnSpc>
              <a:buFont typeface="StarSymbol" charset="0"/>
              <a:buNone/>
            </a:pPr>
            <a:endParaRPr lang="ru-RU" sz="2400" b="1" i="1" dirty="0" smtClean="0">
              <a:solidFill>
                <a:srgbClr val="000000"/>
              </a:solidFill>
              <a:latin typeface="Times New Roman" pitchFamily="18" charset="0"/>
              <a:cs typeface="Courier New CYR" charset="0"/>
            </a:endParaRPr>
          </a:p>
          <a:p>
            <a:pPr algn="ctr">
              <a:lnSpc>
                <a:spcPct val="83000"/>
              </a:lnSpc>
              <a:buFont typeface="StarSymbol" charset="0"/>
              <a:buNone/>
            </a:pPr>
            <a:endParaRPr lang="ru-RU" sz="2400" b="1" i="1" dirty="0" smtClean="0">
              <a:solidFill>
                <a:srgbClr val="000000"/>
              </a:solidFill>
              <a:latin typeface="Times New Roman" pitchFamily="18" charset="0"/>
              <a:cs typeface="Courier New CYR" charset="0"/>
            </a:endParaRPr>
          </a:p>
          <a:p>
            <a:pPr algn="ctr">
              <a:lnSpc>
                <a:spcPct val="83000"/>
              </a:lnSpc>
              <a:buFont typeface="StarSymbol" charset="0"/>
              <a:buNone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                                                                </a:t>
            </a:r>
            <a:endParaRPr lang="en-GB" sz="2400" b="1" i="1" dirty="0">
              <a:solidFill>
                <a:srgbClr val="000000"/>
              </a:solidFill>
              <a:latin typeface="Times New Roman" pitchFamily="18" charset="0"/>
              <a:cs typeface="Courier New CYR" charset="0"/>
            </a:endParaRPr>
          </a:p>
        </p:txBody>
      </p:sp>
      <p:pic>
        <p:nvPicPr>
          <p:cNvPr id="17" name="Picture 7" descr="na_af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143248"/>
            <a:ext cx="4500594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mph" presetSubtype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71810"/>
            <a:ext cx="750099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543956" cy="5810272"/>
          </a:xfrm>
        </p:spPr>
        <p:txBody>
          <a:bodyPr>
            <a:normAutofit/>
          </a:bodyPr>
          <a:lstStyle/>
          <a:p>
            <a:pPr lvl="1"/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</a:t>
            </a:r>
            <a:r>
              <a:rPr lang="ru-RU" sz="22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charset="0"/>
              </a:rPr>
              <a:t>и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у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садьбе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старый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запущенный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сад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обнесенный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глухим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забором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Мальчик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проделал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заборе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лазейку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в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те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часы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когда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отца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было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дома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зазывал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к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себе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крестьянских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детей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Дети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врывались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сад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набрасывались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яблоки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груши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смородину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вишню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Но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стоило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няньке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крикнуть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: "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Барин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барин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идет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!" 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—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как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они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мгновенно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исчезали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Ему не разрешали дружить с детьми крепостных крестьян, но Некрасову удавалось  убегать к своим друзьям, с которыми  ходил в лес, купался в реке. Этому периоду своего детства, он посвятил стихотворение « Крестьянские дети»</a:t>
            </a:r>
            <a:endParaRPr lang="ru-RU" sz="2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5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68638"/>
            <a:ext cx="9001156" cy="357505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335758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Невдалеке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от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Грешнева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протекала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Волга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smtClean="0">
                <a:solidFill>
                  <a:srgbClr val="000000"/>
                </a:solidFill>
              </a:rPr>
              <a:t>Вместе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со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своими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деревенскими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друзьями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Некрасов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часто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бывал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на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волжском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берегу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smtClean="0">
                <a:solidFill>
                  <a:srgbClr val="000000"/>
                </a:solidFill>
              </a:rPr>
              <a:t>Целые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дни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проводил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он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здесь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помогал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рыбакам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бродил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ружьем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по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островам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и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часами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любовался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вольными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просторами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великой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реки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  <a:r>
              <a:rPr lang="ru-RU" sz="2400" dirty="0" smtClean="0">
                <a:solidFill>
                  <a:srgbClr val="000000"/>
                </a:solidFill>
              </a:rPr>
              <a:t> Но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однажды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мальчик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был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потрясен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открывшейся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перед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его глазами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картиной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ru-RU" sz="2400" dirty="0" smtClean="0">
                <a:solidFill>
                  <a:srgbClr val="000000"/>
                </a:solidFill>
              </a:rPr>
              <a:t>по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берегу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реки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почти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пригнувшись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головой к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ногам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толпа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изможденных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бурлаков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из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последних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сил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тянула огромную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расшиву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ru-RU" sz="2400" dirty="0" smtClean="0">
                <a:solidFill>
                  <a:srgbClr val="000000"/>
                </a:solidFill>
              </a:rPr>
              <a:t>баржу</a:t>
            </a:r>
            <a:r>
              <a:rPr lang="en-US" sz="2400" dirty="0" smtClean="0">
                <a:solidFill>
                  <a:srgbClr val="000000"/>
                </a:solidFill>
              </a:rPr>
              <a:t>). </a:t>
            </a:r>
            <a:r>
              <a:rPr lang="ru-RU" sz="2400" dirty="0" smtClean="0">
                <a:solidFill>
                  <a:srgbClr val="000000"/>
                </a:solidFill>
              </a:rPr>
              <a:t>А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над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нею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как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будто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повисла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тоскливая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похожая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на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стон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песня.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5286388"/>
            <a:ext cx="3214694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О, </a:t>
            </a: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горько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, </a:t>
            </a: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горько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 я </a:t>
            </a: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рыдал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,</a:t>
            </a:r>
          </a:p>
          <a:p>
            <a:pPr algn="ctr" defTabSz="449263"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Когда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 в </a:t>
            </a: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то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 </a:t>
            </a: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утро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 я </a:t>
            </a: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стоял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 </a:t>
            </a:r>
          </a:p>
          <a:p>
            <a:pPr algn="ctr" defTabSz="449263"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На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 </a:t>
            </a: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берегу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 </a:t>
            </a: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родной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 </a:t>
            </a: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реки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,</a:t>
            </a:r>
          </a:p>
          <a:p>
            <a:pPr algn="ctr" defTabSz="449263"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ru-RU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  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И в </a:t>
            </a: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первый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 </a:t>
            </a: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раз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 </a:t>
            </a: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ее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 </a:t>
            </a: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назвал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 </a:t>
            </a:r>
          </a:p>
          <a:p>
            <a:pPr algn="ctr" defTabSz="449263"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Рекою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 </a:t>
            </a: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рабства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 и </a:t>
            </a:r>
            <a:r>
              <a:rPr lang="en-GB" b="1" dirty="0" err="1">
                <a:latin typeface="Times New Roman" pitchFamily="18" charset="0"/>
                <a:ea typeface="Arial Unicode MS" pitchFamily="34" charset="-128"/>
                <a:cs typeface="Courier New CYR" charset="0"/>
              </a:rPr>
              <a:t>тоски</a:t>
            </a:r>
            <a:r>
              <a:rPr lang="en-GB" b="1" dirty="0">
                <a:latin typeface="Times New Roman" pitchFamily="18" charset="0"/>
                <a:ea typeface="Arial Unicode MS" pitchFamily="34" charset="-128"/>
                <a:cs typeface="Courier New CYR" charset="0"/>
              </a:rPr>
              <a:t>!..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6347091"/>
            <a:ext cx="4572000" cy="5109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000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Размышление у парадного подъезда».</a:t>
            </a: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345</TotalTime>
  <Words>993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Творчество  Николая Алексеевича Некрасова   Классный час в 3 классе.</vt:lpstr>
      <vt:lpstr>Детство</vt:lpstr>
      <vt:lpstr>Отец</vt:lpstr>
      <vt:lpstr>Мать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Произведения Н.А. Некрасова.</vt:lpstr>
      <vt:lpstr>Поэма Н.А. Некрасова  "Мороз, Красный нос".</vt:lpstr>
      <vt:lpstr>Иллюстрации к стихотворению Н.А. Некрасова «Железная дорога". </vt:lpstr>
      <vt:lpstr>Слайд 18</vt:lpstr>
      <vt:lpstr>«Я лиру посвятил народу своему»  </vt:lpstr>
      <vt:lpstr>ВОПРОСЫ:</vt:lpstr>
      <vt:lpstr>Слайд 21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Творчество  Николая Алексеевича Некрасова  </dc:title>
  <dc:creator>Пользователь</dc:creator>
  <cp:lastModifiedBy>Пользователь</cp:lastModifiedBy>
  <cp:revision>36</cp:revision>
  <dcterms:created xsi:type="dcterms:W3CDTF">2012-01-23T16:07:55Z</dcterms:created>
  <dcterms:modified xsi:type="dcterms:W3CDTF">2012-01-24T20:37:23Z</dcterms:modified>
</cp:coreProperties>
</file>