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1054-2F6B-4382-ACB9-A6CB3C01F1DD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1054-2F6B-4382-ACB9-A6CB3C01F1DD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1054-2F6B-4382-ACB9-A6CB3C01F1DD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1054-2F6B-4382-ACB9-A6CB3C01F1DD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1054-2F6B-4382-ACB9-A6CB3C01F1DD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1054-2F6B-4382-ACB9-A6CB3C01F1DD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1054-2F6B-4382-ACB9-A6CB3C01F1DD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1054-2F6B-4382-ACB9-A6CB3C01F1DD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1054-2F6B-4382-ACB9-A6CB3C01F1DD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1054-2F6B-4382-ACB9-A6CB3C01F1DD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1054-2F6B-4382-ACB9-A6CB3C01F1DD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411054-2F6B-4382-ACB9-A6CB3C01F1DD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28794" y="1571612"/>
            <a:ext cx="58579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/>
              <a:t>Тестовые задания </a:t>
            </a:r>
          </a:p>
          <a:p>
            <a:pPr algn="ctr"/>
            <a:r>
              <a:rPr lang="ru-RU" sz="3600" b="1" i="1" dirty="0" smtClean="0"/>
              <a:t>к  уроку </a:t>
            </a:r>
            <a:r>
              <a:rPr lang="ru-RU" sz="3600" b="1" i="1" dirty="0" smtClean="0"/>
              <a:t>64, 65</a:t>
            </a:r>
            <a:r>
              <a:rPr lang="ru-RU" sz="3600" b="1" i="1" dirty="0" smtClean="0"/>
              <a:t>. </a:t>
            </a:r>
            <a:endParaRPr lang="ru-RU" sz="3600" b="1" i="1" dirty="0" smtClean="0"/>
          </a:p>
          <a:p>
            <a:pPr algn="ctr"/>
            <a:r>
              <a:rPr lang="ru-RU" sz="3600" b="1" i="1" dirty="0" smtClean="0"/>
              <a:t>Обособленные п</a:t>
            </a:r>
            <a:r>
              <a:rPr lang="ru-RU" sz="3600" b="1" i="1" dirty="0" smtClean="0"/>
              <a:t>риложения.</a:t>
            </a:r>
            <a:endParaRPr lang="ru-RU" sz="3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14348" y="1571612"/>
            <a:ext cx="828680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AutoNum type="arabicPeriod"/>
            </a:pPr>
            <a:r>
              <a:rPr lang="ru-RU" sz="2800" b="1" i="1" dirty="0" smtClean="0">
                <a:solidFill>
                  <a:srgbClr val="FF0000"/>
                </a:solidFill>
              </a:rPr>
              <a:t>Найдите ошибку в оформлении приложения.</a:t>
            </a:r>
          </a:p>
          <a:p>
            <a:pPr marL="457200" indent="-457200"/>
            <a:r>
              <a:rPr lang="ru-RU" sz="2800" dirty="0" smtClean="0"/>
              <a:t>А) 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Путь мой шел мимо </a:t>
            </a:r>
            <a:r>
              <a:rPr lang="ru-RU" sz="2800" dirty="0" err="1" smtClean="0">
                <a:uFill>
                  <a:solidFill>
                    <a:srgbClr val="C00000"/>
                  </a:solidFill>
                </a:uFill>
              </a:rPr>
              <a:t>Бердской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 слободы – пристанища пугачевского</a:t>
            </a:r>
            <a:r>
              <a:rPr lang="ru-RU" sz="2800" dirty="0" smtClean="0"/>
              <a:t>.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Б) </a:t>
            </a:r>
            <a:r>
              <a:rPr lang="ru-RU" sz="2800" dirty="0" smtClean="0"/>
              <a:t>Какая-то ненатуральная зелень – творение беспрерывных дождей – покрывала сетью поля.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В) 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На маяке жил только сторож – старый глухой швед, бывший шкипер</a:t>
            </a:r>
            <a:r>
              <a:rPr lang="ru-RU" sz="2800" dirty="0" smtClean="0"/>
              <a:t>.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Г) 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Один из ссыльных – Патрушев бывший крымский прокурор, вызывающе воскликнул…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929454" y="500042"/>
            <a:ext cx="1357322" cy="6429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ОТВЕТ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072330" y="5857892"/>
            <a:ext cx="1000132" cy="7858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Г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71472" y="1142984"/>
            <a:ext cx="792961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/>
            <a:r>
              <a:rPr lang="ru-RU" sz="2800" b="1" i="1" dirty="0" smtClean="0">
                <a:solidFill>
                  <a:srgbClr val="FF0000"/>
                </a:solidFill>
              </a:rPr>
              <a:t>2. </a:t>
            </a:r>
            <a:r>
              <a:rPr lang="ru-RU" sz="2800" b="1" i="1" dirty="0" smtClean="0">
                <a:solidFill>
                  <a:srgbClr val="FF0000"/>
                </a:solidFill>
              </a:rPr>
              <a:t>Укажите предложение с приложением, не требующим обособления (знаки препинания не расставлены)</a:t>
            </a:r>
            <a:r>
              <a:rPr lang="ru-RU" sz="2800" b="1" i="1" dirty="0" smtClean="0">
                <a:solidFill>
                  <a:srgbClr val="FF0000"/>
                </a:solidFill>
              </a:rPr>
              <a:t>.</a:t>
            </a:r>
            <a:endParaRPr lang="ru-RU" sz="2800" b="1" i="1" dirty="0" smtClean="0">
              <a:solidFill>
                <a:srgbClr val="FF0000"/>
              </a:solidFill>
            </a:endParaRPr>
          </a:p>
          <a:p>
            <a:pPr marL="457200" indent="-457200"/>
            <a:r>
              <a:rPr lang="ru-RU" sz="2800" dirty="0" smtClean="0"/>
              <a:t>А) 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Хозяин сакли Саде был человек лет сорока.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Б) </a:t>
            </a:r>
            <a:r>
              <a:rPr lang="ru-RU" sz="2800" dirty="0" smtClean="0"/>
              <a:t>Со  старшей Верочкой меня связывала долгая дружба.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В) 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Дети разных народов мы мечтою о мире живем.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Г) 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Яркая иволга обитательница леса дает знать о своем прибытии звучным свистом.</a:t>
            </a: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929454" y="500042"/>
            <a:ext cx="1357322" cy="6429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ОТВЕТ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71868" y="5500702"/>
            <a:ext cx="1000132" cy="7858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А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71472" y="1142984"/>
            <a:ext cx="835824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/>
            <a:r>
              <a:rPr lang="ru-RU" sz="2800" b="1" i="1" dirty="0" smtClean="0">
                <a:solidFill>
                  <a:srgbClr val="FF0000"/>
                </a:solidFill>
              </a:rPr>
              <a:t>3. Укажите предложение, в котором </a:t>
            </a:r>
            <a:r>
              <a:rPr lang="ru-RU" sz="2800" b="1" i="1" dirty="0" smtClean="0">
                <a:solidFill>
                  <a:srgbClr val="FF0000"/>
                </a:solidFill>
              </a:rPr>
              <a:t>оборот с союзом как следует обособить</a:t>
            </a:r>
            <a:r>
              <a:rPr lang="ru-RU" sz="2800" b="1" i="1" dirty="0" smtClean="0">
                <a:solidFill>
                  <a:srgbClr val="FF0000"/>
                </a:solidFill>
              </a:rPr>
              <a:t>.</a:t>
            </a:r>
            <a:endParaRPr lang="ru-RU" sz="2800" b="1" i="1" dirty="0" smtClean="0">
              <a:solidFill>
                <a:srgbClr val="FF0000"/>
              </a:solidFill>
            </a:endParaRPr>
          </a:p>
          <a:p>
            <a:pPr marL="457200" indent="-457200"/>
            <a:r>
              <a:rPr lang="ru-RU" sz="2800" dirty="0" smtClean="0"/>
              <a:t>А) 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Это событие следует рассматривать как исключительный случай</a:t>
            </a:r>
            <a:r>
              <a:rPr lang="ru-RU" sz="2800" dirty="0" smtClean="0"/>
              <a:t>.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Б</a:t>
            </a:r>
            <a:r>
              <a:rPr lang="ru-RU" sz="2800" dirty="0" smtClean="0"/>
              <a:t>) Я люблю тебя как мать.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В) 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Костюм сидел как мешок.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Г) 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Вы как инициатор должны играть главную роль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929454" y="500042"/>
            <a:ext cx="1357322" cy="6429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ОТВЕТ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71868" y="6072182"/>
            <a:ext cx="1000132" cy="7858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Г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71472" y="1142984"/>
            <a:ext cx="835824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/>
            <a:r>
              <a:rPr lang="ru-RU" sz="2800" b="1" i="1" dirty="0" smtClean="0">
                <a:solidFill>
                  <a:srgbClr val="FF0000"/>
                </a:solidFill>
              </a:rPr>
              <a:t>4. Отметьте предложения, где необходимо обособить приложение</a:t>
            </a:r>
            <a:r>
              <a:rPr lang="ru-RU" sz="2800" b="1" i="1" dirty="0" smtClean="0">
                <a:solidFill>
                  <a:srgbClr val="FF0000"/>
                </a:solidFill>
              </a:rPr>
              <a:t>.</a:t>
            </a:r>
            <a:endParaRPr lang="ru-RU" sz="2800" b="1" i="1" dirty="0" smtClean="0">
              <a:solidFill>
                <a:srgbClr val="FF0000"/>
              </a:solidFill>
            </a:endParaRPr>
          </a:p>
          <a:p>
            <a:pPr marL="457200" indent="-457200"/>
            <a:r>
              <a:rPr lang="ru-RU" sz="2800" dirty="0" smtClean="0"/>
              <a:t>А) 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Его знают как командира строительного отряда</a:t>
            </a:r>
            <a:r>
              <a:rPr lang="ru-RU" sz="2800" dirty="0" smtClean="0"/>
              <a:t>.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Б</a:t>
            </a:r>
            <a:r>
              <a:rPr lang="ru-RU" sz="2800" dirty="0" smtClean="0"/>
              <a:t>) Летчик простой белобрысый парень кивнул головой и улыбнулся.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В) 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Пришел январь месяц крепких морозов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.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Г) 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Одинокий юноша бродил вдоль реки Яузы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929454" y="500042"/>
            <a:ext cx="1357322" cy="6429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ОТВЕТ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71868" y="6072182"/>
            <a:ext cx="1000132" cy="7858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Б,В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71472" y="1142984"/>
            <a:ext cx="835824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/>
            <a:r>
              <a:rPr lang="ru-RU" sz="2800" b="1" i="1" dirty="0" smtClean="0">
                <a:solidFill>
                  <a:srgbClr val="FF0000"/>
                </a:solidFill>
              </a:rPr>
              <a:t>5</a:t>
            </a:r>
            <a:r>
              <a:rPr lang="ru-RU" sz="2800" b="1" i="1" dirty="0" smtClean="0">
                <a:solidFill>
                  <a:srgbClr val="FF0000"/>
                </a:solidFill>
              </a:rPr>
              <a:t>. Отметьте пару знаков препинания, которые следует выбрать для оформления обособленных членов</a:t>
            </a:r>
            <a:r>
              <a:rPr lang="ru-RU" sz="2800" b="1" i="1" dirty="0" smtClean="0">
                <a:solidFill>
                  <a:srgbClr val="FF0000"/>
                </a:solidFill>
              </a:rPr>
              <a:t>.</a:t>
            </a:r>
            <a:endParaRPr lang="ru-RU" sz="2800" b="1" i="1" dirty="0" smtClean="0">
              <a:solidFill>
                <a:srgbClr val="FF0000"/>
              </a:solidFill>
            </a:endParaRPr>
          </a:p>
          <a:p>
            <a:pPr marL="457200" indent="-457200"/>
            <a:r>
              <a:rPr lang="ru-RU" sz="2800" i="1" dirty="0" smtClean="0"/>
              <a:t>Сто семнадцать бойцов и командиров остатки потрепанного в боях полка шли колонной.</a:t>
            </a:r>
          </a:p>
          <a:p>
            <a:pPr marL="457200" indent="-457200"/>
            <a:r>
              <a:rPr lang="ru-RU" sz="2800" dirty="0" smtClean="0"/>
              <a:t>А</a:t>
            </a:r>
            <a:r>
              <a:rPr lang="ru-RU" sz="2800" dirty="0" smtClean="0"/>
              <a:t>) 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1-запятая, 2 - запятая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Б</a:t>
            </a:r>
            <a:r>
              <a:rPr lang="ru-RU" sz="2800" dirty="0" smtClean="0"/>
              <a:t>) 1-запятая, 2 - тире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В) 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1 – тире, 2 - запятая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Г) 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1 – двоеточие, 2 - тире</a:t>
            </a: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929454" y="500042"/>
            <a:ext cx="1357322" cy="6429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ОТВЕТ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71868" y="5572140"/>
            <a:ext cx="1000132" cy="7858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А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71472" y="1142984"/>
            <a:ext cx="835824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/>
            <a:r>
              <a:rPr lang="ru-RU" sz="2800" b="1" i="1" dirty="0" smtClean="0">
                <a:solidFill>
                  <a:srgbClr val="FF0000"/>
                </a:solidFill>
              </a:rPr>
              <a:t>6. Найдите предложения, в которых приложение необходимо обособить.</a:t>
            </a:r>
            <a:endParaRPr lang="ru-RU" sz="2800" b="1" i="1" dirty="0" smtClean="0">
              <a:solidFill>
                <a:srgbClr val="FF0000"/>
              </a:solidFill>
            </a:endParaRPr>
          </a:p>
          <a:p>
            <a:pPr marL="457200" indent="-457200"/>
            <a:r>
              <a:rPr lang="ru-RU" sz="2800" dirty="0" smtClean="0"/>
              <a:t>А</a:t>
            </a:r>
            <a:r>
              <a:rPr lang="ru-RU" sz="2800" dirty="0" smtClean="0"/>
              <a:t>) 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Свой путь в науку он начал как участник экспедиции.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Б</a:t>
            </a:r>
            <a:r>
              <a:rPr lang="ru-RU" sz="2800" dirty="0" smtClean="0"/>
              <a:t>) Норка ценный пушной зверек разводится в питомниках.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В) 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Пушкин известен всему миру как гениальный поэт.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Г) 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Уроженец Тамбова Николай снова приехал в свой родной город.</a:t>
            </a: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929454" y="500042"/>
            <a:ext cx="1357322" cy="6429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ОТВЕТ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71868" y="5572140"/>
            <a:ext cx="1143008" cy="7858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Б, Г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358</Words>
  <Application>Microsoft Office PowerPoint</Application>
  <PresentationFormat>Экран (4:3)</PresentationFormat>
  <Paragraphs>46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Users</cp:lastModifiedBy>
  <cp:revision>10</cp:revision>
  <dcterms:created xsi:type="dcterms:W3CDTF">2010-11-11T14:28:45Z</dcterms:created>
  <dcterms:modified xsi:type="dcterms:W3CDTF">2011-02-25T11:23:04Z</dcterms:modified>
</cp:coreProperties>
</file>