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1"/>
  </p:notesMasterIdLst>
  <p:sldIdLst>
    <p:sldId id="266" r:id="rId2"/>
    <p:sldId id="267" r:id="rId3"/>
    <p:sldId id="275" r:id="rId4"/>
    <p:sldId id="274" r:id="rId5"/>
    <p:sldId id="276" r:id="rId6"/>
    <p:sldId id="277" r:id="rId7"/>
    <p:sldId id="279" r:id="rId8"/>
    <p:sldId id="271" r:id="rId9"/>
    <p:sldId id="270"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9" d="100"/>
          <a:sy n="69" d="100"/>
        </p:scale>
        <p:origin x="-156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B9576E-09F2-4BDF-AF31-36AC8BD74B26}" type="datetimeFigureOut">
              <a:rPr lang="ru-RU" smtClean="0"/>
              <a:pPr/>
              <a:t>27.09.2015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DE42D6-6AB0-47C3-B8E9-5651F9F90F1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27.09.2015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27.09.2015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27.09.2015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27.09.2015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27.09.2015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27.09.2015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27.09.2015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27.09.2015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27.09.2015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27.09.2015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27.09.2015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27.09.2015</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gif"/></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7.xml"/><Relationship Id="rId1" Type="http://schemas.openxmlformats.org/officeDocument/2006/relationships/video" Target="file:///C:\Users\user\Desktop\&#1103;&#1089;&#1083;&#1080;\MOV00134.MPG" TargetMode="External"/><Relationship Id="rId4" Type="http://schemas.openxmlformats.org/officeDocument/2006/relationships/image" Target="../media/image18.jpeg"/></Relationships>
</file>

<file path=ppt/slides/_rels/slide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3890615-1d86461fec083d40.jpg"/>
          <p:cNvPicPr>
            <a:picLocks noChangeAspect="1"/>
          </p:cNvPicPr>
          <p:nvPr/>
        </p:nvPicPr>
        <p:blipFill>
          <a:blip r:embed="rId2"/>
          <a:stretch>
            <a:fillRect/>
          </a:stretch>
        </p:blipFill>
        <p:spPr>
          <a:xfrm>
            <a:off x="285720" y="321447"/>
            <a:ext cx="8501122" cy="6179387"/>
          </a:xfrm>
          <a:prstGeom prst="rect">
            <a:avLst/>
          </a:prstGeom>
        </p:spPr>
      </p:pic>
      <p:sp>
        <p:nvSpPr>
          <p:cNvPr id="3" name="TextBox 2"/>
          <p:cNvSpPr txBox="1"/>
          <p:nvPr/>
        </p:nvSpPr>
        <p:spPr>
          <a:xfrm>
            <a:off x="1714481" y="1285860"/>
            <a:ext cx="5500726" cy="1754326"/>
          </a:xfrm>
          <a:prstGeom prst="rect">
            <a:avLst/>
          </a:prstGeom>
          <a:noFill/>
        </p:spPr>
        <p:txBody>
          <a:bodyPr wrap="square" rtlCol="0">
            <a:spAutoFit/>
          </a:bodyPr>
          <a:lstStyle/>
          <a:p>
            <a:pPr algn="ctr"/>
            <a:r>
              <a:rPr lang="ru-RU" sz="3600" dirty="0" smtClean="0">
                <a:latin typeface="Times New Roman" pitchFamily="18" charset="0"/>
                <a:cs typeface="Times New Roman" pitchFamily="18" charset="0"/>
              </a:rPr>
              <a:t>Коммуникативные игры для детей </a:t>
            </a:r>
          </a:p>
          <a:p>
            <a:pPr algn="ctr"/>
            <a:r>
              <a:rPr lang="ru-RU" sz="3600" dirty="0" smtClean="0">
                <a:latin typeface="Times New Roman" pitchFamily="18" charset="0"/>
                <a:cs typeface="Times New Roman" pitchFamily="18" charset="0"/>
              </a:rPr>
              <a:t>раннего возраста</a:t>
            </a:r>
            <a:endParaRPr lang="ru-RU" sz="3600" dirty="0">
              <a:latin typeface="Times New Roman" pitchFamily="18" charset="0"/>
              <a:cs typeface="Times New Roman" pitchFamily="18" charset="0"/>
            </a:endParaRPr>
          </a:p>
        </p:txBody>
      </p:sp>
      <p:sp>
        <p:nvSpPr>
          <p:cNvPr id="5" name="TextBox 4"/>
          <p:cNvSpPr txBox="1"/>
          <p:nvPr/>
        </p:nvSpPr>
        <p:spPr>
          <a:xfrm>
            <a:off x="1571604" y="4000504"/>
            <a:ext cx="4572032" cy="1569660"/>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Подготовила: </a:t>
            </a:r>
            <a:r>
              <a:rPr lang="ru-RU" sz="2400" b="1" dirty="0" err="1" smtClean="0">
                <a:latin typeface="Times New Roman" pitchFamily="18" charset="0"/>
                <a:cs typeface="Times New Roman" pitchFamily="18" charset="0"/>
              </a:rPr>
              <a:t>Сазанова</a:t>
            </a:r>
            <a:r>
              <a:rPr lang="ru-RU" sz="2400" b="1" dirty="0" smtClean="0">
                <a:latin typeface="Times New Roman" pitchFamily="18" charset="0"/>
                <a:cs typeface="Times New Roman" pitchFamily="18" charset="0"/>
              </a:rPr>
              <a:t> В.А </a:t>
            </a:r>
          </a:p>
          <a:p>
            <a:r>
              <a:rPr lang="ru-RU" sz="2400" b="1" dirty="0" smtClean="0">
                <a:latin typeface="Times New Roman" pitchFamily="18" charset="0"/>
                <a:cs typeface="Times New Roman" pitchFamily="18" charset="0"/>
              </a:rPr>
              <a:t>Воспитатель  МАДОУ </a:t>
            </a:r>
          </a:p>
          <a:p>
            <a:r>
              <a:rPr lang="ru-RU" sz="2400" b="1" dirty="0" smtClean="0">
                <a:latin typeface="Times New Roman" pitchFamily="18" charset="0"/>
                <a:cs typeface="Times New Roman" pitchFamily="18" charset="0"/>
              </a:rPr>
              <a:t>детский сад №1 «Петушок»</a:t>
            </a:r>
          </a:p>
          <a:p>
            <a:r>
              <a:rPr lang="ru-RU" sz="2400" b="1" dirty="0" smtClean="0">
                <a:latin typeface="Times New Roman" pitchFamily="18" charset="0"/>
                <a:cs typeface="Times New Roman" pitchFamily="18" charset="0"/>
              </a:rPr>
              <a:t>                 2015 год.</a:t>
            </a:r>
            <a:endParaRPr lang="ru-RU"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Det_flower_PrintMini.jpg"/>
          <p:cNvPicPr>
            <a:picLocks noChangeAspect="1"/>
          </p:cNvPicPr>
          <p:nvPr/>
        </p:nvPicPr>
        <p:blipFill>
          <a:blip r:embed="rId2"/>
          <a:stretch>
            <a:fillRect/>
          </a:stretch>
        </p:blipFill>
        <p:spPr>
          <a:xfrm>
            <a:off x="214282" y="210608"/>
            <a:ext cx="8643998" cy="6361663"/>
          </a:xfrm>
          <a:prstGeom prst="rect">
            <a:avLst/>
          </a:prstGeom>
        </p:spPr>
      </p:pic>
      <p:sp>
        <p:nvSpPr>
          <p:cNvPr id="7169" name="Rectangle 1"/>
          <p:cNvSpPr>
            <a:spLocks noChangeArrowheads="1"/>
          </p:cNvSpPr>
          <p:nvPr/>
        </p:nvSpPr>
        <p:spPr bwMode="auto">
          <a:xfrm>
            <a:off x="500034" y="428604"/>
            <a:ext cx="8072494"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Общение является одним из условий психического развития ребенка. Оно сказывается на результатах всех важнейших видов деятельности: учебу, труд, игру, социальную ориентацию и т.д. Но главным образом общение оказывает влияние на становление личности детей с особыми образовательными потребностями, способствует их социализации и интеграции в группу сверстников. В то же время оно не является врожденным видом деятельности. Поэтому только путем специально организованного обучения и воспитания можно достичь значительных успехов в развитии общения.</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возрасте 2-3 лет все большее значение приобретает общение со сверстниками. Это связано с тем, что возникает содержательное общение сверстников на равных, поэтому:</a:t>
            </a:r>
            <a:endParaRPr kumimoji="0" lang="ru-RU" sz="1600" b="1"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дети стремятся заинтересовать собой, привлечь внимание сверстника;</a:t>
            </a:r>
            <a:endParaRPr kumimoji="0" lang="ru-RU" sz="1600"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чутко отзываются на любое действие сверстника;</a:t>
            </a:r>
            <a:endParaRPr kumimoji="0" lang="ru-RU" sz="1600"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Именно с момента, когда начинает проявляться интерес к другому ребенку, нужно учить детей общаться друг с другом.</a:t>
            </a:r>
            <a:endParaRPr kumimoji="0" lang="ru-RU" sz="1600" b="1"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целях развития общения детей взрослый:</a:t>
            </a:r>
            <a:endParaRPr kumimoji="0" lang="ru-RU" sz="1600" b="1"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помогает ребенку увидеть в сверстнике – человека;</a:t>
            </a:r>
            <a:endParaRPr kumimoji="0" lang="ru-RU" sz="1600"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организует совместные игры детей;</a:t>
            </a:r>
            <a:endParaRPr kumimoji="0" lang="ru-RU" sz="1600"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учит доброжелательному общению;</a:t>
            </a:r>
            <a:endParaRPr kumimoji="0" lang="ru-RU" sz="1600"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-поощряет привлечение внимания к сверстникам, называние по имени, ласковые слова и т.п.</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60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Рассмотрим несколько вариантов игр, направленных на формирование навыков общения у детей раннего возраста. </a:t>
            </a:r>
            <a:endParaRPr kumimoji="0" lang="ru-RU" b="1" i="0" u="none" strike="noStrike" cap="none" normalizeH="0" baseline="0" dirty="0" smtClean="0">
              <a:ln>
                <a:noFill/>
              </a:ln>
              <a:solidFill>
                <a:srgbClr val="C0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357166"/>
            <a:ext cx="8429684" cy="2554545"/>
          </a:xfrm>
          <a:prstGeom prst="rect">
            <a:avLst/>
          </a:prstGeom>
        </p:spPr>
        <p:txBody>
          <a:bodyPr wrap="square">
            <a:spAutoFit/>
          </a:bodyPr>
          <a:lstStyle/>
          <a:p>
            <a:pPr lvl="0" fontAlgn="base">
              <a:spcBef>
                <a:spcPct val="0"/>
              </a:spcBef>
              <a:spcAft>
                <a:spcPct val="0"/>
              </a:spcAft>
            </a:pPr>
            <a:r>
              <a:rPr lang="ru-RU" sz="1600" b="1" dirty="0" smtClean="0">
                <a:latin typeface="Calibri" pitchFamily="34" charset="0"/>
                <a:ea typeface="Times New Roman" pitchFamily="18" charset="0"/>
                <a:cs typeface="Times New Roman" pitchFamily="18" charset="0"/>
              </a:rPr>
              <a:t>Игра «Паровозик»</a:t>
            </a:r>
            <a:endParaRPr lang="ru-RU" sz="1600" dirty="0" smtClean="0">
              <a:latin typeface="Arial" pitchFamily="34" charset="0"/>
              <a:cs typeface="Arial" pitchFamily="34" charset="0"/>
            </a:endParaRPr>
          </a:p>
          <a:p>
            <a:pPr lvl="0" eaLnBrk="0" fontAlgn="base" hangingPunct="0">
              <a:spcBef>
                <a:spcPct val="0"/>
              </a:spcBef>
              <a:spcAft>
                <a:spcPct val="0"/>
              </a:spcAft>
            </a:pPr>
            <a:r>
              <a:rPr lang="ru-RU" sz="1600" b="1" u="sng" dirty="0" smtClean="0">
                <a:latin typeface="Calibri" pitchFamily="34" charset="0"/>
                <a:ea typeface="Times New Roman" pitchFamily="18" charset="0"/>
                <a:cs typeface="Times New Roman" pitchFamily="18" charset="0"/>
              </a:rPr>
              <a:t>Цель:</a:t>
            </a:r>
            <a:r>
              <a:rPr lang="ru-RU" sz="1600" b="1" dirty="0" smtClean="0">
                <a:latin typeface="Calibri" pitchFamily="34" charset="0"/>
                <a:ea typeface="Times New Roman" pitchFamily="18" charset="0"/>
                <a:cs typeface="Times New Roman" pitchFamily="18" charset="0"/>
              </a:rPr>
              <a:t> учить ребенка отзываться на свое имя, запоминать имена сверстников, действовать по показу и словесной инструкции.</a:t>
            </a:r>
            <a:endParaRPr lang="ru-RU" sz="1600" b="1" dirty="0" smtClean="0">
              <a:latin typeface="Arial" pitchFamily="34" charset="0"/>
              <a:cs typeface="Arial" pitchFamily="34" charset="0"/>
            </a:endParaRPr>
          </a:p>
          <a:p>
            <a:pPr lvl="0" eaLnBrk="0" fontAlgn="base" hangingPunct="0">
              <a:spcBef>
                <a:spcPct val="0"/>
              </a:spcBef>
              <a:spcAft>
                <a:spcPct val="0"/>
              </a:spcAft>
            </a:pPr>
            <a:r>
              <a:rPr lang="ru-RU" sz="1600" b="1" dirty="0" smtClean="0">
                <a:latin typeface="Calibri" pitchFamily="34" charset="0"/>
                <a:ea typeface="Times New Roman" pitchFamily="18" charset="0"/>
                <a:cs typeface="Times New Roman" pitchFamily="18" charset="0"/>
              </a:rPr>
              <a:t>Взрослый объясняет детям, что сейчас они будут играть в паровозик. Главным паровозом будет взрослый, а вагончиками – дети. Он поочередно подзывает к себе детей, эмоционально комментируя происходящее: «Я буду паровозом, а вы вагончиками.</a:t>
            </a:r>
            <a:endParaRPr lang="ru-RU" sz="1600" b="1" dirty="0" smtClean="0">
              <a:latin typeface="Arial" pitchFamily="34" charset="0"/>
              <a:cs typeface="Arial" pitchFamily="34" charset="0"/>
            </a:endParaRPr>
          </a:p>
          <a:p>
            <a:pPr lvl="0" eaLnBrk="0" fontAlgn="base" hangingPunct="0">
              <a:spcBef>
                <a:spcPct val="0"/>
              </a:spcBef>
              <a:spcAft>
                <a:spcPct val="0"/>
              </a:spcAft>
            </a:pPr>
            <a:r>
              <a:rPr lang="ru-RU" sz="1600" b="1" dirty="0" smtClean="0">
                <a:latin typeface="Calibri" pitchFamily="34" charset="0"/>
                <a:ea typeface="Times New Roman" pitchFamily="18" charset="0"/>
                <a:cs typeface="Times New Roman" pitchFamily="18" charset="0"/>
              </a:rPr>
              <a:t>"Петя, иди ко мне, становись за мной, держи меня за пояс, вот так. Теперь, Ваня, иди сюда, встань за Петей, держи его за пояс". После того как все дети выстроились, «поезд» отправляется в путь. Взрослый, имитируя движение паровоза «</a:t>
            </a:r>
            <a:r>
              <a:rPr lang="ru-RU" sz="1600" b="1" dirty="0" err="1" smtClean="0">
                <a:latin typeface="Calibri" pitchFamily="34" charset="0"/>
                <a:ea typeface="Times New Roman" pitchFamily="18" charset="0"/>
                <a:cs typeface="Times New Roman" pitchFamily="18" charset="0"/>
              </a:rPr>
              <a:t>Чух</a:t>
            </a:r>
            <a:r>
              <a:rPr lang="ru-RU" sz="1600" b="1" dirty="0" smtClean="0">
                <a:latin typeface="Calibri" pitchFamily="34" charset="0"/>
                <a:ea typeface="Times New Roman" pitchFamily="18" charset="0"/>
                <a:cs typeface="Times New Roman" pitchFamily="18" charset="0"/>
              </a:rPr>
              <a:t> - </a:t>
            </a:r>
            <a:r>
              <a:rPr lang="ru-RU" sz="1600" b="1" dirty="0" err="1" smtClean="0">
                <a:latin typeface="Calibri" pitchFamily="34" charset="0"/>
                <a:ea typeface="Times New Roman" pitchFamily="18" charset="0"/>
                <a:cs typeface="Times New Roman" pitchFamily="18" charset="0"/>
              </a:rPr>
              <a:t>чух</a:t>
            </a:r>
            <a:r>
              <a:rPr lang="ru-RU" sz="1600" b="1" dirty="0" smtClean="0">
                <a:latin typeface="Calibri" pitchFamily="34" charset="0"/>
                <a:ea typeface="Times New Roman" pitchFamily="18" charset="0"/>
                <a:cs typeface="Times New Roman" pitchFamily="18" charset="0"/>
              </a:rPr>
              <a:t>, у-у-у!», побуждает детей повторить их.</a:t>
            </a:r>
            <a:endParaRPr lang="ru-RU" sz="1600" b="1" dirty="0" smtClean="0">
              <a:latin typeface="Arial" pitchFamily="34" charset="0"/>
              <a:cs typeface="Arial" pitchFamily="34" charset="0"/>
            </a:endParaRPr>
          </a:p>
        </p:txBody>
      </p:sp>
      <p:pic>
        <p:nvPicPr>
          <p:cNvPr id="3" name="Рисунок 2" descr="DSC00037.JPG"/>
          <p:cNvPicPr>
            <a:picLocks noChangeAspect="1"/>
          </p:cNvPicPr>
          <p:nvPr/>
        </p:nvPicPr>
        <p:blipFill>
          <a:blip r:embed="rId2" cstate="screen"/>
          <a:stretch>
            <a:fillRect/>
          </a:stretch>
        </p:blipFill>
        <p:spPr>
          <a:xfrm>
            <a:off x="3500430" y="2714620"/>
            <a:ext cx="5357818" cy="39330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Рисунок 3" descr="H30XFz.jpg"/>
          <p:cNvPicPr>
            <a:picLocks noChangeAspect="1"/>
          </p:cNvPicPr>
          <p:nvPr/>
        </p:nvPicPr>
        <p:blipFill>
          <a:blip r:embed="rId3" cstate="screen"/>
          <a:stretch>
            <a:fillRect/>
          </a:stretch>
        </p:blipFill>
        <p:spPr>
          <a:xfrm rot="250126" flipH="1">
            <a:off x="402989" y="3957104"/>
            <a:ext cx="2786408" cy="136232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500042"/>
            <a:ext cx="8358246" cy="1846659"/>
          </a:xfrm>
          <a:prstGeom prst="rect">
            <a:avLst/>
          </a:prstGeom>
        </p:spPr>
        <p:txBody>
          <a:bodyPr wrap="square">
            <a:spAutoFit/>
          </a:bodyPr>
          <a:lstStyle/>
          <a:p>
            <a:pPr lvl="0" fontAlgn="base">
              <a:spcBef>
                <a:spcPct val="0"/>
              </a:spcBef>
              <a:spcAft>
                <a:spcPct val="0"/>
              </a:spcAft>
            </a:pPr>
            <a:r>
              <a:rPr lang="ru-RU" b="1" dirty="0" smtClean="0">
                <a:latin typeface="Calibri" pitchFamily="34" charset="0"/>
                <a:ea typeface="Times New Roman" pitchFamily="18" charset="0"/>
                <a:cs typeface="Times New Roman" pitchFamily="18" charset="0"/>
              </a:rPr>
              <a:t>Игра «У птички болит крылышко»</a:t>
            </a:r>
            <a:endParaRPr lang="ru-RU" dirty="0" smtClean="0">
              <a:latin typeface="Arial" pitchFamily="34" charset="0"/>
              <a:cs typeface="Arial" pitchFamily="34" charset="0"/>
            </a:endParaRPr>
          </a:p>
          <a:p>
            <a:pPr lvl="0" eaLnBrk="0" fontAlgn="base" hangingPunct="0">
              <a:spcBef>
                <a:spcPct val="0"/>
              </a:spcBef>
              <a:spcAft>
                <a:spcPct val="0"/>
              </a:spcAft>
            </a:pPr>
            <a:r>
              <a:rPr lang="ru-RU" sz="1600" b="1" u="sng" dirty="0" smtClean="0">
                <a:latin typeface="Calibri" pitchFamily="34" charset="0"/>
                <a:ea typeface="Times New Roman" pitchFamily="18" charset="0"/>
                <a:cs typeface="Times New Roman" pitchFamily="18" charset="0"/>
              </a:rPr>
              <a:t>Цель:</a:t>
            </a:r>
            <a:r>
              <a:rPr lang="ru-RU" sz="1600" b="1" dirty="0" smtClean="0">
                <a:latin typeface="Calibri" pitchFamily="34" charset="0"/>
                <a:ea typeface="Times New Roman" pitchFamily="18" charset="0"/>
                <a:cs typeface="Times New Roman" pitchFamily="18" charset="0"/>
              </a:rPr>
              <a:t> способствовать формированию у детей умения любить окружающих.</a:t>
            </a:r>
            <a:endParaRPr lang="ru-RU" sz="1600" b="1" dirty="0" smtClean="0">
              <a:latin typeface="Arial" pitchFamily="34" charset="0"/>
              <a:cs typeface="Arial" pitchFamily="34" charset="0"/>
            </a:endParaRPr>
          </a:p>
          <a:p>
            <a:pPr lvl="0" eaLnBrk="0" fontAlgn="base" hangingPunct="0">
              <a:spcBef>
                <a:spcPct val="0"/>
              </a:spcBef>
              <a:spcAft>
                <a:spcPct val="0"/>
              </a:spcAft>
              <a:buFont typeface="Arial" pitchFamily="34" charset="0"/>
              <a:buChar char="•"/>
            </a:pPr>
            <a:r>
              <a:rPr lang="ru-RU" sz="1600" b="1" dirty="0" smtClean="0">
                <a:latin typeface="Calibri" pitchFamily="34" charset="0"/>
                <a:ea typeface="Times New Roman" pitchFamily="18" charset="0"/>
                <a:cs typeface="Times New Roman" pitchFamily="18" charset="0"/>
              </a:rPr>
              <a:t>Один из детей превращается в птичку, у которой болит крылышко. Он старается показать, что он грустит. Ведущий предлагает ребятам «пожалеть птичку». Первым «жалеет» ее сам ведущий, который надевает на руку куклу-котенка и его лапками гладит «птичку» со словами: «Птичка … (Саша, Маша) хорошая». Затем другие дети надевают куклу-котенка на руку и тоже «жалеют птичку».</a:t>
            </a:r>
          </a:p>
        </p:txBody>
      </p:sp>
      <p:pic>
        <p:nvPicPr>
          <p:cNvPr id="3" name="Рисунок 2" descr="DSC00022.JPG"/>
          <p:cNvPicPr>
            <a:picLocks noChangeAspect="1"/>
          </p:cNvPicPr>
          <p:nvPr/>
        </p:nvPicPr>
        <p:blipFill>
          <a:blip r:embed="rId2" cstate="screen"/>
          <a:stretch>
            <a:fillRect/>
          </a:stretch>
        </p:blipFill>
        <p:spPr>
          <a:xfrm>
            <a:off x="4286248" y="2786058"/>
            <a:ext cx="4511139" cy="374113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Рисунок 3" descr="DSC00021.JPG"/>
          <p:cNvPicPr>
            <a:picLocks noChangeAspect="1"/>
          </p:cNvPicPr>
          <p:nvPr/>
        </p:nvPicPr>
        <p:blipFill>
          <a:blip r:embed="rId3" cstate="screen"/>
          <a:srcRect/>
          <a:stretch>
            <a:fillRect/>
          </a:stretch>
        </p:blipFill>
        <p:spPr>
          <a:xfrm>
            <a:off x="357158" y="2857496"/>
            <a:ext cx="3857621" cy="339471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Рисунок 6" descr="68431227_b797e741fe8d.png"/>
          <p:cNvPicPr>
            <a:picLocks noChangeAspect="1"/>
          </p:cNvPicPr>
          <p:nvPr/>
        </p:nvPicPr>
        <p:blipFill>
          <a:blip r:embed="rId4" cstate="screen"/>
          <a:stretch>
            <a:fillRect/>
          </a:stretch>
        </p:blipFill>
        <p:spPr>
          <a:xfrm>
            <a:off x="0" y="2428868"/>
            <a:ext cx="1714512" cy="128588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58" y="357166"/>
            <a:ext cx="842968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Игра «Кто лучше разбудит»</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Цель:</a:t>
            </a: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способствовать формированию у детей умения любить окружающих.</a:t>
            </a:r>
            <a:endParaRPr kumimoji="0" lang="ru-RU" sz="1600" b="1"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lang="ru-RU" sz="1600" b="1" dirty="0" smtClean="0">
                <a:latin typeface="Calibri" pitchFamily="34" charset="0"/>
                <a:ea typeface="Times New Roman" pitchFamily="18" charset="0"/>
                <a:cs typeface="Times New Roman" pitchFamily="18" charset="0"/>
              </a:rPr>
              <a:t>Один </a:t>
            </a: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ребенок превращается в кошечку и засыпает – ложиться на коврик в центре группы. Ведущий просит детей по очереди будить «спящую кошечку». Желательно делать это по-разному (разными словами и прикосновениями), но всякий раз ласково. В конце упражнения дети все вместе решают, кто «будил кошечку» наиболее ласково.</a:t>
            </a:r>
            <a:endParaRPr kumimoji="0" lang="ru-RU" sz="1600" b="1"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Рисунок 2" descr="DSC00028.JPG"/>
          <p:cNvPicPr>
            <a:picLocks noChangeAspect="1"/>
          </p:cNvPicPr>
          <p:nvPr/>
        </p:nvPicPr>
        <p:blipFill>
          <a:blip r:embed="rId2" cstate="screen"/>
          <a:stretch>
            <a:fillRect/>
          </a:stretch>
        </p:blipFill>
        <p:spPr>
          <a:xfrm>
            <a:off x="357158" y="2957903"/>
            <a:ext cx="4143404" cy="354293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Рисунок 3" descr="DSC00029.JPG"/>
          <p:cNvPicPr>
            <a:picLocks noChangeAspect="1"/>
          </p:cNvPicPr>
          <p:nvPr/>
        </p:nvPicPr>
        <p:blipFill>
          <a:blip r:embed="rId3" cstate="screen"/>
          <a:stretch>
            <a:fillRect/>
          </a:stretch>
        </p:blipFill>
        <p:spPr>
          <a:xfrm>
            <a:off x="4572000" y="3286124"/>
            <a:ext cx="4190997" cy="314324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Рисунок 6" descr="697525536.jpg"/>
          <p:cNvPicPr>
            <a:picLocks noChangeAspect="1"/>
          </p:cNvPicPr>
          <p:nvPr/>
        </p:nvPicPr>
        <p:blipFill>
          <a:blip r:embed="rId4"/>
          <a:stretch>
            <a:fillRect/>
          </a:stretch>
        </p:blipFill>
        <p:spPr>
          <a:xfrm>
            <a:off x="6500826" y="1643050"/>
            <a:ext cx="2285984" cy="2852423"/>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428596" y="357166"/>
            <a:ext cx="4071966" cy="43286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Игра «Вместе играем»</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учить детей взаимодействию и вежливому обращению друг с другом.</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Оборудование:</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парные игрушки (шарик – желобок, паровозик – вагончик, машинка – кубики).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Взрослый раздает детям игрушки, расставляет детей парами, предлагает поиграть вместе. Затем он помогает каждому из детей выполнять предметно-игровые действия в соответствии с назначением каждой игрушки. В конце игры взрослый фиксирует, кто с кем играл, называя каждого ребенка по имени: «Аня играла с Дашей – катали шарик, Дима играл с Васей – возили паровозик, Петя играл с Леной – нагружали и возили кубики в машине».</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5602" name="Rectangle 2"/>
          <p:cNvSpPr>
            <a:spLocks noChangeArrowheads="1"/>
          </p:cNvSpPr>
          <p:nvPr/>
        </p:nvSpPr>
        <p:spPr bwMode="auto">
          <a:xfrm>
            <a:off x="4572000" y="4357694"/>
            <a:ext cx="4143404"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Игра «Наше солнце»</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способствовать объединению и взаимодействию детей в группе.</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Взрослый рисует на ватмане большой круг. Затем обрисовывает ладони детей, создавая таким образом лучики солнца. При помощи взрослого дети раскрашивают нарисованные ладошки. В итоге получается красивое разноцветное солнце, которое вывешивается в группе.</a:t>
            </a:r>
          </a:p>
          <a:p>
            <a:pPr marL="0" marR="0" lvl="0" indent="0" algn="l" defTabSz="914400" rtl="0" eaLnBrk="0" fontAlgn="base" latinLnBrk="0" hangingPunct="0">
              <a:lnSpc>
                <a:spcPct val="100000"/>
              </a:lnSpc>
              <a:spcBef>
                <a:spcPct val="0"/>
              </a:spcBef>
              <a:spcAft>
                <a:spcPct val="0"/>
              </a:spcAft>
              <a:buClrTx/>
              <a:buSzTx/>
              <a:buFontTx/>
              <a:buNone/>
              <a:tabLst/>
            </a:pPr>
            <a:endParaRPr lang="ru-RU" sz="1200"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03" name="Rectangle 3"/>
          <p:cNvSpPr>
            <a:spLocks noChangeArrowheads="1"/>
          </p:cNvSpPr>
          <p:nvPr/>
        </p:nvSpPr>
        <p:spPr bwMode="auto">
          <a:xfrm>
            <a:off x="357158" y="3714752"/>
            <a:ext cx="8358246"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04" name="Rectangle 4"/>
          <p:cNvSpPr>
            <a:spLocks noChangeArrowheads="1"/>
          </p:cNvSpPr>
          <p:nvPr/>
        </p:nvSpPr>
        <p:spPr bwMode="auto">
          <a:xfrm>
            <a:off x="428596" y="5072074"/>
            <a:ext cx="8429684"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6" name="Рисунок 5" descr="DSC00021.JPG"/>
          <p:cNvPicPr>
            <a:picLocks noChangeAspect="1"/>
          </p:cNvPicPr>
          <p:nvPr/>
        </p:nvPicPr>
        <p:blipFill>
          <a:blip r:embed="rId2" cstate="screen"/>
          <a:srcRect/>
          <a:stretch>
            <a:fillRect/>
          </a:stretch>
        </p:blipFill>
        <p:spPr>
          <a:xfrm>
            <a:off x="4571999" y="642918"/>
            <a:ext cx="4173477" cy="32146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Рисунок 6" descr="DSC00033.JPG"/>
          <p:cNvPicPr>
            <a:picLocks noChangeAspect="1"/>
          </p:cNvPicPr>
          <p:nvPr/>
        </p:nvPicPr>
        <p:blipFill>
          <a:blip r:embed="rId3" cstate="screen"/>
          <a:stretch>
            <a:fillRect/>
          </a:stretch>
        </p:blipFill>
        <p:spPr>
          <a:xfrm>
            <a:off x="2643174" y="3929066"/>
            <a:ext cx="1928808" cy="25717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Рисунок 7" descr="DSC00036.JPG"/>
          <p:cNvPicPr>
            <a:picLocks noChangeAspect="1"/>
          </p:cNvPicPr>
          <p:nvPr/>
        </p:nvPicPr>
        <p:blipFill>
          <a:blip r:embed="rId4" cstate="screen"/>
          <a:srcRect/>
          <a:stretch>
            <a:fillRect/>
          </a:stretch>
        </p:blipFill>
        <p:spPr>
          <a:xfrm>
            <a:off x="214282" y="4000504"/>
            <a:ext cx="2481512" cy="264318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500042"/>
            <a:ext cx="3857652" cy="2585323"/>
          </a:xfrm>
          <a:prstGeom prst="rect">
            <a:avLst/>
          </a:prstGeom>
        </p:spPr>
        <p:txBody>
          <a:bodyPr wrap="square">
            <a:spAutoFit/>
          </a:bodyPr>
          <a:lstStyle/>
          <a:p>
            <a:pPr lvl="0" fontAlgn="base">
              <a:spcBef>
                <a:spcPct val="0"/>
              </a:spcBef>
              <a:spcAft>
                <a:spcPct val="0"/>
              </a:spcAft>
            </a:pPr>
            <a:r>
              <a:rPr lang="ru-RU" b="1" dirty="0" smtClean="0">
                <a:latin typeface="Times New Roman" pitchFamily="18" charset="0"/>
                <a:ea typeface="Times New Roman" pitchFamily="18" charset="0"/>
                <a:cs typeface="Times New Roman" pitchFamily="18" charset="0"/>
              </a:rPr>
              <a:t>Игра «Передай мяч»</a:t>
            </a:r>
            <a:endParaRPr lang="ru-RU" dirty="0" smtClean="0">
              <a:latin typeface="Times New Roman" pitchFamily="18" charset="0"/>
              <a:cs typeface="Times New Roman" pitchFamily="18" charset="0"/>
            </a:endParaRPr>
          </a:p>
          <a:p>
            <a:pPr lvl="0" eaLnBrk="0" fontAlgn="base" hangingPunct="0">
              <a:spcBef>
                <a:spcPct val="0"/>
              </a:spcBef>
              <a:spcAft>
                <a:spcPct val="0"/>
              </a:spcAft>
            </a:pPr>
            <a:r>
              <a:rPr lang="ru-RU" sz="1600" u="sng" dirty="0" smtClean="0">
                <a:latin typeface="Times New Roman" pitchFamily="18" charset="0"/>
                <a:ea typeface="Times New Roman" pitchFamily="18" charset="0"/>
                <a:cs typeface="Times New Roman" pitchFamily="18" charset="0"/>
              </a:rPr>
              <a:t>Цель:</a:t>
            </a:r>
            <a:r>
              <a:rPr lang="ru-RU" sz="1600" dirty="0" smtClean="0">
                <a:latin typeface="Times New Roman" pitchFamily="18" charset="0"/>
                <a:ea typeface="Times New Roman" pitchFamily="18" charset="0"/>
                <a:cs typeface="Times New Roman" pitchFamily="18" charset="0"/>
              </a:rPr>
              <a:t> учить взаимодействовать со сверстниками.</a:t>
            </a:r>
            <a:endParaRPr lang="ru-RU" sz="1600" dirty="0" smtClean="0">
              <a:latin typeface="Times New Roman" pitchFamily="18" charset="0"/>
              <a:cs typeface="Times New Roman" pitchFamily="18" charset="0"/>
            </a:endParaRPr>
          </a:p>
          <a:p>
            <a:pPr lvl="0" eaLnBrk="0" fontAlgn="base" hangingPunct="0">
              <a:spcBef>
                <a:spcPct val="0"/>
              </a:spcBef>
              <a:spcAft>
                <a:spcPct val="0"/>
              </a:spcAft>
            </a:pPr>
            <a:r>
              <a:rPr lang="ru-RU" sz="1600" dirty="0" smtClean="0">
                <a:latin typeface="Times New Roman" pitchFamily="18" charset="0"/>
                <a:ea typeface="Times New Roman" pitchFamily="18" charset="0"/>
                <a:cs typeface="Times New Roman" pitchFamily="18" charset="0"/>
              </a:rPr>
              <a:t>Дети стоят напротив друг друга. Взрослый показывает детям, как нужно правильно удерживать и передавать мяч другому ребенку, называя его по имени («На, Петя!»). Игра эмоционально поддерживается взрослым.</a:t>
            </a:r>
            <a:endParaRPr lang="ru-RU" sz="1600" dirty="0" smtClean="0">
              <a:latin typeface="Times New Roman" pitchFamily="18" charset="0"/>
              <a:cs typeface="Times New Roman" pitchFamily="18" charset="0"/>
            </a:endParaRPr>
          </a:p>
          <a:p>
            <a:pPr lvl="0" eaLnBrk="0" fontAlgn="base" hangingPunct="0">
              <a:spcBef>
                <a:spcPct val="0"/>
              </a:spcBef>
              <a:spcAft>
                <a:spcPct val="0"/>
              </a:spcAft>
            </a:pPr>
            <a:r>
              <a:rPr lang="ru-RU" sz="1600" b="1" dirty="0" smtClean="0">
                <a:latin typeface="Calibri" pitchFamily="34" charset="0"/>
                <a:ea typeface="Times New Roman" pitchFamily="18" charset="0"/>
                <a:cs typeface="Times New Roman" pitchFamily="18" charset="0"/>
              </a:rPr>
              <a:t> </a:t>
            </a:r>
            <a:endParaRPr lang="ru-RU" sz="2400" dirty="0" smtClean="0">
              <a:latin typeface="Arial" pitchFamily="34" charset="0"/>
              <a:cs typeface="Arial" pitchFamily="34" charset="0"/>
            </a:endParaRPr>
          </a:p>
        </p:txBody>
      </p:sp>
      <p:sp>
        <p:nvSpPr>
          <p:cNvPr id="3" name="Прямоугольник 2"/>
          <p:cNvSpPr/>
          <p:nvPr/>
        </p:nvSpPr>
        <p:spPr>
          <a:xfrm>
            <a:off x="5000628" y="4143380"/>
            <a:ext cx="3714776" cy="2369880"/>
          </a:xfrm>
          <a:prstGeom prst="rect">
            <a:avLst/>
          </a:prstGeom>
        </p:spPr>
        <p:txBody>
          <a:bodyPr wrap="square">
            <a:spAutoFit/>
          </a:bodyPr>
          <a:lstStyle/>
          <a:p>
            <a:pPr lvl="0" fontAlgn="base">
              <a:spcBef>
                <a:spcPct val="0"/>
              </a:spcBef>
              <a:spcAft>
                <a:spcPct val="0"/>
              </a:spcAft>
            </a:pPr>
            <a:r>
              <a:rPr lang="ru-RU" b="1" dirty="0" smtClean="0">
                <a:latin typeface="Times New Roman" pitchFamily="18" charset="0"/>
                <a:ea typeface="Times New Roman" pitchFamily="18" charset="0"/>
                <a:cs typeface="Times New Roman" pitchFamily="18" charset="0"/>
              </a:rPr>
              <a:t>Игра «Ласковое имя»</a:t>
            </a:r>
            <a:endParaRPr lang="ru-RU" dirty="0" smtClean="0">
              <a:latin typeface="Times New Roman" pitchFamily="18" charset="0"/>
              <a:cs typeface="Times New Roman" pitchFamily="18" charset="0"/>
            </a:endParaRPr>
          </a:p>
          <a:p>
            <a:pPr lvl="0" eaLnBrk="0" fontAlgn="base" hangingPunct="0">
              <a:spcBef>
                <a:spcPct val="0"/>
              </a:spcBef>
              <a:spcAft>
                <a:spcPct val="0"/>
              </a:spcAft>
            </a:pPr>
            <a:r>
              <a:rPr lang="ru-RU" sz="1600" u="sng" dirty="0" smtClean="0">
                <a:latin typeface="Times New Roman" pitchFamily="18" charset="0"/>
                <a:ea typeface="Times New Roman" pitchFamily="18" charset="0"/>
                <a:cs typeface="Times New Roman" pitchFamily="18" charset="0"/>
              </a:rPr>
              <a:t>Цель:</a:t>
            </a:r>
            <a:r>
              <a:rPr lang="ru-RU" sz="1600" dirty="0" smtClean="0">
                <a:latin typeface="Times New Roman" pitchFamily="18" charset="0"/>
                <a:ea typeface="Times New Roman" pitchFamily="18" charset="0"/>
                <a:cs typeface="Times New Roman" pitchFamily="18" charset="0"/>
              </a:rPr>
              <a:t> учить взаимодействовать друг с другом, называть имя другого ребенка.</a:t>
            </a:r>
            <a:endParaRPr lang="ru-RU" sz="1600" dirty="0" smtClean="0">
              <a:latin typeface="Times New Roman" pitchFamily="18" charset="0"/>
              <a:cs typeface="Times New Roman" pitchFamily="18" charset="0"/>
            </a:endParaRPr>
          </a:p>
          <a:p>
            <a:pPr lvl="0" eaLnBrk="0" fontAlgn="base" hangingPunct="0">
              <a:spcBef>
                <a:spcPct val="0"/>
              </a:spcBef>
              <a:spcAft>
                <a:spcPct val="0"/>
              </a:spcAft>
            </a:pPr>
            <a:r>
              <a:rPr lang="ru-RU" sz="1600" dirty="0" smtClean="0">
                <a:latin typeface="Times New Roman" pitchFamily="18" charset="0"/>
                <a:ea typeface="Times New Roman" pitchFamily="18" charset="0"/>
                <a:cs typeface="Times New Roman" pitchFamily="18" charset="0"/>
              </a:rPr>
              <a:t>Дети встают в круг, каждый из них по очереди выходит в центр. Все остальные дети при помощи взрослого называют варианты ласкового имени ребенка, стоящего в центре круга.</a:t>
            </a:r>
            <a:endParaRPr lang="ru-RU" sz="1600" dirty="0" smtClean="0">
              <a:latin typeface="Times New Roman" pitchFamily="18" charset="0"/>
              <a:cs typeface="Times New Roman" pitchFamily="18" charset="0"/>
            </a:endParaRPr>
          </a:p>
          <a:p>
            <a:pPr lvl="0" eaLnBrk="0" fontAlgn="base" hangingPunct="0">
              <a:spcBef>
                <a:spcPct val="0"/>
              </a:spcBef>
              <a:spcAft>
                <a:spcPct val="0"/>
              </a:spcAft>
            </a:pPr>
            <a:r>
              <a:rPr lang="ru-RU" dirty="0" smtClean="0">
                <a:latin typeface="Times New Roman" pitchFamily="18" charset="0"/>
                <a:ea typeface="Times New Roman" pitchFamily="18" charset="0"/>
                <a:cs typeface="Times New Roman" pitchFamily="18" charset="0"/>
              </a:rPr>
              <a:t> </a:t>
            </a:r>
            <a:endParaRPr lang="ru-RU" dirty="0" smtClean="0">
              <a:latin typeface="Times New Roman" pitchFamily="18" charset="0"/>
              <a:cs typeface="Times New Roman" pitchFamily="18" charset="0"/>
            </a:endParaRPr>
          </a:p>
        </p:txBody>
      </p:sp>
      <p:pic>
        <p:nvPicPr>
          <p:cNvPr id="4" name="Рисунок 3" descr="DSC00011.JPG"/>
          <p:cNvPicPr>
            <a:picLocks noChangeAspect="1"/>
          </p:cNvPicPr>
          <p:nvPr/>
        </p:nvPicPr>
        <p:blipFill>
          <a:blip r:embed="rId2" cstate="screen"/>
          <a:stretch>
            <a:fillRect/>
          </a:stretch>
        </p:blipFill>
        <p:spPr>
          <a:xfrm>
            <a:off x="4429124" y="500042"/>
            <a:ext cx="4190998" cy="314324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Рисунок 4" descr="DSC00018.JPG"/>
          <p:cNvPicPr>
            <a:picLocks noChangeAspect="1"/>
          </p:cNvPicPr>
          <p:nvPr/>
        </p:nvPicPr>
        <p:blipFill>
          <a:blip r:embed="rId3" cstate="screen"/>
          <a:srcRect/>
          <a:stretch>
            <a:fillRect/>
          </a:stretch>
        </p:blipFill>
        <p:spPr>
          <a:xfrm>
            <a:off x="214282" y="3286124"/>
            <a:ext cx="4692587" cy="328612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_8e792_79865d8e_XL.jpg"/>
          <p:cNvPicPr>
            <a:picLocks noChangeAspect="1"/>
          </p:cNvPicPr>
          <p:nvPr/>
        </p:nvPicPr>
        <p:blipFill>
          <a:blip r:embed="rId3"/>
          <a:stretch>
            <a:fillRect/>
          </a:stretch>
        </p:blipFill>
        <p:spPr>
          <a:xfrm>
            <a:off x="214282" y="214290"/>
            <a:ext cx="8715436" cy="6429420"/>
          </a:xfrm>
          <a:prstGeom prst="rect">
            <a:avLst/>
          </a:prstGeom>
        </p:spPr>
      </p:pic>
      <p:sp>
        <p:nvSpPr>
          <p:cNvPr id="3" name="TextBox 2"/>
          <p:cNvSpPr txBox="1"/>
          <p:nvPr/>
        </p:nvSpPr>
        <p:spPr>
          <a:xfrm>
            <a:off x="1500166" y="0"/>
            <a:ext cx="5572164" cy="584775"/>
          </a:xfrm>
          <a:prstGeom prst="rect">
            <a:avLst/>
          </a:prstGeom>
          <a:noFill/>
        </p:spPr>
        <p:txBody>
          <a:bodyPr wrap="square" rtlCol="0">
            <a:spAutoFit/>
          </a:bodyPr>
          <a:lstStyle/>
          <a:p>
            <a:pPr algn="ctr"/>
            <a:r>
              <a:rPr lang="ru-RU" sz="3200" b="1" dirty="0" smtClean="0">
                <a:latin typeface="Times New Roman" pitchFamily="18" charset="0"/>
                <a:cs typeface="Times New Roman" pitchFamily="18" charset="0"/>
              </a:rPr>
              <a:t>«Звериное пианино»</a:t>
            </a:r>
            <a:endParaRPr lang="ru-RU" sz="3200" b="1" dirty="0">
              <a:latin typeface="Times New Roman" pitchFamily="18" charset="0"/>
              <a:cs typeface="Times New Roman" pitchFamily="18" charset="0"/>
            </a:endParaRPr>
          </a:p>
        </p:txBody>
      </p:sp>
      <p:sp>
        <p:nvSpPr>
          <p:cNvPr id="5122" name="Rectangle 2"/>
          <p:cNvSpPr>
            <a:spLocks noChangeArrowheads="1"/>
          </p:cNvSpPr>
          <p:nvPr/>
        </p:nvSpPr>
        <p:spPr bwMode="auto">
          <a:xfrm>
            <a:off x="357158" y="571480"/>
            <a:ext cx="8501122"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Игра «Звериное пианино»</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Цель:</a:t>
            </a: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развивать у детей умение сотрудничать.</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Дети садятся на корточки в одну линию. Они – клавиши пианино, которые звучат голосами разных животных. Ведущий раздает детям карточки с изображениями животных, голосами, которых  они будут «петь».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MOV00134.MPG">
            <a:hlinkClick r:id="" action="ppaction://media"/>
          </p:cNvPr>
          <p:cNvPicPr>
            <a:picLocks noRot="1" noChangeAspect="1"/>
          </p:cNvPicPr>
          <p:nvPr>
            <a:videoFile r:link="rId1"/>
          </p:nvPr>
        </p:nvPicPr>
        <p:blipFill>
          <a:blip r:embed="rId4"/>
          <a:stretch>
            <a:fillRect/>
          </a:stretch>
        </p:blipFill>
        <p:spPr>
          <a:xfrm>
            <a:off x="500034" y="1928802"/>
            <a:ext cx="6096000" cy="4572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24894_s1.jpg"/>
          <p:cNvPicPr>
            <a:picLocks noChangeAspect="1"/>
          </p:cNvPicPr>
          <p:nvPr/>
        </p:nvPicPr>
        <p:blipFill>
          <a:blip r:embed="rId2"/>
          <a:stretch>
            <a:fillRect/>
          </a:stretch>
        </p:blipFill>
        <p:spPr>
          <a:xfrm>
            <a:off x="0" y="2309"/>
            <a:ext cx="9144000" cy="6853382"/>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292</TotalTime>
  <Words>273</Words>
  <PresentationFormat>Экран (4:3)</PresentationFormat>
  <Paragraphs>55</Paragraphs>
  <Slides>9</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Аспект</vt:lpstr>
      <vt:lpstr>Слайд 1</vt:lpstr>
      <vt:lpstr>Слайд 2</vt:lpstr>
      <vt:lpstr>Слайд 3</vt:lpstr>
      <vt:lpstr>Слайд 4</vt:lpstr>
      <vt:lpstr>Слайд 5</vt:lpstr>
      <vt:lpstr>Слайд 6</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Федеральный образовательный стандарт дошкольного образования</dc:title>
  <dc:creator>Пользователь</dc:creator>
  <cp:lastModifiedBy>user</cp:lastModifiedBy>
  <cp:revision>43</cp:revision>
  <dcterms:created xsi:type="dcterms:W3CDTF">2014-02-24T08:38:24Z</dcterms:created>
  <dcterms:modified xsi:type="dcterms:W3CDTF">2015-09-27T08:12:09Z</dcterms:modified>
</cp:coreProperties>
</file>