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78" r:id="rId5"/>
    <p:sldId id="266" r:id="rId6"/>
    <p:sldId id="267" r:id="rId7"/>
    <p:sldId id="265" r:id="rId8"/>
    <p:sldId id="268" r:id="rId9"/>
    <p:sldId id="269" r:id="rId10"/>
    <p:sldId id="262" r:id="rId11"/>
    <p:sldId id="270" r:id="rId12"/>
    <p:sldId id="271" r:id="rId13"/>
    <p:sldId id="282" r:id="rId14"/>
    <p:sldId id="283" r:id="rId15"/>
    <p:sldId id="285" r:id="rId16"/>
    <p:sldId id="286" r:id="rId17"/>
    <p:sldId id="275" r:id="rId18"/>
    <p:sldId id="277" r:id="rId19"/>
    <p:sldId id="287" r:id="rId20"/>
    <p:sldId id="279" r:id="rId21"/>
    <p:sldId id="280" r:id="rId22"/>
    <p:sldId id="281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642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FDAA5-D416-4A3A-A1D6-EED9CEC7775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89D1-CC18-47DA-9257-23F7AAF90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3789040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ФУНКЦИИ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ЛОГОПЕДИЧЕСКОЙ СЛУЖБЫ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 КОНТЕКСТЕ ФГОС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рина\Downloads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59632" y="6926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Заголовок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Успешность коррекционно-развивающей деятельности </a:t>
            </a:r>
            <a:r>
              <a:rPr lang="ru-RU" sz="2800" b="1" dirty="0" smtClean="0">
                <a:solidFill>
                  <a:srgbClr val="FF0000"/>
                </a:solidFill>
              </a:rPr>
              <a:t>в  </a:t>
            </a:r>
            <a:r>
              <a:rPr lang="ru-RU" sz="2800" b="1" dirty="0">
                <a:solidFill>
                  <a:srgbClr val="FF0000"/>
                </a:solidFill>
              </a:rPr>
              <a:t>условиях ФГОС </a:t>
            </a:r>
            <a:r>
              <a:rPr lang="ru-RU" sz="2800" b="1" dirty="0" smtClean="0">
                <a:solidFill>
                  <a:srgbClr val="FF0000"/>
                </a:solidFill>
              </a:rPr>
              <a:t>обеспечивается </a:t>
            </a:r>
            <a:r>
              <a:rPr lang="ru-RU" sz="2800" b="1" dirty="0">
                <a:solidFill>
                  <a:srgbClr val="FF0000"/>
                </a:solidFill>
              </a:rPr>
              <a:t>реализацией следующих принципов: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Единство диагностики и коррекции;</a:t>
            </a:r>
          </a:p>
          <a:p>
            <a:pPr algn="just"/>
            <a:r>
              <a:rPr lang="ru-RU" sz="2000" dirty="0">
                <a:solidFill>
                  <a:srgbClr val="00B050"/>
                </a:solidFill>
              </a:rPr>
              <a:t> </a:t>
            </a:r>
            <a:r>
              <a:rPr lang="ru-RU" sz="2000" b="1" dirty="0" err="1">
                <a:solidFill>
                  <a:srgbClr val="00B050"/>
                </a:solidFill>
              </a:rPr>
              <a:t>Деятельностный</a:t>
            </a:r>
            <a:r>
              <a:rPr lang="ru-RU" sz="2000" b="1" dirty="0">
                <a:solidFill>
                  <a:srgbClr val="00B050"/>
                </a:solidFill>
              </a:rPr>
              <a:t> принцип </a:t>
            </a:r>
            <a:r>
              <a:rPr lang="ru-RU" sz="2000" b="1" dirty="0" smtClean="0">
                <a:solidFill>
                  <a:srgbClr val="00B050"/>
                </a:solidFill>
              </a:rPr>
              <a:t>коррекции;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Учет возрастно-психологических и индивидуальных особенностей </a:t>
            </a:r>
            <a:r>
              <a:rPr lang="ru-RU" sz="2000" b="1" dirty="0" smtClean="0">
                <a:solidFill>
                  <a:srgbClr val="00B050"/>
                </a:solidFill>
              </a:rPr>
              <a:t>ребенка;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Комплексность методов психологического </a:t>
            </a:r>
            <a:r>
              <a:rPr lang="ru-RU" sz="2000" b="1" dirty="0" smtClean="0">
                <a:solidFill>
                  <a:srgbClr val="00B050"/>
                </a:solidFill>
              </a:rPr>
              <a:t>воздействия;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Активное привлечение ближайшего социального окружения к работе с ребенком.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024" y="332656"/>
            <a:ext cx="8533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Требования к условиям реализации основной образовательной программы дошкольного образования включают в себя: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 Требования к психолого-педагогическим условиям реализации ООП;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Требования к кадровым условиям реализации ООП;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Требования к материально-техническим условиям реализации ООП;</a:t>
            </a:r>
            <a:r>
              <a:rPr lang="ru-RU" sz="2000" dirty="0" smtClean="0"/>
              <a:t>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Требования к финансовым условиям реализации ООП.</a:t>
            </a:r>
            <a:r>
              <a:rPr lang="ru-RU" sz="2000" dirty="0" smtClean="0"/>
              <a:t> </a:t>
            </a:r>
            <a:endParaRPr lang="ru-RU" sz="2000" b="1" dirty="0" smtClean="0"/>
          </a:p>
          <a:p>
            <a:pPr algn="just">
              <a:buFont typeface="Wingdings" pitchFamily="2" charset="2"/>
              <a:buChar char="ü"/>
            </a:pP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404664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Требования к психолого-педагогическим условиям реализации ООП: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Для успешной реализации программы должны быть обеспечены следующие психолого-педагогические условия: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1) уважение взрослых к человеческому достоинству детей, формирование и поддержка их положительной самооценки, уверенности в собственных возможностям и способностях;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2) 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3) 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развития;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sz="2000" dirty="0" smtClean="0">
              <a:solidFill>
                <a:srgbClr val="00B050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404664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Требования к психолого-педагогическим условиям реализации ООП: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4) 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5) поддержка инициативы и самостоятельности детей в специфических для них видах деятельности;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6) возможность выбора детьми материалов, видов активности, участников совместной деятельности и общения;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7) защита детей от всех форм физического и психического насилия [5];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8) 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404664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85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60648"/>
            <a:ext cx="87849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Оценка индивидуального развития детей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1) 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2) оптимизации работы с группой детей.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	При необходимости используется психологическая диагностика развития детей , которую проводят квалифицированные специалисты (педагоги-психологи).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Участие ребенка в психологической диагностике допускается только с согласия его родителей (законных представителей).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	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404664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целях эффективной реализации Программы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должны быть созданы условия для: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1) профессионального развития педагогических и руководящих работников, в том числе их дополнительного профессионального образования;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2) 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3) организационно-методического сопровождения процесса реализации Программы, в том числе во взаимодействии со сверстниками и взрослыми.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404664"/>
            <a:ext cx="878497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Коррекционная работа и /или инклюзивное образование должны быть направлены на: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Обеспечение коррекции нарушений развития различных категорий детей с  ограниченными возможностями здоровья, оказание им квалифицированной помощи в освоении программы;</a:t>
            </a:r>
          </a:p>
          <a:p>
            <a:pPr marL="457200" indent="-457200" algn="just">
              <a:buAutoNum type="arabicPeriod" startAt="2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 </a:t>
            </a:r>
          </a:p>
          <a:p>
            <a:pPr marL="457200" indent="-457200" algn="just"/>
            <a:r>
              <a:rPr lang="ru-RU" sz="2000" b="1" dirty="0" smtClean="0">
                <a:solidFill>
                  <a:srgbClr val="00B050"/>
                </a:solidFill>
              </a:rPr>
              <a:t>Для коррекционной работы с детьми с ограниченными возможностями здоровья, осваивающими Программу совместно с другими детьми в Группах комбинированной направленности, должны создаваться условия в соответствии с перечнем и планом реализации индивидуально ориентированных коррекционных мероприятий, обеспечивающих удовлетворение особых образовательных потребностей детей с ограниченными возможностями здоровья.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При создании условий для работы с детьми-инвалидами, осваивающими Программу, должна учитываться индивидуальная программа реабилитации ребенка-инвалида.</a:t>
            </a:r>
          </a:p>
          <a:p>
            <a:pPr marL="457200" indent="-457200" algn="just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Коррекционная работа и /или инклюзивное образование должны быть направлены на: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Обеспечение коррекции нарушений развития различных категорий детей с  ограниченными возможностями здоровья, оказание им квалифицированной помощи в освоении программы;</a:t>
            </a:r>
          </a:p>
          <a:p>
            <a:pPr marL="342900" indent="-342900" algn="just"/>
            <a:r>
              <a:rPr lang="ru-RU" sz="2000" b="1" dirty="0" smtClean="0">
                <a:solidFill>
                  <a:srgbClr val="00B050"/>
                </a:solidFill>
              </a:rPr>
              <a:t>2.  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 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Восемь принципов инклюзивного образования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1. Ценность человека не зависит от его способностей и достижений;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2. Каждый человек способен чувствовать и думать;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3. Каждый человек имеет право на общение и на то, чтобы быть услышанным;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4. Все люди нуждаются друг в друге;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5. Подлинное образование может осуществляться только в контексте реальных взаимоотношений;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6. Все люди нуждаются в поддержке и дружбе ровесников;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7. Для всех обучающихся достижение прогресса скорее может быть в том, что они могут делать, чем в том, что не могут;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8. Разнообразие усиливает все стороны жизни человека.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332656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Основные компетенции педагогических работников, необходимые для создания условий развития детей дошкольного возраста: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  Умение обеспечивать эмоциональное благополучие через: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- непосредственное общение с каждым ребенком;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уважительное отношение к каждому ребенку, к его чувствам и потребностям;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  Умение поддерживать индивидуальность и инициативу детей через: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создание условий для свободного выбора детьми деятельности, участников совместной деятельности;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создание условий для принятия детьми решений, выражения своих чувств и мыслей;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недирективную</a:t>
            </a:r>
            <a:r>
              <a:rPr lang="ru-RU" sz="2000" b="1" dirty="0" smtClean="0">
                <a:solidFill>
                  <a:srgbClr val="00B050"/>
                </a:solidFill>
              </a:rPr>
              <a:t> помощь детям, поддержку детской инициативы и самостоятельности в разных видах деятельности;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1" y="1214422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МБДОУ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«Детский сад  комбинированного вида </a:t>
            </a:r>
            <a:r>
              <a:rPr lang="ru-RU" sz="3200" b="1" dirty="0" smtClean="0">
                <a:solidFill>
                  <a:srgbClr val="FF0000"/>
                </a:solidFill>
              </a:rPr>
              <a:t>№</a:t>
            </a:r>
            <a:r>
              <a:rPr lang="ru-RU" sz="3200" b="1" dirty="0" smtClean="0">
                <a:solidFill>
                  <a:srgbClr val="FF0000"/>
                </a:solidFill>
              </a:rPr>
              <a:t>12</a:t>
            </a:r>
            <a:r>
              <a:rPr lang="ru-RU" sz="3200" b="1" dirty="0" smtClean="0">
                <a:solidFill>
                  <a:srgbClr val="FF0000"/>
                </a:solidFill>
              </a:rPr>
              <a:t>» </a:t>
            </a:r>
            <a:endParaRPr lang="ru-RU" sz="3200" dirty="0"/>
          </a:p>
        </p:txBody>
      </p:sp>
      <p:pic>
        <p:nvPicPr>
          <p:cNvPr id="2" name="Picture 2" descr="C:\Users\User\Desktop\88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86124"/>
            <a:ext cx="5429288" cy="3286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332656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Основные компетенции педагогических работников, необходимые для создания условий развития детей дошкольного возраста: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  Умение устанавливать правила взаимодействия в разных ситуациях: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создание условий для позитивных,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имеющими различные возможности здоровья;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развитие коммуникативных способностей детей, позволяющих разрешать конфликтные ситуации со сверстниками;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развитие умения работать в группе сверстников;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  Умение выстраивать вариативное развивающие образование, ориентированное  на уровень развития, проявляющийся у ребенка в совместной деятельности со взрослым и более опытным сверстниками, но не актуализирующийся в его индивидуальной деятельности через: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332656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Основные компетенции педагогических работников, необходимые для создания условий развития детей дошкольного возраста: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-  создание условий для овладения культурными средствами деятельности;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 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поддержку спонтанной игры детей, её обогащение, обеспечение игрового времени и пространства;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  оценку индивидуального развития детей;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  Умение взаимодействовать с родителями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332656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Требования к материально-техническим условиям реализации Программы включают: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1) требования, определяемые в соответствии с санитарно-эпидемиологическими правилами и нормативами;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2) требования, определяемые в соответствии с правилами пожарной безопасности;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3) требования к средствам обучения и воспитания в соответствии с возрастом и индивидуальными особенностями развития детей;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4) оснащенность помещений развивающей предметно-пространственной средой;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5) требования к материально-техническому обеспечению программы (учебно-методический комплект, оборудование, оснащение (предметы).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ownloads\ф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3651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СПАСИБО  ЗА ВНИМАНИЕ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643447"/>
            <a:ext cx="86067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	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Митрошина Эльвира Михайловна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- специалист высшей квалификационной категории; стаж педагогической работы 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21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лет, в должности учителя -логопеда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15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лет.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Логопедическую службу  МБДОУ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«Детский сад  комбинированного вида </a:t>
            </a:r>
            <a:r>
              <a:rPr lang="ru-RU" sz="2800" b="1" dirty="0" smtClean="0">
                <a:solidFill>
                  <a:srgbClr val="C00000"/>
                </a:solidFill>
              </a:rPr>
              <a:t>№</a:t>
            </a:r>
            <a:r>
              <a:rPr lang="ru-RU" sz="2800" b="1" dirty="0" smtClean="0">
                <a:solidFill>
                  <a:srgbClr val="C00000"/>
                </a:solidFill>
              </a:rPr>
              <a:t>12</a:t>
            </a:r>
            <a:r>
              <a:rPr lang="ru-RU" sz="2800" b="1" dirty="0" smtClean="0">
                <a:solidFill>
                  <a:srgbClr val="C00000"/>
                </a:solidFill>
              </a:rPr>
              <a:t>»  </a:t>
            </a:r>
            <a:r>
              <a:rPr lang="ru-RU" sz="2800" b="1" dirty="0" smtClean="0">
                <a:solidFill>
                  <a:srgbClr val="C00000"/>
                </a:solidFill>
              </a:rPr>
              <a:t>представляют учителя-логопеды: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F:\старшая группа Фото\DSC0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71678"/>
            <a:ext cx="5072098" cy="3714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786454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Красильникова Ангелина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Юрье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- специалист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высшей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квалификационной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категории; стаж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педагогической работы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24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лет,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должности учителя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-логопеда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11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лет.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1" y="71435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Логопедическую службу  МБДОУ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«Детский сад  комбинированного вида </a:t>
            </a:r>
            <a:r>
              <a:rPr lang="ru-RU" sz="3200" b="1" dirty="0" smtClean="0">
                <a:solidFill>
                  <a:srgbClr val="C00000"/>
                </a:solidFill>
              </a:rPr>
              <a:t>№</a:t>
            </a:r>
            <a:r>
              <a:rPr lang="ru-RU" sz="3200" b="1" dirty="0" smtClean="0">
                <a:solidFill>
                  <a:srgbClr val="C00000"/>
                </a:solidFill>
              </a:rPr>
              <a:t>12</a:t>
            </a:r>
            <a:r>
              <a:rPr lang="ru-RU" sz="3200" b="1" dirty="0" smtClean="0">
                <a:solidFill>
                  <a:srgbClr val="C00000"/>
                </a:solidFill>
              </a:rPr>
              <a:t>»  </a:t>
            </a:r>
            <a:r>
              <a:rPr lang="ru-RU" sz="3200" b="1" dirty="0" smtClean="0">
                <a:solidFill>
                  <a:srgbClr val="C00000"/>
                </a:solidFill>
              </a:rPr>
              <a:t>представляют учителя-логопеды: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3" descr="F:\Ангелине\100_9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92909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Цель </a:t>
            </a:r>
            <a:r>
              <a:rPr lang="ru-RU" sz="3200" b="1" dirty="0">
                <a:solidFill>
                  <a:srgbClr val="FF0000"/>
                </a:solidFill>
              </a:rPr>
              <a:t>логопедической </a:t>
            </a:r>
            <a:r>
              <a:rPr lang="ru-RU" sz="3200" b="1" dirty="0" smtClean="0">
                <a:solidFill>
                  <a:srgbClr val="FF0000"/>
                </a:solidFill>
              </a:rPr>
              <a:t>службы </a:t>
            </a:r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ДОУ 	</a:t>
            </a:r>
            <a:r>
              <a:rPr lang="ru-RU" sz="2800" b="1" dirty="0" smtClean="0"/>
              <a:t>Способствовать совершенствованию  методов  и содержания коррекционно-речевой работы, активному поиску новых вариативных форм организации логопедической помощи детям дошкольного возраста, направленной на выявление речевых нарушений и последующей их коррекции и предупреждении, в соответствии с требованиями государственной политики в сфере образования  и современным социальным запросам .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7129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Задачи логопедической службы </a:t>
            </a:r>
            <a:endParaRPr lang="ru-RU" sz="32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 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Своевременная профилактика речевых нарушений у воспитанников.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 Психолого-педагогическое изучение и диагностика речевого развития детей; обеспечение индивидуального и дифференцированного подхода к каждому ребёнку, качественная разработка и реализация маршрута коррекции и (или) компенсации речевого дефекта с учетом его структуры, степени тяжести, обусловленности.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 Взаимодействие с ПМПК.</a:t>
            </a:r>
            <a:r>
              <a:rPr lang="ru-RU" sz="20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 Организация комплексного взаимодействия всех субъектов коррекционно-развивающего процесса.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 Пропаганда логопедических знаний среди педагогов и родителей.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 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Логопедическая служба в ДОУ осуществляется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</a:t>
            </a:r>
            <a:r>
              <a:rPr lang="ru-RU" sz="3200" b="1" dirty="0">
                <a:solidFill>
                  <a:srgbClr val="FF0000"/>
                </a:solidFill>
              </a:rPr>
              <a:t>следующим направлениям:</a:t>
            </a:r>
          </a:p>
          <a:p>
            <a:r>
              <a:rPr lang="ru-RU" sz="3200" b="1" dirty="0"/>
              <a:t> </a:t>
            </a:r>
            <a:endParaRPr lang="ru-RU" sz="32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50"/>
                </a:solidFill>
              </a:rPr>
              <a:t> Аналитико-диагностическое;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>
                <a:solidFill>
                  <a:srgbClr val="00B050"/>
                </a:solidFill>
              </a:rPr>
              <a:t>Профилактическое</a:t>
            </a:r>
            <a:r>
              <a:rPr lang="ru-RU" sz="2400" b="1" smtClean="0">
                <a:solidFill>
                  <a:srgbClr val="00B050"/>
                </a:solidFill>
              </a:rPr>
              <a:t>;</a:t>
            </a: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 Коррекционно-развивающее;</a:t>
            </a: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 Организационно-методическое</a:t>
            </a:r>
            <a:r>
              <a:rPr lang="ru-RU" sz="2400" b="1" dirty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Консультативное.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491" y="2852936"/>
            <a:ext cx="24396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Рисунок 1" descr="N:\KABINET_23\emblema-logopunkt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103"/>
            <a:ext cx="3059832" cy="323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3" y="1628800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ownloads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Основные принципы дошкольного образования: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полноценное проживание ребенком всех этапов детства, обогащение детского развития;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содействие и сотрудничество детей и взрослых, признание ребенка полноценным участником образовательных отношений;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поддержка инициативы детей в различных видах деятельности;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сотрудничество Организации с семьей;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приобщение детей к </a:t>
            </a:r>
            <a:r>
              <a:rPr lang="ru-RU" sz="2000" b="1" dirty="0" err="1" smtClean="0">
                <a:solidFill>
                  <a:srgbClr val="00B050"/>
                </a:solidFill>
              </a:rPr>
              <a:t>социокультурным</a:t>
            </a:r>
            <a:r>
              <a:rPr lang="ru-RU" sz="2000" b="1" dirty="0" smtClean="0">
                <a:solidFill>
                  <a:srgbClr val="00B050"/>
                </a:solidFill>
              </a:rPr>
              <a:t> нормам, традициям семьи, общества и государства</a:t>
            </a:r>
            <a:r>
              <a:rPr lang="ru-RU" sz="2800" b="1" dirty="0" smtClean="0">
                <a:solidFill>
                  <a:srgbClr val="00B050"/>
                </a:solidFill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формирование познавательных интересов и познавательных действий ребенка в различных видах деятельности;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возрастная адекватность дошкольного образования;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B050"/>
                </a:solidFill>
              </a:rPr>
              <a:t> учет этнокультурной ситуации развития детей.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873</Words>
  <Application>Microsoft Office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Успешность коррекционно-развивающей деятельности в  условиях ФГОС обеспечивается реализацией следующих принципов: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53</cp:revision>
  <dcterms:created xsi:type="dcterms:W3CDTF">2014-09-13T16:31:13Z</dcterms:created>
  <dcterms:modified xsi:type="dcterms:W3CDTF">2015-10-02T06:02:29Z</dcterms:modified>
</cp:coreProperties>
</file>