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82" r:id="rId2"/>
    <p:sldId id="340" r:id="rId3"/>
    <p:sldId id="268" r:id="rId4"/>
    <p:sldId id="324" r:id="rId5"/>
    <p:sldId id="331" r:id="rId6"/>
    <p:sldId id="322" r:id="rId7"/>
    <p:sldId id="263" r:id="rId8"/>
    <p:sldId id="285" r:id="rId9"/>
    <p:sldId id="346" r:id="rId10"/>
    <p:sldId id="296" r:id="rId11"/>
    <p:sldId id="294" r:id="rId12"/>
    <p:sldId id="292" r:id="rId13"/>
    <p:sldId id="277" r:id="rId14"/>
    <p:sldId id="321" r:id="rId15"/>
    <p:sldId id="323" r:id="rId16"/>
    <p:sldId id="258" r:id="rId17"/>
    <p:sldId id="336" r:id="rId18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47" autoAdjust="0"/>
    <p:restoredTop sz="83550" autoAdjust="0"/>
  </p:normalViewPr>
  <p:slideViewPr>
    <p:cSldViewPr>
      <p:cViewPr>
        <p:scale>
          <a:sx n="80" d="100"/>
          <a:sy n="80" d="100"/>
        </p:scale>
        <p:origin x="-182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51C51-23D9-4672-B19E-18A1FFCF5FDF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60C903-23B3-4673-A838-76FE280BF8ED}">
      <dgm:prSet phldrT="[Текст]"/>
      <dgm:spPr/>
      <dgm:t>
        <a:bodyPr/>
        <a:lstStyle/>
        <a:p>
          <a:r>
            <a:rPr lang="ru-RU" b="1" dirty="0" smtClean="0">
              <a:solidFill>
                <a:srgbClr val="000099"/>
              </a:solidFill>
            </a:rPr>
            <a:t>Пересказ художественной литературы</a:t>
          </a:r>
          <a:endParaRPr lang="ru-RU" b="1" dirty="0">
            <a:solidFill>
              <a:srgbClr val="000099"/>
            </a:solidFill>
          </a:endParaRPr>
        </a:p>
      </dgm:t>
    </dgm:pt>
    <dgm:pt modelId="{1D5360CA-43DD-4ADB-871B-0C66E9565530}" type="parTrans" cxnId="{E78C6A85-12B6-49A6-8CB7-5AF940FE03F0}">
      <dgm:prSet/>
      <dgm:spPr/>
      <dgm:t>
        <a:bodyPr/>
        <a:lstStyle/>
        <a:p>
          <a:endParaRPr lang="ru-RU"/>
        </a:p>
      </dgm:t>
    </dgm:pt>
    <dgm:pt modelId="{05F59906-6844-4FA4-8D6A-50793E992D3F}" type="sibTrans" cxnId="{E78C6A85-12B6-49A6-8CB7-5AF940FE03F0}">
      <dgm:prSet/>
      <dgm:spPr/>
      <dgm:t>
        <a:bodyPr/>
        <a:lstStyle/>
        <a:p>
          <a:endParaRPr lang="ru-RU"/>
        </a:p>
      </dgm:t>
    </dgm:pt>
    <dgm:pt modelId="{CA764D0E-539E-4E3A-98DD-1F9509DB19D5}">
      <dgm:prSet phldrT="[Текст]"/>
      <dgm:spPr/>
      <dgm:t>
        <a:bodyPr/>
        <a:lstStyle/>
        <a:p>
          <a:r>
            <a:rPr lang="ru-RU" b="1" dirty="0" smtClean="0">
              <a:solidFill>
                <a:srgbClr val="000099"/>
              </a:solidFill>
            </a:rPr>
            <a:t>Обучение составлению рассказов</a:t>
          </a:r>
          <a:endParaRPr lang="ru-RU" b="1" dirty="0">
            <a:solidFill>
              <a:srgbClr val="000099"/>
            </a:solidFill>
          </a:endParaRPr>
        </a:p>
      </dgm:t>
    </dgm:pt>
    <dgm:pt modelId="{150C4B78-CB4B-4CCF-812F-853B76D238B6}" type="parTrans" cxnId="{F71F9B40-A8C7-4369-A8F1-1E608BE13696}">
      <dgm:prSet/>
      <dgm:spPr/>
      <dgm:t>
        <a:bodyPr/>
        <a:lstStyle/>
        <a:p>
          <a:endParaRPr lang="ru-RU"/>
        </a:p>
      </dgm:t>
    </dgm:pt>
    <dgm:pt modelId="{2E9C98D4-4F8C-4690-AC7F-F19AC3197C2B}" type="sibTrans" cxnId="{F71F9B40-A8C7-4369-A8F1-1E608BE13696}">
      <dgm:prSet/>
      <dgm:spPr/>
      <dgm:t>
        <a:bodyPr/>
        <a:lstStyle/>
        <a:p>
          <a:endParaRPr lang="ru-RU"/>
        </a:p>
      </dgm:t>
    </dgm:pt>
    <dgm:pt modelId="{E3D7B229-EC95-483F-8DDD-C24FB139CA55}">
      <dgm:prSet phldrT="[Текст]"/>
      <dgm:spPr/>
      <dgm:t>
        <a:bodyPr/>
        <a:lstStyle/>
        <a:p>
          <a:r>
            <a:rPr lang="ru-RU" b="1" dirty="0" smtClean="0">
              <a:solidFill>
                <a:srgbClr val="000099"/>
              </a:solidFill>
            </a:rPr>
            <a:t>Заучивание стихов</a:t>
          </a:r>
          <a:endParaRPr lang="ru-RU" b="1" dirty="0">
            <a:solidFill>
              <a:srgbClr val="000099"/>
            </a:solidFill>
          </a:endParaRPr>
        </a:p>
      </dgm:t>
    </dgm:pt>
    <dgm:pt modelId="{F7EF8982-4BF9-4E46-8F18-24BE1557599C}" type="parTrans" cxnId="{9DD95E8E-62E0-49A8-ABA4-1C862A7225B8}">
      <dgm:prSet/>
      <dgm:spPr/>
      <dgm:t>
        <a:bodyPr/>
        <a:lstStyle/>
        <a:p>
          <a:endParaRPr lang="ru-RU"/>
        </a:p>
      </dgm:t>
    </dgm:pt>
    <dgm:pt modelId="{45827574-5FF8-4B8E-A385-B992BB6EA17B}" type="sibTrans" cxnId="{9DD95E8E-62E0-49A8-ABA4-1C862A7225B8}">
      <dgm:prSet/>
      <dgm:spPr/>
      <dgm:t>
        <a:bodyPr/>
        <a:lstStyle/>
        <a:p>
          <a:endParaRPr lang="ru-RU"/>
        </a:p>
      </dgm:t>
    </dgm:pt>
    <dgm:pt modelId="{FFD0DD0C-27D0-4E78-BCE3-4135FFFEAF4A}">
      <dgm:prSet phldrT="[Текст]"/>
      <dgm:spPr/>
      <dgm:t>
        <a:bodyPr/>
        <a:lstStyle/>
        <a:p>
          <a:r>
            <a:rPr lang="ru-RU" b="1" dirty="0" smtClean="0">
              <a:solidFill>
                <a:srgbClr val="000099"/>
              </a:solidFill>
            </a:rPr>
            <a:t>Отгадывание и загадывание загадок</a:t>
          </a:r>
          <a:endParaRPr lang="ru-RU" b="1" dirty="0">
            <a:solidFill>
              <a:srgbClr val="000099"/>
            </a:solidFill>
          </a:endParaRPr>
        </a:p>
      </dgm:t>
    </dgm:pt>
    <dgm:pt modelId="{98026671-8700-4B1B-B25F-B180C61E834A}" type="parTrans" cxnId="{4FD2B13F-5177-4F8C-9FB5-EC4D495AA521}">
      <dgm:prSet/>
      <dgm:spPr/>
      <dgm:t>
        <a:bodyPr/>
        <a:lstStyle/>
        <a:p>
          <a:endParaRPr lang="ru-RU"/>
        </a:p>
      </dgm:t>
    </dgm:pt>
    <dgm:pt modelId="{FEB1A1AB-7F0C-40E2-98F9-67B3F9AD6016}" type="sibTrans" cxnId="{4FD2B13F-5177-4F8C-9FB5-EC4D495AA521}">
      <dgm:prSet/>
      <dgm:spPr/>
      <dgm:t>
        <a:bodyPr/>
        <a:lstStyle/>
        <a:p>
          <a:endParaRPr lang="ru-RU"/>
        </a:p>
      </dgm:t>
    </dgm:pt>
    <dgm:pt modelId="{EB5CBD16-FA8A-482F-BDAC-90CAC749C45A}">
      <dgm:prSet phldrT="[Текст]"/>
      <dgm:spPr/>
      <dgm:t>
        <a:bodyPr/>
        <a:lstStyle/>
        <a:p>
          <a:r>
            <a:rPr lang="ru-RU" b="1" dirty="0" smtClean="0">
              <a:solidFill>
                <a:srgbClr val="000099"/>
              </a:solidFill>
            </a:rPr>
            <a:t>Обогащение словарного запаса</a:t>
          </a:r>
          <a:endParaRPr lang="ru-RU" b="1" dirty="0">
            <a:solidFill>
              <a:srgbClr val="000099"/>
            </a:solidFill>
          </a:endParaRPr>
        </a:p>
      </dgm:t>
    </dgm:pt>
    <dgm:pt modelId="{A5B93D48-FF80-4ED8-9BE5-52493CF8CC38}" type="parTrans" cxnId="{6E5F4EC3-93E8-4523-9285-3C54A80AFE6C}">
      <dgm:prSet/>
      <dgm:spPr/>
      <dgm:t>
        <a:bodyPr/>
        <a:lstStyle/>
        <a:p>
          <a:endParaRPr lang="ru-RU"/>
        </a:p>
      </dgm:t>
    </dgm:pt>
    <dgm:pt modelId="{44D5A589-90C7-4485-A1EF-FE0E5F65034D}" type="sibTrans" cxnId="{6E5F4EC3-93E8-4523-9285-3C54A80AFE6C}">
      <dgm:prSet/>
      <dgm:spPr/>
      <dgm:t>
        <a:bodyPr/>
        <a:lstStyle/>
        <a:p>
          <a:endParaRPr lang="ru-RU"/>
        </a:p>
      </dgm:t>
    </dgm:pt>
    <dgm:pt modelId="{6965B64C-4389-478B-AF75-258DF13DC139}" type="pres">
      <dgm:prSet presAssocID="{4D051C51-23D9-4672-B19E-18A1FFCF5F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7C7DE9-C53E-4149-87A7-3A31E07591D1}" type="pres">
      <dgm:prSet presAssocID="{4D051C51-23D9-4672-B19E-18A1FFCF5FDF}" presName="cycle" presStyleCnt="0"/>
      <dgm:spPr/>
    </dgm:pt>
    <dgm:pt modelId="{7C160854-2874-4777-A5F7-DB98646FC981}" type="pres">
      <dgm:prSet presAssocID="{6B60C903-23B3-4673-A838-76FE280BF8ED}" presName="nodeFirstNode" presStyleLbl="node1" presStyleIdx="0" presStyleCnt="5" custScaleX="123809" custRadScaleRad="97640" custRadScaleInc="13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BE039-295C-48F0-8419-B7789AA8495B}" type="pres">
      <dgm:prSet presAssocID="{05F59906-6844-4FA4-8D6A-50793E992D3F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5F3790CC-A06D-47B7-BC95-37BB86EC53AE}" type="pres">
      <dgm:prSet presAssocID="{CA764D0E-539E-4E3A-98DD-1F9509DB19D5}" presName="nodeFollowingNodes" presStyleLbl="node1" presStyleIdx="1" presStyleCnt="5" custScaleX="106815" custScaleY="104472" custRadScaleRad="177056" custRadScaleInc="24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D5A3E-6097-42F0-9B02-A9F79F6E0369}" type="pres">
      <dgm:prSet presAssocID="{E3D7B229-EC95-483F-8DDD-C24FB139CA55}" presName="nodeFollowingNodes" presStyleLbl="node1" presStyleIdx="2" presStyleCnt="5" custScaleX="119191" custRadScaleRad="164385" custRadScaleInc="-42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000F8-4749-49EA-9FD4-11789FE925CB}" type="pres">
      <dgm:prSet presAssocID="{FFD0DD0C-27D0-4E78-BCE3-4135FFFEAF4A}" presName="nodeFollowingNodes" presStyleLbl="node1" presStyleIdx="3" presStyleCnt="5" custScaleX="118974" custRadScaleRad="140554" custRadScaleInc="36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96122-51ED-4620-8D35-150C8A9309C7}" type="pres">
      <dgm:prSet presAssocID="{EB5CBD16-FA8A-482F-BDAC-90CAC749C45A}" presName="nodeFollowingNodes" presStyleLbl="node1" presStyleIdx="4" presStyleCnt="5" custScaleX="115574" custScaleY="104306" custRadScaleRad="147546" custRadScaleInc="-23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1F9B40-A8C7-4369-A8F1-1E608BE13696}" srcId="{4D051C51-23D9-4672-B19E-18A1FFCF5FDF}" destId="{CA764D0E-539E-4E3A-98DD-1F9509DB19D5}" srcOrd="1" destOrd="0" parTransId="{150C4B78-CB4B-4CCF-812F-853B76D238B6}" sibTransId="{2E9C98D4-4F8C-4690-AC7F-F19AC3197C2B}"/>
    <dgm:cxn modelId="{623F6525-D288-45A8-A1E2-729C4B913206}" type="presOf" srcId="{E3D7B229-EC95-483F-8DDD-C24FB139CA55}" destId="{681D5A3E-6097-42F0-9B02-A9F79F6E0369}" srcOrd="0" destOrd="0" presId="urn:microsoft.com/office/officeart/2005/8/layout/cycle3"/>
    <dgm:cxn modelId="{9EEC7C50-EAD0-4E37-A4B2-CBAF573381AE}" type="presOf" srcId="{EB5CBD16-FA8A-482F-BDAC-90CAC749C45A}" destId="{1F396122-51ED-4620-8D35-150C8A9309C7}" srcOrd="0" destOrd="0" presId="urn:microsoft.com/office/officeart/2005/8/layout/cycle3"/>
    <dgm:cxn modelId="{E78C6A85-12B6-49A6-8CB7-5AF940FE03F0}" srcId="{4D051C51-23D9-4672-B19E-18A1FFCF5FDF}" destId="{6B60C903-23B3-4673-A838-76FE280BF8ED}" srcOrd="0" destOrd="0" parTransId="{1D5360CA-43DD-4ADB-871B-0C66E9565530}" sibTransId="{05F59906-6844-4FA4-8D6A-50793E992D3F}"/>
    <dgm:cxn modelId="{19080D94-7563-44E2-A81B-E54EA00BC393}" type="presOf" srcId="{CA764D0E-539E-4E3A-98DD-1F9509DB19D5}" destId="{5F3790CC-A06D-47B7-BC95-37BB86EC53AE}" srcOrd="0" destOrd="0" presId="urn:microsoft.com/office/officeart/2005/8/layout/cycle3"/>
    <dgm:cxn modelId="{9DD95E8E-62E0-49A8-ABA4-1C862A7225B8}" srcId="{4D051C51-23D9-4672-B19E-18A1FFCF5FDF}" destId="{E3D7B229-EC95-483F-8DDD-C24FB139CA55}" srcOrd="2" destOrd="0" parTransId="{F7EF8982-4BF9-4E46-8F18-24BE1557599C}" sibTransId="{45827574-5FF8-4B8E-A385-B992BB6EA17B}"/>
    <dgm:cxn modelId="{4FD2B13F-5177-4F8C-9FB5-EC4D495AA521}" srcId="{4D051C51-23D9-4672-B19E-18A1FFCF5FDF}" destId="{FFD0DD0C-27D0-4E78-BCE3-4135FFFEAF4A}" srcOrd="3" destOrd="0" parTransId="{98026671-8700-4B1B-B25F-B180C61E834A}" sibTransId="{FEB1A1AB-7F0C-40E2-98F9-67B3F9AD6016}"/>
    <dgm:cxn modelId="{A1793F91-B250-4019-90D4-EF64B3B8117E}" type="presOf" srcId="{FFD0DD0C-27D0-4E78-BCE3-4135FFFEAF4A}" destId="{B11000F8-4749-49EA-9FD4-11789FE925CB}" srcOrd="0" destOrd="0" presId="urn:microsoft.com/office/officeart/2005/8/layout/cycle3"/>
    <dgm:cxn modelId="{6E5F4EC3-93E8-4523-9285-3C54A80AFE6C}" srcId="{4D051C51-23D9-4672-B19E-18A1FFCF5FDF}" destId="{EB5CBD16-FA8A-482F-BDAC-90CAC749C45A}" srcOrd="4" destOrd="0" parTransId="{A5B93D48-FF80-4ED8-9BE5-52493CF8CC38}" sibTransId="{44D5A589-90C7-4485-A1EF-FE0E5F65034D}"/>
    <dgm:cxn modelId="{B0CC692A-15EF-477D-8710-1D5182A29766}" type="presOf" srcId="{4D051C51-23D9-4672-B19E-18A1FFCF5FDF}" destId="{6965B64C-4389-478B-AF75-258DF13DC139}" srcOrd="0" destOrd="0" presId="urn:microsoft.com/office/officeart/2005/8/layout/cycle3"/>
    <dgm:cxn modelId="{B8BAA6DB-93BB-46A5-8DBA-6FEB51998ABC}" type="presOf" srcId="{6B60C903-23B3-4673-A838-76FE280BF8ED}" destId="{7C160854-2874-4777-A5F7-DB98646FC981}" srcOrd="0" destOrd="0" presId="urn:microsoft.com/office/officeart/2005/8/layout/cycle3"/>
    <dgm:cxn modelId="{03225A93-F595-4A64-B7C6-2E33AFF1DD0C}" type="presOf" srcId="{05F59906-6844-4FA4-8D6A-50793E992D3F}" destId="{3DEBE039-295C-48F0-8419-B7789AA8495B}" srcOrd="0" destOrd="0" presId="urn:microsoft.com/office/officeart/2005/8/layout/cycle3"/>
    <dgm:cxn modelId="{5996BF4E-A6D6-400D-9F21-1328300C8B8A}" type="presParOf" srcId="{6965B64C-4389-478B-AF75-258DF13DC139}" destId="{9B7C7DE9-C53E-4149-87A7-3A31E07591D1}" srcOrd="0" destOrd="0" presId="urn:microsoft.com/office/officeart/2005/8/layout/cycle3"/>
    <dgm:cxn modelId="{7569F02D-E439-4D3D-8D26-5AD8968070C4}" type="presParOf" srcId="{9B7C7DE9-C53E-4149-87A7-3A31E07591D1}" destId="{7C160854-2874-4777-A5F7-DB98646FC981}" srcOrd="0" destOrd="0" presId="urn:microsoft.com/office/officeart/2005/8/layout/cycle3"/>
    <dgm:cxn modelId="{654D678F-D18F-495D-A719-EF4CBCB36AE4}" type="presParOf" srcId="{9B7C7DE9-C53E-4149-87A7-3A31E07591D1}" destId="{3DEBE039-295C-48F0-8419-B7789AA8495B}" srcOrd="1" destOrd="0" presId="urn:microsoft.com/office/officeart/2005/8/layout/cycle3"/>
    <dgm:cxn modelId="{53FE38FE-E108-4250-A772-4B3E64854BA1}" type="presParOf" srcId="{9B7C7DE9-C53E-4149-87A7-3A31E07591D1}" destId="{5F3790CC-A06D-47B7-BC95-37BB86EC53AE}" srcOrd="2" destOrd="0" presId="urn:microsoft.com/office/officeart/2005/8/layout/cycle3"/>
    <dgm:cxn modelId="{F250D957-D992-4129-B925-585E804D69D4}" type="presParOf" srcId="{9B7C7DE9-C53E-4149-87A7-3A31E07591D1}" destId="{681D5A3E-6097-42F0-9B02-A9F79F6E0369}" srcOrd="3" destOrd="0" presId="urn:microsoft.com/office/officeart/2005/8/layout/cycle3"/>
    <dgm:cxn modelId="{5F7630BB-DD86-406F-AB4A-D20ABD0F1B99}" type="presParOf" srcId="{9B7C7DE9-C53E-4149-87A7-3A31E07591D1}" destId="{B11000F8-4749-49EA-9FD4-11789FE925CB}" srcOrd="4" destOrd="0" presId="urn:microsoft.com/office/officeart/2005/8/layout/cycle3"/>
    <dgm:cxn modelId="{6379215C-ABA3-4B57-9193-3B637D0AF164}" type="presParOf" srcId="{9B7C7DE9-C53E-4149-87A7-3A31E07591D1}" destId="{1F396122-51ED-4620-8D35-150C8A9309C7}" srcOrd="5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C86C7C-C59E-4C78-A1BA-41B1B84D3ED6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0911E7-986F-4A0A-9C7B-1A766146492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I. Рассматривание таблицы и разбор того, что на ней изображено.</a:t>
          </a:r>
          <a:endParaRPr lang="ru-RU" sz="20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1715CC-EC1F-409D-B69B-419B0D33DB8C}" type="parTrans" cxnId="{E52B23CD-5CE1-4CF8-A758-A069C0E516FC}">
      <dgm:prSet/>
      <dgm:spPr/>
      <dgm:t>
        <a:bodyPr/>
        <a:lstStyle/>
        <a:p>
          <a:endParaRPr lang="ru-RU"/>
        </a:p>
      </dgm:t>
    </dgm:pt>
    <dgm:pt modelId="{71271B68-826C-4C1E-9DC8-3508B41B8F46}" type="sibTrans" cxnId="{E52B23CD-5CE1-4CF8-A758-A069C0E516FC}">
      <dgm:prSet/>
      <dgm:spPr/>
      <dgm:t>
        <a:bodyPr/>
        <a:lstStyle/>
        <a:p>
          <a:endParaRPr lang="ru-RU"/>
        </a:p>
      </dgm:t>
    </dgm:pt>
    <dgm:pt modelId="{45C10821-E3BF-41EE-9282-9B52500C73E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Каждая таблица может быть воспроизведена ребенком при ее показе ему.</a:t>
          </a:r>
          <a:endParaRPr lang="ru-RU" sz="2000" dirty="0"/>
        </a:p>
      </dgm:t>
    </dgm:pt>
    <dgm:pt modelId="{08EDB2D9-AEC8-4AD5-991D-81ACD52D89DC}" type="parTrans" cxnId="{C68C221C-4F44-4771-86B3-99B1A4725480}">
      <dgm:prSet/>
      <dgm:spPr/>
      <dgm:t>
        <a:bodyPr/>
        <a:lstStyle/>
        <a:p>
          <a:endParaRPr lang="ru-RU"/>
        </a:p>
      </dgm:t>
    </dgm:pt>
    <dgm:pt modelId="{95C53BE9-EC44-4314-B1E7-89006FBF37EA}" type="sibTrans" cxnId="{C68C221C-4F44-4771-86B3-99B1A4725480}">
      <dgm:prSet/>
      <dgm:spPr/>
      <dgm:t>
        <a:bodyPr/>
        <a:lstStyle/>
        <a:p>
          <a:endParaRPr lang="ru-RU"/>
        </a:p>
      </dgm:t>
    </dgm:pt>
    <dgm:pt modelId="{4EB223AF-5BDD-43AF-BB6F-A065DF36F6D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III. Осуществляется пересказ информации (сказки, рассказа)с опорой на символы (образы),т.е. происходит отработка метода запоминания</a:t>
          </a:r>
          <a:endParaRPr lang="ru-RU" sz="2000" dirty="0"/>
        </a:p>
      </dgm:t>
    </dgm:pt>
    <dgm:pt modelId="{AB27DFFC-EBE8-44D1-9713-D7B3AB256203}" type="parTrans" cxnId="{05E60F16-F11B-4FCF-99F2-839AFE615279}">
      <dgm:prSet/>
      <dgm:spPr/>
      <dgm:t>
        <a:bodyPr/>
        <a:lstStyle/>
        <a:p>
          <a:endParaRPr lang="ru-RU"/>
        </a:p>
      </dgm:t>
    </dgm:pt>
    <dgm:pt modelId="{B0069821-7E6C-4E88-9326-DD00FC71789B}" type="sibTrans" cxnId="{05E60F16-F11B-4FCF-99F2-839AFE615279}">
      <dgm:prSet/>
      <dgm:spPr/>
      <dgm:t>
        <a:bodyPr/>
        <a:lstStyle/>
        <a:p>
          <a:endParaRPr lang="ru-RU"/>
        </a:p>
      </dgm:t>
    </dgm:pt>
    <dgm:pt modelId="{000A0D41-5D63-446D-A2A0-DD2A8E65E96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II. Перекодирование информации, т.е. преобразование из абстрактных символов в образы.</a:t>
          </a:r>
          <a:endParaRPr lang="ru-RU" sz="2000" dirty="0">
            <a:solidFill>
              <a:srgbClr val="000099"/>
            </a:solidFill>
          </a:endParaRPr>
        </a:p>
      </dgm:t>
    </dgm:pt>
    <dgm:pt modelId="{7AE4E79F-A4E7-4D10-92E1-9438E46C5EB6}" type="parTrans" cxnId="{BDF8461E-5E6F-42D3-A405-816DBF796666}">
      <dgm:prSet/>
      <dgm:spPr/>
      <dgm:t>
        <a:bodyPr/>
        <a:lstStyle/>
        <a:p>
          <a:endParaRPr lang="ru-RU"/>
        </a:p>
      </dgm:t>
    </dgm:pt>
    <dgm:pt modelId="{166FA8D2-5854-4446-9CD1-6A33448CEFE6}" type="sibTrans" cxnId="{BDF8461E-5E6F-42D3-A405-816DBF796666}">
      <dgm:prSet/>
      <dgm:spPr/>
      <dgm:t>
        <a:bodyPr/>
        <a:lstStyle/>
        <a:p>
          <a:endParaRPr lang="ru-RU"/>
        </a:p>
      </dgm:t>
    </dgm:pt>
    <dgm:pt modelId="{1DF7A419-5236-4C80-98A0-5E190026AD53}">
      <dgm:prSet custT="1"/>
      <dgm:spPr/>
      <dgm:t>
        <a:bodyPr/>
        <a:lstStyle/>
        <a:p>
          <a:r>
            <a: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IV.  Делается графическая зарисовка </a:t>
          </a:r>
          <a:r>
            <a:rPr lang="ru-RU" sz="2000" b="1" dirty="0" err="1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мнемотаблицы</a:t>
          </a:r>
          <a:r>
            <a: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000" b="1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568511-D9F7-4FAE-8E1D-326584634518}" type="parTrans" cxnId="{6EEAE18C-3C6F-42FD-BEC9-917FA3898F40}">
      <dgm:prSet/>
      <dgm:spPr/>
      <dgm:t>
        <a:bodyPr/>
        <a:lstStyle/>
        <a:p>
          <a:endParaRPr lang="ru-RU"/>
        </a:p>
      </dgm:t>
    </dgm:pt>
    <dgm:pt modelId="{EA8FD115-C904-4E9A-BC77-3687F34CE139}" type="sibTrans" cxnId="{6EEAE18C-3C6F-42FD-BEC9-917FA3898F40}">
      <dgm:prSet/>
      <dgm:spPr/>
      <dgm:t>
        <a:bodyPr/>
        <a:lstStyle/>
        <a:p>
          <a:endParaRPr lang="ru-RU"/>
        </a:p>
      </dgm:t>
    </dgm:pt>
    <dgm:pt modelId="{78FB53FF-D584-4285-8088-097377D24138}" type="pres">
      <dgm:prSet presAssocID="{F4C86C7C-C59E-4C78-A1BA-41B1B84D3E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02485-D096-426F-B2FA-B7B397AAAC65}" type="pres">
      <dgm:prSet presAssocID="{F4C86C7C-C59E-4C78-A1BA-41B1B84D3ED6}" presName="dummyMaxCanvas" presStyleCnt="0">
        <dgm:presLayoutVars/>
      </dgm:prSet>
      <dgm:spPr/>
    </dgm:pt>
    <dgm:pt modelId="{7EB8C8EF-A95F-4E6C-A935-43686D8BADC0}" type="pres">
      <dgm:prSet presAssocID="{F4C86C7C-C59E-4C78-A1BA-41B1B84D3ED6}" presName="FiveNodes_1" presStyleLbl="node1" presStyleIdx="0" presStyleCnt="5" custScaleY="114154" custLinFactNeighborY="7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7DD09-8E02-42DA-AC47-666D5E7BB393}" type="pres">
      <dgm:prSet presAssocID="{F4C86C7C-C59E-4C78-A1BA-41B1B84D3ED6}" presName="FiveNodes_2" presStyleLbl="node1" presStyleIdx="1" presStyleCnt="5" custScaleY="114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3FF3B-8B01-4843-BCB0-0A4CBE2B5366}" type="pres">
      <dgm:prSet presAssocID="{F4C86C7C-C59E-4C78-A1BA-41B1B84D3ED6}" presName="FiveNodes_3" presStyleLbl="node1" presStyleIdx="2" presStyleCnt="5" custScaleY="129376" custLinFactNeighborX="-38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6BF1B-A712-4736-8386-F797517C2B6B}" type="pres">
      <dgm:prSet presAssocID="{F4C86C7C-C59E-4C78-A1BA-41B1B84D3ED6}" presName="FiveNodes_4" presStyleLbl="node1" presStyleIdx="3" presStyleCnt="5" custScaleY="114688" custLinFactNeighborX="-11" custLinFactNeighborY="8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15F92-D2E0-49C8-988B-4AEBE3DF5F96}" type="pres">
      <dgm:prSet presAssocID="{F4C86C7C-C59E-4C78-A1BA-41B1B84D3ED6}" presName="FiveNodes_5" presStyleLbl="node1" presStyleIdx="4" presStyleCnt="5" custLinFactNeighborX="358" custLinFactNeighborY="1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DCDFC-DA71-4295-B8D5-FF3A88F8D19E}" type="pres">
      <dgm:prSet presAssocID="{F4C86C7C-C59E-4C78-A1BA-41B1B84D3ED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B2EDB-17F5-464B-B5EF-1E42261C807C}" type="pres">
      <dgm:prSet presAssocID="{F4C86C7C-C59E-4C78-A1BA-41B1B84D3ED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09ACC-1994-4383-8E03-0A9CFB80DDFA}" type="pres">
      <dgm:prSet presAssocID="{F4C86C7C-C59E-4C78-A1BA-41B1B84D3ED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0183F-C41E-4536-B47C-3B3223400C09}" type="pres">
      <dgm:prSet presAssocID="{F4C86C7C-C59E-4C78-A1BA-41B1B84D3ED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9E983-6D7F-40AD-B2FE-AD03235F0750}" type="pres">
      <dgm:prSet presAssocID="{F4C86C7C-C59E-4C78-A1BA-41B1B84D3ED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9848D-162C-415A-951E-498EFC20D5BC}" type="pres">
      <dgm:prSet presAssocID="{F4C86C7C-C59E-4C78-A1BA-41B1B84D3ED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608C6-FCFE-4B88-929C-502213CB1485}" type="pres">
      <dgm:prSet presAssocID="{F4C86C7C-C59E-4C78-A1BA-41B1B84D3ED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A9524-F254-4E83-9386-C69FCCED8505}" type="pres">
      <dgm:prSet presAssocID="{F4C86C7C-C59E-4C78-A1BA-41B1B84D3ED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1F556-C44A-40C6-9897-A9AABFA2D120}" type="pres">
      <dgm:prSet presAssocID="{F4C86C7C-C59E-4C78-A1BA-41B1B84D3ED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FF3BE3-D935-47BE-BCD1-1D4F2D1896FC}" type="presOf" srcId="{B0069821-7E6C-4E88-9326-DD00FC71789B}" destId="{08C09ACC-1994-4383-8E03-0A9CFB80DDFA}" srcOrd="0" destOrd="0" presId="urn:microsoft.com/office/officeart/2005/8/layout/vProcess5"/>
    <dgm:cxn modelId="{05E60F16-F11B-4FCF-99F2-839AFE615279}" srcId="{F4C86C7C-C59E-4C78-A1BA-41B1B84D3ED6}" destId="{4EB223AF-5BDD-43AF-BB6F-A065DF36F6D2}" srcOrd="2" destOrd="0" parTransId="{AB27DFFC-EBE8-44D1-9713-D7B3AB256203}" sibTransId="{B0069821-7E6C-4E88-9326-DD00FC71789B}"/>
    <dgm:cxn modelId="{70C2CD3E-18CB-44D8-9655-C14D84D5CD10}" type="presOf" srcId="{750911E7-986F-4A0A-9C7B-1A7661464929}" destId="{7EB8C8EF-A95F-4E6C-A935-43686D8BADC0}" srcOrd="0" destOrd="0" presId="urn:microsoft.com/office/officeart/2005/8/layout/vProcess5"/>
    <dgm:cxn modelId="{7F745063-859B-471A-9543-BCD6CF066FE8}" type="presOf" srcId="{45C10821-E3BF-41EE-9282-9B52500C73E6}" destId="{F0115F92-D2E0-49C8-988B-4AEBE3DF5F96}" srcOrd="0" destOrd="0" presId="urn:microsoft.com/office/officeart/2005/8/layout/vProcess5"/>
    <dgm:cxn modelId="{2B6696AF-FA5A-4C90-A5D4-2716A8AAAE0E}" type="presOf" srcId="{71271B68-826C-4C1E-9DC8-3508B41B8F46}" destId="{F37DCDFC-DA71-4295-B8D5-FF3A88F8D19E}" srcOrd="0" destOrd="0" presId="urn:microsoft.com/office/officeart/2005/8/layout/vProcess5"/>
    <dgm:cxn modelId="{BDF8461E-5E6F-42D3-A405-816DBF796666}" srcId="{F4C86C7C-C59E-4C78-A1BA-41B1B84D3ED6}" destId="{000A0D41-5D63-446D-A2A0-DD2A8E65E968}" srcOrd="1" destOrd="0" parTransId="{7AE4E79F-A4E7-4D10-92E1-9438E46C5EB6}" sibTransId="{166FA8D2-5854-4446-9CD1-6A33448CEFE6}"/>
    <dgm:cxn modelId="{E0610253-789F-4B53-B65A-618D3BFF2666}" type="presOf" srcId="{45C10821-E3BF-41EE-9282-9B52500C73E6}" destId="{3BE1F556-C44A-40C6-9897-A9AABFA2D120}" srcOrd="1" destOrd="0" presId="urn:microsoft.com/office/officeart/2005/8/layout/vProcess5"/>
    <dgm:cxn modelId="{A6785F25-7DA9-4F84-BBD8-CE2FC92D596B}" type="presOf" srcId="{4EB223AF-5BDD-43AF-BB6F-A065DF36F6D2}" destId="{62B608C6-FCFE-4B88-929C-502213CB1485}" srcOrd="1" destOrd="0" presId="urn:microsoft.com/office/officeart/2005/8/layout/vProcess5"/>
    <dgm:cxn modelId="{267009B4-B8CA-4064-954E-100C963CD3CE}" type="presOf" srcId="{1DF7A419-5236-4C80-98A0-5E190026AD53}" destId="{979A9524-F254-4E83-9386-C69FCCED8505}" srcOrd="1" destOrd="0" presId="urn:microsoft.com/office/officeart/2005/8/layout/vProcess5"/>
    <dgm:cxn modelId="{C2944436-DD3D-4FFD-B1C7-FEBF8F841C1F}" type="presOf" srcId="{F4C86C7C-C59E-4C78-A1BA-41B1B84D3ED6}" destId="{78FB53FF-D584-4285-8088-097377D24138}" srcOrd="0" destOrd="0" presId="urn:microsoft.com/office/officeart/2005/8/layout/vProcess5"/>
    <dgm:cxn modelId="{8C4B1E20-5E9C-45B3-A442-BFB64B073F08}" type="presOf" srcId="{750911E7-986F-4A0A-9C7B-1A7661464929}" destId="{AA69E983-6D7F-40AD-B2FE-AD03235F0750}" srcOrd="1" destOrd="0" presId="urn:microsoft.com/office/officeart/2005/8/layout/vProcess5"/>
    <dgm:cxn modelId="{E1A41CA6-E057-4934-AEB4-5680201020D3}" type="presOf" srcId="{4EB223AF-5BDD-43AF-BB6F-A065DF36F6D2}" destId="{85F3FF3B-8B01-4843-BCB0-0A4CBE2B5366}" srcOrd="0" destOrd="0" presId="urn:microsoft.com/office/officeart/2005/8/layout/vProcess5"/>
    <dgm:cxn modelId="{C68C221C-4F44-4771-86B3-99B1A4725480}" srcId="{F4C86C7C-C59E-4C78-A1BA-41B1B84D3ED6}" destId="{45C10821-E3BF-41EE-9282-9B52500C73E6}" srcOrd="4" destOrd="0" parTransId="{08EDB2D9-AEC8-4AD5-991D-81ACD52D89DC}" sibTransId="{95C53BE9-EC44-4314-B1E7-89006FBF37EA}"/>
    <dgm:cxn modelId="{E52B23CD-5CE1-4CF8-A758-A069C0E516FC}" srcId="{F4C86C7C-C59E-4C78-A1BA-41B1B84D3ED6}" destId="{750911E7-986F-4A0A-9C7B-1A7661464929}" srcOrd="0" destOrd="0" parTransId="{DA1715CC-EC1F-409D-B69B-419B0D33DB8C}" sibTransId="{71271B68-826C-4C1E-9DC8-3508B41B8F46}"/>
    <dgm:cxn modelId="{215B5B74-7992-45CB-99E6-EF09EF3BC30F}" type="presOf" srcId="{000A0D41-5D63-446D-A2A0-DD2A8E65E968}" destId="{10D7DD09-8E02-42DA-AC47-666D5E7BB393}" srcOrd="0" destOrd="0" presId="urn:microsoft.com/office/officeart/2005/8/layout/vProcess5"/>
    <dgm:cxn modelId="{3B27D9ED-20ED-4B3F-9A26-C3CFF336C24A}" type="presOf" srcId="{000A0D41-5D63-446D-A2A0-DD2A8E65E968}" destId="{4DF9848D-162C-415A-951E-498EFC20D5BC}" srcOrd="1" destOrd="0" presId="urn:microsoft.com/office/officeart/2005/8/layout/vProcess5"/>
    <dgm:cxn modelId="{1E84D31F-7675-4A8A-AF2B-DCFC06E58199}" type="presOf" srcId="{166FA8D2-5854-4446-9CD1-6A33448CEFE6}" destId="{85DB2EDB-17F5-464B-B5EF-1E42261C807C}" srcOrd="0" destOrd="0" presId="urn:microsoft.com/office/officeart/2005/8/layout/vProcess5"/>
    <dgm:cxn modelId="{B8EDFA2B-6D21-48C0-A3B7-016C71E72522}" type="presOf" srcId="{EA8FD115-C904-4E9A-BC77-3687F34CE139}" destId="{4B00183F-C41E-4536-B47C-3B3223400C09}" srcOrd="0" destOrd="0" presId="urn:microsoft.com/office/officeart/2005/8/layout/vProcess5"/>
    <dgm:cxn modelId="{A107B977-B9BB-4CA3-ADA3-4CEEEFF18883}" type="presOf" srcId="{1DF7A419-5236-4C80-98A0-5E190026AD53}" destId="{40A6BF1B-A712-4736-8386-F797517C2B6B}" srcOrd="0" destOrd="0" presId="urn:microsoft.com/office/officeart/2005/8/layout/vProcess5"/>
    <dgm:cxn modelId="{6EEAE18C-3C6F-42FD-BEC9-917FA3898F40}" srcId="{F4C86C7C-C59E-4C78-A1BA-41B1B84D3ED6}" destId="{1DF7A419-5236-4C80-98A0-5E190026AD53}" srcOrd="3" destOrd="0" parTransId="{EC568511-D9F7-4FAE-8E1D-326584634518}" sibTransId="{EA8FD115-C904-4E9A-BC77-3687F34CE139}"/>
    <dgm:cxn modelId="{8A89C4F9-A22B-4A7D-9779-5DA78A9EAAE7}" type="presParOf" srcId="{78FB53FF-D584-4285-8088-097377D24138}" destId="{E7C02485-D096-426F-B2FA-B7B397AAAC65}" srcOrd="0" destOrd="0" presId="urn:microsoft.com/office/officeart/2005/8/layout/vProcess5"/>
    <dgm:cxn modelId="{87038078-A325-47BE-A975-824C105E9F1E}" type="presParOf" srcId="{78FB53FF-D584-4285-8088-097377D24138}" destId="{7EB8C8EF-A95F-4E6C-A935-43686D8BADC0}" srcOrd="1" destOrd="0" presId="urn:microsoft.com/office/officeart/2005/8/layout/vProcess5"/>
    <dgm:cxn modelId="{D2B0DB32-0018-4D51-B73C-96373F580A26}" type="presParOf" srcId="{78FB53FF-D584-4285-8088-097377D24138}" destId="{10D7DD09-8E02-42DA-AC47-666D5E7BB393}" srcOrd="2" destOrd="0" presId="urn:microsoft.com/office/officeart/2005/8/layout/vProcess5"/>
    <dgm:cxn modelId="{545F1801-D462-498C-95CA-25B32E2037FE}" type="presParOf" srcId="{78FB53FF-D584-4285-8088-097377D24138}" destId="{85F3FF3B-8B01-4843-BCB0-0A4CBE2B5366}" srcOrd="3" destOrd="0" presId="urn:microsoft.com/office/officeart/2005/8/layout/vProcess5"/>
    <dgm:cxn modelId="{4EF9BE52-FC29-4B31-ABBE-8F2A2E360BF9}" type="presParOf" srcId="{78FB53FF-D584-4285-8088-097377D24138}" destId="{40A6BF1B-A712-4736-8386-F797517C2B6B}" srcOrd="4" destOrd="0" presId="urn:microsoft.com/office/officeart/2005/8/layout/vProcess5"/>
    <dgm:cxn modelId="{0F07699E-CF32-40FF-9576-D5EDAE02AF55}" type="presParOf" srcId="{78FB53FF-D584-4285-8088-097377D24138}" destId="{F0115F92-D2E0-49C8-988B-4AEBE3DF5F96}" srcOrd="5" destOrd="0" presId="urn:microsoft.com/office/officeart/2005/8/layout/vProcess5"/>
    <dgm:cxn modelId="{E0F76823-1A74-4913-B649-D599081126D7}" type="presParOf" srcId="{78FB53FF-D584-4285-8088-097377D24138}" destId="{F37DCDFC-DA71-4295-B8D5-FF3A88F8D19E}" srcOrd="6" destOrd="0" presId="urn:microsoft.com/office/officeart/2005/8/layout/vProcess5"/>
    <dgm:cxn modelId="{A2ABFA0D-3DE2-458E-A266-B8C62D675E26}" type="presParOf" srcId="{78FB53FF-D584-4285-8088-097377D24138}" destId="{85DB2EDB-17F5-464B-B5EF-1E42261C807C}" srcOrd="7" destOrd="0" presId="urn:microsoft.com/office/officeart/2005/8/layout/vProcess5"/>
    <dgm:cxn modelId="{133D4953-4887-4056-BE5A-66533339C826}" type="presParOf" srcId="{78FB53FF-D584-4285-8088-097377D24138}" destId="{08C09ACC-1994-4383-8E03-0A9CFB80DDFA}" srcOrd="8" destOrd="0" presId="urn:microsoft.com/office/officeart/2005/8/layout/vProcess5"/>
    <dgm:cxn modelId="{32B1BEB0-2480-4BC6-A680-6830DB69B58D}" type="presParOf" srcId="{78FB53FF-D584-4285-8088-097377D24138}" destId="{4B00183F-C41E-4536-B47C-3B3223400C09}" srcOrd="9" destOrd="0" presId="urn:microsoft.com/office/officeart/2005/8/layout/vProcess5"/>
    <dgm:cxn modelId="{98704CD4-C7C4-4563-9690-68CF445257F2}" type="presParOf" srcId="{78FB53FF-D584-4285-8088-097377D24138}" destId="{AA69E983-6D7F-40AD-B2FE-AD03235F0750}" srcOrd="10" destOrd="0" presId="urn:microsoft.com/office/officeart/2005/8/layout/vProcess5"/>
    <dgm:cxn modelId="{E424F72F-B700-47CD-B618-50EB43B88ACD}" type="presParOf" srcId="{78FB53FF-D584-4285-8088-097377D24138}" destId="{4DF9848D-162C-415A-951E-498EFC20D5BC}" srcOrd="11" destOrd="0" presId="urn:microsoft.com/office/officeart/2005/8/layout/vProcess5"/>
    <dgm:cxn modelId="{E5FA4A4F-FCA1-4B17-BB59-A3B86E091D52}" type="presParOf" srcId="{78FB53FF-D584-4285-8088-097377D24138}" destId="{62B608C6-FCFE-4B88-929C-502213CB1485}" srcOrd="12" destOrd="0" presId="urn:microsoft.com/office/officeart/2005/8/layout/vProcess5"/>
    <dgm:cxn modelId="{55F13F56-AA88-4CF3-85A4-39037747D4EA}" type="presParOf" srcId="{78FB53FF-D584-4285-8088-097377D24138}" destId="{979A9524-F254-4E83-9386-C69FCCED8505}" srcOrd="13" destOrd="0" presId="urn:microsoft.com/office/officeart/2005/8/layout/vProcess5"/>
    <dgm:cxn modelId="{DEB62F2F-3B09-44BE-A92D-159A4D4375B3}" type="presParOf" srcId="{78FB53FF-D584-4285-8088-097377D24138}" destId="{3BE1F556-C44A-40C6-9897-A9AABFA2D120}" srcOrd="14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BE039-295C-48F0-8419-B7789AA8495B}">
      <dsp:nvSpPr>
        <dsp:cNvPr id="0" name=""/>
        <dsp:cNvSpPr/>
      </dsp:nvSpPr>
      <dsp:spPr>
        <a:xfrm>
          <a:off x="2491612" y="-152264"/>
          <a:ext cx="4490470" cy="4490470"/>
        </a:xfrm>
        <a:prstGeom prst="circularArrow">
          <a:avLst>
            <a:gd name="adj1" fmla="val 5544"/>
            <a:gd name="adj2" fmla="val 330680"/>
            <a:gd name="adj3" fmla="val 13170796"/>
            <a:gd name="adj4" fmla="val 1776629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160854-2874-4777-A5F7-DB98646FC981}">
      <dsp:nvSpPr>
        <dsp:cNvPr id="0" name=""/>
        <dsp:cNvSpPr/>
      </dsp:nvSpPr>
      <dsp:spPr>
        <a:xfrm>
          <a:off x="3425028" y="64783"/>
          <a:ext cx="2623639" cy="10595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99"/>
              </a:solidFill>
            </a:rPr>
            <a:t>Пересказ художественной литературы</a:t>
          </a:r>
          <a:endParaRPr lang="ru-RU" sz="2000" b="1" kern="1200" dirty="0">
            <a:solidFill>
              <a:srgbClr val="000099"/>
            </a:solidFill>
          </a:endParaRPr>
        </a:p>
      </dsp:txBody>
      <dsp:txXfrm>
        <a:off x="3476751" y="116506"/>
        <a:ext cx="2520193" cy="956105"/>
      </dsp:txXfrm>
    </dsp:sp>
    <dsp:sp modelId="{5F3790CC-A06D-47B7-BC95-37BB86EC53AE}">
      <dsp:nvSpPr>
        <dsp:cNvPr id="0" name=""/>
        <dsp:cNvSpPr/>
      </dsp:nvSpPr>
      <dsp:spPr>
        <a:xfrm>
          <a:off x="6593464" y="1709503"/>
          <a:ext cx="2263519" cy="11069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99"/>
              </a:solidFill>
            </a:rPr>
            <a:t>Обучение составлению рассказов</a:t>
          </a:r>
          <a:endParaRPr lang="ru-RU" sz="2000" b="1" kern="1200" dirty="0">
            <a:solidFill>
              <a:srgbClr val="000099"/>
            </a:solidFill>
          </a:endParaRPr>
        </a:p>
      </dsp:txBody>
      <dsp:txXfrm>
        <a:off x="6647500" y="1763539"/>
        <a:ext cx="2155447" cy="998862"/>
      </dsp:txXfrm>
    </dsp:sp>
    <dsp:sp modelId="{681D5A3E-6097-42F0-9B02-A9F79F6E0369}">
      <dsp:nvSpPr>
        <dsp:cNvPr id="0" name=""/>
        <dsp:cNvSpPr/>
      </dsp:nvSpPr>
      <dsp:spPr>
        <a:xfrm>
          <a:off x="5976671" y="3421205"/>
          <a:ext cx="2525779" cy="10595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99"/>
              </a:solidFill>
            </a:rPr>
            <a:t>Заучивание стихов</a:t>
          </a:r>
          <a:endParaRPr lang="ru-RU" sz="2000" b="1" kern="1200" dirty="0">
            <a:solidFill>
              <a:srgbClr val="000099"/>
            </a:solidFill>
          </a:endParaRPr>
        </a:p>
      </dsp:txBody>
      <dsp:txXfrm>
        <a:off x="6028394" y="3472928"/>
        <a:ext cx="2422333" cy="956105"/>
      </dsp:txXfrm>
    </dsp:sp>
    <dsp:sp modelId="{B11000F8-4749-49EA-9FD4-11789FE925CB}">
      <dsp:nvSpPr>
        <dsp:cNvPr id="0" name=""/>
        <dsp:cNvSpPr/>
      </dsp:nvSpPr>
      <dsp:spPr>
        <a:xfrm>
          <a:off x="936101" y="3349203"/>
          <a:ext cx="2521181" cy="10595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99"/>
              </a:solidFill>
            </a:rPr>
            <a:t>Отгадывание и загадывание загадок</a:t>
          </a:r>
          <a:endParaRPr lang="ru-RU" sz="2000" b="1" kern="1200" dirty="0">
            <a:solidFill>
              <a:srgbClr val="000099"/>
            </a:solidFill>
          </a:endParaRPr>
        </a:p>
      </dsp:txBody>
      <dsp:txXfrm>
        <a:off x="987824" y="3400926"/>
        <a:ext cx="2417735" cy="956105"/>
      </dsp:txXfrm>
    </dsp:sp>
    <dsp:sp modelId="{1F396122-51ED-4620-8D35-150C8A9309C7}">
      <dsp:nvSpPr>
        <dsp:cNvPr id="0" name=""/>
        <dsp:cNvSpPr/>
      </dsp:nvSpPr>
      <dsp:spPr>
        <a:xfrm>
          <a:off x="432055" y="1693024"/>
          <a:ext cx="2449131" cy="11051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99"/>
              </a:solidFill>
            </a:rPr>
            <a:t>Обогащение словарного запаса</a:t>
          </a:r>
          <a:endParaRPr lang="ru-RU" sz="2000" b="1" kern="1200" dirty="0">
            <a:solidFill>
              <a:srgbClr val="000099"/>
            </a:solidFill>
          </a:endParaRPr>
        </a:p>
      </dsp:txBody>
      <dsp:txXfrm>
        <a:off x="486005" y="1746974"/>
        <a:ext cx="2341231" cy="997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8C8EF-A95F-4E6C-A935-43686D8BADC0}">
      <dsp:nvSpPr>
        <dsp:cNvPr id="0" name=""/>
        <dsp:cNvSpPr/>
      </dsp:nvSpPr>
      <dsp:spPr>
        <a:xfrm>
          <a:off x="0" y="33480"/>
          <a:ext cx="6431754" cy="1080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I. Рассматривание таблицы и разбор того, что на ней изображено.</a:t>
          </a:r>
          <a:endParaRPr lang="ru-RU" sz="2000" kern="12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35" y="65115"/>
        <a:ext cx="5292198" cy="1016838"/>
      </dsp:txXfrm>
    </dsp:sp>
    <dsp:sp modelId="{10D7DD09-8E02-42DA-AC47-666D5E7BB393}">
      <dsp:nvSpPr>
        <dsp:cNvPr id="0" name=""/>
        <dsp:cNvSpPr/>
      </dsp:nvSpPr>
      <dsp:spPr>
        <a:xfrm>
          <a:off x="480293" y="1041592"/>
          <a:ext cx="6431754" cy="1085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II. Перекодирование информации, т.е. преобразование из абстрактных символов в образы.</a:t>
          </a:r>
          <a:endParaRPr lang="ru-RU" sz="2000" kern="1200" dirty="0">
            <a:solidFill>
              <a:srgbClr val="000099"/>
            </a:solidFill>
          </a:endParaRPr>
        </a:p>
      </dsp:txBody>
      <dsp:txXfrm>
        <a:off x="512076" y="1073375"/>
        <a:ext cx="5272874" cy="1021594"/>
      </dsp:txXfrm>
    </dsp:sp>
    <dsp:sp modelId="{85F3FF3B-8B01-4843-BCB0-0A4CBE2B5366}">
      <dsp:nvSpPr>
        <dsp:cNvPr id="0" name=""/>
        <dsp:cNvSpPr/>
      </dsp:nvSpPr>
      <dsp:spPr>
        <a:xfrm>
          <a:off x="936081" y="2049704"/>
          <a:ext cx="6431754" cy="1224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III. Осуществляется пересказ информации (сказки, рассказа)с опорой на символы (образы),т.е. происходит отработка метода запоминания</a:t>
          </a:r>
          <a:endParaRPr lang="ru-RU" sz="2000" kern="1200" dirty="0"/>
        </a:p>
      </dsp:txBody>
      <dsp:txXfrm>
        <a:off x="971935" y="2085558"/>
        <a:ext cx="5264732" cy="1152428"/>
      </dsp:txXfrm>
    </dsp:sp>
    <dsp:sp modelId="{40A6BF1B-A712-4736-8386-F797517C2B6B}">
      <dsp:nvSpPr>
        <dsp:cNvPr id="0" name=""/>
        <dsp:cNvSpPr/>
      </dsp:nvSpPr>
      <dsp:spPr>
        <a:xfrm>
          <a:off x="1440172" y="3273839"/>
          <a:ext cx="6431754" cy="1085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IV.  Делается графическая зарисовка </a:t>
          </a:r>
          <a:r>
            <a:rPr lang="ru-RU" sz="2000" b="1" kern="1200" dirty="0" err="1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мнемотаблицы</a:t>
          </a:r>
          <a:r>
            <a:rPr lang="ru-RU" sz="20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000" b="1" kern="12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1955" y="3305622"/>
        <a:ext cx="5272874" cy="1021594"/>
      </dsp:txXfrm>
    </dsp:sp>
    <dsp:sp modelId="{F0115F92-D2E0-49C8-988B-4AEBE3DF5F96}">
      <dsp:nvSpPr>
        <dsp:cNvPr id="0" name=""/>
        <dsp:cNvSpPr/>
      </dsp:nvSpPr>
      <dsp:spPr>
        <a:xfrm>
          <a:off x="1921173" y="4343879"/>
          <a:ext cx="6431754" cy="94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Каждая таблица может быть воспроизведена ребенком при ее показе ему.</a:t>
          </a:r>
          <a:endParaRPr lang="ru-RU" sz="2000" kern="1200" dirty="0"/>
        </a:p>
      </dsp:txBody>
      <dsp:txXfrm>
        <a:off x="1948886" y="4371592"/>
        <a:ext cx="5281014" cy="890759"/>
      </dsp:txXfrm>
    </dsp:sp>
    <dsp:sp modelId="{F37DCDFC-DA71-4295-B8D5-FF3A88F8D19E}">
      <dsp:nvSpPr>
        <dsp:cNvPr id="0" name=""/>
        <dsp:cNvSpPr/>
      </dsp:nvSpPr>
      <dsp:spPr>
        <a:xfrm>
          <a:off x="5816734" y="724721"/>
          <a:ext cx="615020" cy="6150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5955114" y="724721"/>
        <a:ext cx="338261" cy="462803"/>
      </dsp:txXfrm>
    </dsp:sp>
    <dsp:sp modelId="{85DB2EDB-17F5-464B-B5EF-1E42261C807C}">
      <dsp:nvSpPr>
        <dsp:cNvPr id="0" name=""/>
        <dsp:cNvSpPr/>
      </dsp:nvSpPr>
      <dsp:spPr>
        <a:xfrm>
          <a:off x="6297027" y="1802321"/>
          <a:ext cx="615020" cy="6150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435407" y="1802321"/>
        <a:ext cx="338261" cy="462803"/>
      </dsp:txXfrm>
    </dsp:sp>
    <dsp:sp modelId="{08C09ACC-1994-4383-8E03-0A9CFB80DDFA}">
      <dsp:nvSpPr>
        <dsp:cNvPr id="0" name=""/>
        <dsp:cNvSpPr/>
      </dsp:nvSpPr>
      <dsp:spPr>
        <a:xfrm>
          <a:off x="6777320" y="2864151"/>
          <a:ext cx="615020" cy="6150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915700" y="2864151"/>
        <a:ext cx="338261" cy="462803"/>
      </dsp:txXfrm>
    </dsp:sp>
    <dsp:sp modelId="{4B00183F-C41E-4536-B47C-3B3223400C09}">
      <dsp:nvSpPr>
        <dsp:cNvPr id="0" name=""/>
        <dsp:cNvSpPr/>
      </dsp:nvSpPr>
      <dsp:spPr>
        <a:xfrm>
          <a:off x="7257614" y="3952264"/>
          <a:ext cx="615020" cy="6150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7395994" y="3952264"/>
        <a:ext cx="338261" cy="462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42C31-C4EC-4C7C-B986-AF088847CF59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D3107-0881-405E-84A2-D72AADDFD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16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3107-0881-405E-84A2-D72AADDFD13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1476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Через сказку дети также знакомятся с сезонными явлениями природы. С этой целью используются обучающие </a:t>
            </a:r>
            <a:r>
              <a:rPr lang="ru-RU" dirty="0" err="1" smtClean="0"/>
              <a:t>мнемотаблицы</a:t>
            </a:r>
            <a:r>
              <a:rPr lang="ru-RU" dirty="0" smtClean="0"/>
              <a:t>, то есть такие, которые несут в себе обучающую информацию, как правило, еще незнакомую детям. При этом основную задачу берет на себя педагог, который показывает и доводит до детей то содержание, которое он вложил в таблицу.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3107-0881-405E-84A2-D72AADDFD13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8844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Еще одна разновидность мнемотехники – это коллаж.</a:t>
            </a:r>
          </a:p>
          <a:p>
            <a:endParaRPr lang="ru-RU" dirty="0" smtClean="0"/>
          </a:p>
          <a:p>
            <a:r>
              <a:rPr lang="ru-RU" dirty="0" smtClean="0"/>
              <a:t>А теперь о </a:t>
            </a:r>
            <a:r>
              <a:rPr lang="ru-RU" u="sng" dirty="0" smtClean="0"/>
              <a:t>коллажах</a:t>
            </a:r>
            <a:r>
              <a:rPr lang="ru-RU" dirty="0" smtClean="0"/>
              <a:t> - это лист, на котором рисуются или наклеиваются различные картинки, буквы, геометрические фигуры, цифры. Кажущийся беспорядок наложенных на картон картинок и составляет суть коллажа. </a:t>
            </a:r>
            <a:br>
              <a:rPr lang="ru-RU" dirty="0" smtClean="0"/>
            </a:br>
            <a:r>
              <a:rPr lang="ru-RU" dirty="0" smtClean="0"/>
              <a:t>Коллаж - это учебное пособие. Главная задача коллажа - соединить, то есть связать все картинки, буквы, цифры, геометрические фигуры между собой. Таким образом, происходит отработка сюжетного метода запоминания. </a:t>
            </a:r>
            <a:br>
              <a:rPr lang="ru-RU" dirty="0" smtClean="0"/>
            </a:br>
            <a:r>
              <a:rPr lang="ru-RU" u="sng" dirty="0" smtClean="0"/>
              <a:t>Цели: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закрепление различных методов запоминания; развитие фотографической памяти ребенка; расширение словарного запаса; образного восприятия; развитие устной речи, умения связно говорить, рассказывать. </a:t>
            </a:r>
            <a:br>
              <a:rPr lang="ru-RU" dirty="0" smtClean="0"/>
            </a:br>
            <a:r>
              <a:rPr lang="ru-RU" u="sng" dirty="0" smtClean="0"/>
              <a:t>Виды коллажей: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а) развивающий - способствует развитию фантазии, умения соединять в один сюжет не связанные, на первый взгляд, между собой картинки; </a:t>
            </a:r>
            <a:br>
              <a:rPr lang="ru-RU" dirty="0" smtClean="0"/>
            </a:br>
            <a:r>
              <a:rPr lang="ru-RU" dirty="0" smtClean="0"/>
              <a:t>б) обучающий - способствует получению и закреплению определенных знаний о предмете коллажа (математический, исторический, по грамоте, по экологии, природе, геометрические фигуры, математические действия и др.).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3107-0881-405E-84A2-D72AADDFD13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434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1400" b="0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использование мнемотехники не заменяет самый известный и широко популярный метод в развитии и укреплении памяти  -</a:t>
            </a:r>
            <a:r>
              <a:rPr lang="ru-RU" sz="1400" b="0" i="0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традиционное заучивание текстов наизусть.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3107-0881-405E-84A2-D72AADDFD13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1488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Мнемотехника - в переводе с греческого - «искусство запоминания».</a:t>
            </a:r>
          </a:p>
          <a:p>
            <a:endParaRPr lang="ru-RU" dirty="0" smtClean="0"/>
          </a:p>
          <a:p>
            <a:r>
              <a:rPr lang="ru-RU" dirty="0" smtClean="0"/>
              <a:t>Мнемотехнику в дошкольной педагогике называют по-разному: Воробьева Валентина Константиновна называет эту методику сенсорно-графическими схемами, Ткаченко Татьяна Александровна – предметно-схематическими моделями, Глухов В. П. – блоками-квадратами, </a:t>
            </a:r>
            <a:r>
              <a:rPr lang="ru-RU" dirty="0" err="1" smtClean="0"/>
              <a:t>Большева</a:t>
            </a:r>
            <a:r>
              <a:rPr lang="ru-RU" dirty="0" smtClean="0"/>
              <a:t> Т. В. – коллажем, </a:t>
            </a:r>
            <a:r>
              <a:rPr lang="ru-RU" dirty="0" err="1" smtClean="0"/>
              <a:t>Ефименкова</a:t>
            </a:r>
            <a:r>
              <a:rPr lang="ru-RU" dirty="0" smtClean="0"/>
              <a:t> Л. Н – схемой составления рассказа.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3107-0881-405E-84A2-D72AADDFD13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7901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3107-0881-405E-84A2-D72AADDFD13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296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 и  любая работа, мнемотехника строится от простого к сложному. Необходимо начинать работу с простейших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мнемоквадратов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последовательно переходить 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мнемодорожкам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 позже - 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мнемотаблицам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dirty="0" smtClean="0"/>
              <a:t>Огромное место в работе с детьми занимает дидактический материал в виде </a:t>
            </a:r>
            <a:r>
              <a:rPr lang="ru-RU" dirty="0" err="1" smtClean="0"/>
              <a:t>мнемотаблиц</a:t>
            </a:r>
            <a:r>
              <a:rPr lang="ru-RU" dirty="0" smtClean="0"/>
              <a:t>, что облегчает детям овладение связной речью; кроме того, наличие зрительного плана-схемы делает рассказы чёткими, связными и последовательными.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3107-0881-405E-84A2-D72AADDFD13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2946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Суть мнемосхем заключается в следующем: на каждое слово или маленькое словосочетание придумывается картинка (изображение); таким образом, весь текст зарисовывается схематично. Глядя на эти схемы – рисунки ребёнок легко воспроизводит текстовую информацию.</a:t>
            </a:r>
          </a:p>
          <a:p>
            <a:r>
              <a:rPr lang="ru-RU" dirty="0" smtClean="0"/>
              <a:t>Для детей младшего и среднего дошкольного возраста необходимо давать цветные </a:t>
            </a:r>
            <a:r>
              <a:rPr lang="ru-RU" dirty="0" err="1" smtClean="0"/>
              <a:t>мнемотаблицы</a:t>
            </a:r>
            <a:r>
              <a:rPr lang="ru-RU" dirty="0" smtClean="0"/>
              <a:t>, т.к. у детей остаются в памяти отдельные образы: цыпленок – желтого цвета, мышка серая, елочка зеленая. </a:t>
            </a:r>
          </a:p>
          <a:p>
            <a:r>
              <a:rPr lang="ru-RU" dirty="0" smtClean="0"/>
              <a:t>Нужно отметить, если вы сделали, например волка – изображением зубов, тогда это должно быть на протяжении всего возрастного периода. С переходом в другую группу можно усложнить или заменить другой графической заставкой.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</a:t>
            </a:r>
            <a:r>
              <a:rPr lang="ru-RU" dirty="0" err="1" smtClean="0"/>
              <a:t>мнемотаблице</a:t>
            </a:r>
            <a:r>
              <a:rPr lang="ru-RU" dirty="0" smtClean="0"/>
              <a:t> можно изображать практически все – т.е. производится графическое или частично графическое изображение персонажей сказки, явлений природы, некоторых действий, т.е. можно нарисовать то, что посчитаете нужным. Но изобразить так, чтобы нарисованное было понятно детям.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3107-0881-405E-84A2-D72AADDFD13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4791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Мнемотаблицы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-схемы служат дидактическим материалом в нашей работе по развитию связной речи детей. Мы их используем для решения всего спектра речевых задач.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3107-0881-405E-84A2-D72AADDFD13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315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обучения связной речи прием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мнемотехники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 быть использован в работе над всеми видами связного монологического высказывания: </a:t>
            </a:r>
            <a:endParaRPr lang="ru-RU" dirty="0" smtClean="0">
              <a:effectLst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пересказ; </a:t>
            </a:r>
            <a:endParaRPr lang="ru-RU" dirty="0" smtClean="0">
              <a:effectLst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составление рассказов по картине и серии картин; </a:t>
            </a:r>
            <a:endParaRPr lang="ru-RU" dirty="0" smtClean="0">
              <a:effectLst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описательный рассказ; </a:t>
            </a:r>
            <a:endParaRPr lang="ru-RU" dirty="0" smtClean="0">
              <a:effectLst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творческий рассказ. </a:t>
            </a:r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3107-0881-405E-84A2-D72AADDFD13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4203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Перекодирование информации.</a:t>
            </a:r>
            <a:br>
              <a:rPr lang="ru-RU" dirty="0" smtClean="0"/>
            </a:br>
            <a:r>
              <a:rPr lang="ru-RU" dirty="0" smtClean="0"/>
              <a:t>У зимы три месяца: декабрь, январь, февраль. Зимой снег повсюду: на земле, на деревьях, на домах. Солнце светит, но не греет. В домах топят печи. Люди одеваются тепло: в меховые шубы, шапки, валенки, шерстяные шарфы, варежки. Домашние животные зимой находятся в тёплых хлевах. Дикие животные зимуют по-разному: медведь и ёжик – в спячке, белка заготовила себе корм и устроила себе тёплое дупло, сложнее зимой волку и лисе, зайчик сменил серую шубку на белую и его не заметно на белом снегу. Люди заботятся о птицах, развешивают кормушки, приносят корм. У детей зимой много развлечений: праздник Новогодней Ёлки, подарки от Деда Мороза, катания на санках, лыжах, коньках, игры со снегом. Зимой можно слепить снеговика, построить горку, крепость, поиграть в снежки.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3107-0881-405E-84A2-D72AADDFD13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6929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Творческие рассказы.                                                                        Предложение придумать рассказ или сказку дети обычно встречают радостно. Но чтобы рассказы детей были не однообразные, логично построенные, существенную помощь окажут </a:t>
            </a:r>
            <a:r>
              <a:rPr lang="ru-RU" dirty="0" err="1" smtClean="0"/>
              <a:t>мнемотаблицы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3107-0881-405E-84A2-D72AADDFD13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102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9B7F71-7A6C-4462-8FDF-7CDD39551C14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BACF29C0-047A-48D4-8C50-6A8CCF5C69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9B7F71-7A6C-4462-8FDF-7CDD39551C14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F29C0-047A-48D4-8C50-6A8CCF5C69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9B7F71-7A6C-4462-8FDF-7CDD39551C14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F29C0-047A-48D4-8C50-6A8CCF5C69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9B7F71-7A6C-4462-8FDF-7CDD39551C14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F29C0-047A-48D4-8C50-6A8CCF5C69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9B7F71-7A6C-4462-8FDF-7CDD39551C14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BACF29C0-047A-48D4-8C50-6A8CCF5C69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9B7F71-7A6C-4462-8FDF-7CDD39551C14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F29C0-047A-48D4-8C50-6A8CCF5C69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9B7F71-7A6C-4462-8FDF-7CDD39551C14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F29C0-047A-48D4-8C50-6A8CCF5C69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9B7F71-7A6C-4462-8FDF-7CDD39551C14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F29C0-047A-48D4-8C50-6A8CCF5C69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9B7F71-7A6C-4462-8FDF-7CDD39551C14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F29C0-047A-48D4-8C50-6A8CCF5C69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9B7F71-7A6C-4462-8FDF-7CDD39551C14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F29C0-047A-48D4-8C50-6A8CCF5C69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fld id="{AC9B7F71-7A6C-4462-8FDF-7CDD39551C14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fld id="{BACF29C0-047A-48D4-8C50-6A8CCF5C69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03848" y="476672"/>
            <a:ext cx="5721896" cy="1368152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latin typeface="Monotype Corsiva" pitchFamily="66" charset="0"/>
              </a:rPr>
              <a:t>«Умение связно говорить развивается при целенаправленном руководстве педагога и путем систематического обучения …».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Monotype Corsiva" pitchFamily="66" charset="0"/>
              </a:rPr>
              <a:t>Ф. А. Сохин</a:t>
            </a:r>
            <a:endParaRPr lang="ru-RU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686800" cy="244827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Использование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мнемотаблиц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в познавательно – речевом развитии дошкольников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486916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spcBef>
                <a:spcPct val="20000"/>
              </a:spcBef>
              <a:spcAft>
                <a:spcPct val="0"/>
              </a:spcAft>
              <a:buClr>
                <a:srgbClr val="B83D68"/>
              </a:buClr>
              <a:buSzPct val="70000"/>
            </a:pPr>
            <a:r>
              <a:rPr lang="ru-RU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воспитатель МБДОУ № 47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 algn="r" fontAlgn="base">
              <a:spcBef>
                <a:spcPct val="20000"/>
              </a:spcBef>
              <a:spcAft>
                <a:spcPct val="0"/>
              </a:spcAft>
              <a:buClr>
                <a:srgbClr val="B83D68"/>
              </a:buClr>
              <a:buSzPct val="70000"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Саркисян А.Х.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325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effectLst/>
              </a:rPr>
              <a:t>Работа с </a:t>
            </a:r>
            <a:r>
              <a:rPr lang="ru-RU" sz="2800" b="1" dirty="0" err="1">
                <a:effectLst/>
              </a:rPr>
              <a:t>мнемотаблицей</a:t>
            </a:r>
            <a:r>
              <a:rPr lang="ru-RU" sz="2800" b="1" dirty="0">
                <a:effectLst/>
              </a:rPr>
              <a:t> на слово “зима”.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5436096" y="1340768"/>
            <a:ext cx="3470920" cy="223224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1. Рассматривание </a:t>
            </a:r>
            <a:r>
              <a:rPr lang="ru-RU" b="1" dirty="0" err="1" smtClean="0">
                <a:solidFill>
                  <a:srgbClr val="000099"/>
                </a:solidFill>
              </a:rPr>
              <a:t>мнемотаблицы</a:t>
            </a:r>
            <a:endParaRPr lang="ru-RU" b="1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2. Перекодирование </a:t>
            </a:r>
            <a:r>
              <a:rPr lang="ru-RU" b="1" dirty="0">
                <a:solidFill>
                  <a:srgbClr val="000099"/>
                </a:solidFill>
              </a:rPr>
              <a:t>информации.</a:t>
            </a:r>
            <a:br>
              <a:rPr lang="ru-RU" b="1" dirty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3</a:t>
            </a:r>
            <a:r>
              <a:rPr lang="ru-RU" b="1" dirty="0">
                <a:solidFill>
                  <a:srgbClr val="000099"/>
                </a:solidFill>
              </a:rPr>
              <a:t>. Воспроизведение таблицы по памяти.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608512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967142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Обучение рассказыванию с элементами творчества.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59688" cy="45259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0099"/>
                </a:solidFill>
              </a:rPr>
              <a:t>Воспитатель читает детям начало рассказа.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0099"/>
                </a:solidFill>
              </a:rPr>
              <a:t>В </a:t>
            </a:r>
            <a:r>
              <a:rPr lang="ru-RU" sz="2400" b="1" dirty="0" err="1" smtClean="0">
                <a:solidFill>
                  <a:srgbClr val="000099"/>
                </a:solidFill>
              </a:rPr>
              <a:t>вопросно</a:t>
            </a:r>
            <a:r>
              <a:rPr lang="ru-RU" sz="2400" b="1" dirty="0" smtClean="0">
                <a:solidFill>
                  <a:srgbClr val="000099"/>
                </a:solidFill>
              </a:rPr>
              <a:t> – ответной форме проводится  разбор содержания рассказа.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0099"/>
                </a:solidFill>
              </a:rPr>
              <a:t>Совместно с детьми составляется  мнемосхема рассказа. Последняя </a:t>
            </a:r>
            <a:r>
              <a:rPr lang="ru-RU" sz="2400" b="1" dirty="0">
                <a:solidFill>
                  <a:srgbClr val="000099"/>
                </a:solidFill>
              </a:rPr>
              <a:t>я</a:t>
            </a:r>
            <a:r>
              <a:rPr lang="ru-RU" sz="2400" b="1" dirty="0" smtClean="0">
                <a:solidFill>
                  <a:srgbClr val="000099"/>
                </a:solidFill>
              </a:rPr>
              <a:t>чейка мнемосхемы представлена в виде вопроса (?).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0099"/>
                </a:solidFill>
              </a:rPr>
              <a:t>Текст читается еще раз с опорой на </a:t>
            </a:r>
            <a:r>
              <a:rPr lang="ru-RU" sz="2400" b="1" dirty="0" err="1" smtClean="0">
                <a:solidFill>
                  <a:srgbClr val="000099"/>
                </a:solidFill>
              </a:rPr>
              <a:t>мнемотаблицу</a:t>
            </a:r>
            <a:r>
              <a:rPr lang="ru-RU" sz="2400" b="1" dirty="0" smtClean="0">
                <a:solidFill>
                  <a:srgbClr val="000099"/>
                </a:solidFill>
              </a:rPr>
              <a:t>.               Предлагается  </a:t>
            </a:r>
            <a:r>
              <a:rPr lang="ru-RU" sz="2400" b="1" dirty="0">
                <a:solidFill>
                  <a:srgbClr val="000099"/>
                </a:solidFill>
              </a:rPr>
              <a:t>несколько вариантов возможного продолжения  в соответствии с данной сюжетной ситуацией.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0099"/>
                </a:solidFill>
              </a:rPr>
              <a:t>Придумывание продолжения рассказа детьми по одному из предложенных вариантов.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0099"/>
                </a:solidFill>
              </a:rPr>
              <a:t>Анализ детских рассказов.</a:t>
            </a:r>
          </a:p>
          <a:p>
            <a:pPr marL="457200" indent="-457200">
              <a:buFont typeface="+mj-lt"/>
              <a:buAutoNum type="arabicPeriod"/>
            </a:pPr>
            <a:endParaRPr lang="ru-RU" sz="2400" b="1" dirty="0" smtClean="0">
              <a:solidFill>
                <a:srgbClr val="000099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400" b="1" dirty="0" smtClean="0">
              <a:solidFill>
                <a:srgbClr val="000099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2777152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Составление рассказа по </a:t>
            </a:r>
            <a:r>
              <a:rPr lang="ru-RU" sz="3200" b="1" dirty="0" err="1" smtClean="0"/>
              <a:t>мнемотаблицам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7704856" cy="389106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0099"/>
                </a:solidFill>
              </a:rPr>
              <a:t>Рассматривание </a:t>
            </a:r>
            <a:r>
              <a:rPr lang="ru-RU" b="1" dirty="0" err="1" smtClean="0">
                <a:solidFill>
                  <a:srgbClr val="000099"/>
                </a:solidFill>
              </a:rPr>
              <a:t>мнемодорожек</a:t>
            </a:r>
            <a:r>
              <a:rPr lang="ru-RU" b="1" dirty="0" smtClean="0">
                <a:solidFill>
                  <a:srgbClr val="000099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0099"/>
                </a:solidFill>
              </a:rPr>
              <a:t>Составление предложений по </a:t>
            </a:r>
            <a:r>
              <a:rPr lang="ru-RU" b="1" dirty="0" err="1" smtClean="0">
                <a:solidFill>
                  <a:srgbClr val="000099"/>
                </a:solidFill>
              </a:rPr>
              <a:t>мнемодорожкам</a:t>
            </a:r>
            <a:r>
              <a:rPr lang="ru-RU" b="1" dirty="0" smtClean="0">
                <a:solidFill>
                  <a:srgbClr val="000099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0099"/>
                </a:solidFill>
              </a:rPr>
              <a:t>Рассматривание </a:t>
            </a:r>
            <a:r>
              <a:rPr lang="ru-RU" b="1" dirty="0" err="1" smtClean="0">
                <a:solidFill>
                  <a:srgbClr val="000099"/>
                </a:solidFill>
              </a:rPr>
              <a:t>мнемотаблиц</a:t>
            </a:r>
            <a:r>
              <a:rPr lang="ru-RU" b="1" dirty="0" smtClean="0">
                <a:solidFill>
                  <a:srgbClr val="000099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0099"/>
                </a:solidFill>
              </a:rPr>
              <a:t>Составление рассказа воспитателем.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0099"/>
                </a:solidFill>
              </a:rPr>
              <a:t>Составление рассказа детьми.</a:t>
            </a:r>
            <a:endParaRPr lang="ru-RU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821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568952" cy="2160240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«Сказка может дать ключи для того, чтобы войти в действительность новыми путями, может помочь ребёнку узнать мир, может одарить его воображение.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                                                                           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Д.Родари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.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3200677" cy="347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 descr="Картинка 16 из 36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97683">
            <a:off x="288596" y="3289940"/>
            <a:ext cx="2759075" cy="3243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3920">
            <a:off x="5936977" y="2996055"/>
            <a:ext cx="3395663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75884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Коллажи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474198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Это-учебный материал, выполняющий следующие задачи::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Закрепление </a:t>
            </a:r>
            <a:r>
              <a:rPr lang="ru-RU" sz="2400" b="1" dirty="0">
                <a:solidFill>
                  <a:srgbClr val="000099"/>
                </a:solidFill>
              </a:rPr>
              <a:t>различных методов </a:t>
            </a:r>
            <a:r>
              <a:rPr lang="ru-RU" sz="2400" b="1" dirty="0" smtClean="0">
                <a:solidFill>
                  <a:srgbClr val="000099"/>
                </a:solidFill>
              </a:rPr>
              <a:t>запоминания;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Развитие </a:t>
            </a:r>
            <a:r>
              <a:rPr lang="ru-RU" sz="2400" b="1" dirty="0">
                <a:solidFill>
                  <a:srgbClr val="000099"/>
                </a:solidFill>
              </a:rPr>
              <a:t>фотографической памяти;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0099"/>
                </a:solidFill>
              </a:rPr>
              <a:t>Расширение словарного запаса, образного восприятия;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0099"/>
                </a:solidFill>
              </a:rPr>
              <a:t>Развитие связной речи;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Главная задача коллажа-</a:t>
            </a:r>
            <a:r>
              <a:rPr lang="ru-RU" sz="2400" dirty="0"/>
              <a:t> </a:t>
            </a:r>
            <a:r>
              <a:rPr lang="ru-RU" sz="2400" b="1" u="sng" dirty="0">
                <a:solidFill>
                  <a:srgbClr val="000099"/>
                </a:solidFill>
              </a:rPr>
              <a:t>соединить, т.е. связать все картинки между собой</a:t>
            </a:r>
            <a:r>
              <a:rPr lang="ru-RU" sz="2400" b="1" dirty="0">
                <a:solidFill>
                  <a:srgbClr val="000099"/>
                </a:solidFill>
              </a:rPr>
              <a:t>. </a:t>
            </a:r>
            <a:endParaRPr lang="ru-RU" sz="2400" b="1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Виды </a:t>
            </a:r>
            <a:r>
              <a:rPr lang="ru-RU" sz="2400" b="1" dirty="0">
                <a:solidFill>
                  <a:srgbClr val="FF0000"/>
                </a:solidFill>
              </a:rPr>
              <a:t>коллажей: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     а</a:t>
            </a:r>
            <a:r>
              <a:rPr lang="ru-RU" sz="2400" b="1" dirty="0">
                <a:solidFill>
                  <a:srgbClr val="000099"/>
                </a:solidFill>
              </a:rPr>
              <a:t>) </a:t>
            </a:r>
            <a:r>
              <a:rPr lang="ru-RU" sz="2400" b="1" u="sng" dirty="0">
                <a:solidFill>
                  <a:srgbClr val="000099"/>
                </a:solidFill>
              </a:rPr>
              <a:t>развивающий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б</a:t>
            </a:r>
            <a:r>
              <a:rPr lang="ru-RU" sz="2400" b="1" dirty="0">
                <a:solidFill>
                  <a:srgbClr val="000099"/>
                </a:solidFill>
              </a:rPr>
              <a:t>) </a:t>
            </a:r>
            <a:r>
              <a:rPr lang="ru-RU" sz="2400" b="1" u="sng" dirty="0" smtClean="0">
                <a:solidFill>
                  <a:srgbClr val="000099"/>
                </a:solidFill>
              </a:rPr>
              <a:t>обучающий</a:t>
            </a:r>
            <a:endParaRPr lang="ru-RU" sz="2400" b="1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489984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452596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000099"/>
                </a:solidFill>
              </a:rPr>
              <a:t>Таким образом, с помощью схем-моделей и </a:t>
            </a:r>
            <a:r>
              <a:rPr lang="ru-RU" sz="2400" b="1" dirty="0" err="1">
                <a:solidFill>
                  <a:srgbClr val="000099"/>
                </a:solidFill>
              </a:rPr>
              <a:t>мнемотаблиц</a:t>
            </a:r>
            <a:r>
              <a:rPr lang="ru-RU" sz="2400" b="1" dirty="0">
                <a:solidFill>
                  <a:srgbClr val="000099"/>
                </a:solidFill>
              </a:rPr>
              <a:t> можно достичь следующих </a:t>
            </a:r>
            <a:r>
              <a:rPr lang="ru-RU" sz="2400" b="1" dirty="0" smtClean="0">
                <a:solidFill>
                  <a:srgbClr val="000099"/>
                </a:solidFill>
              </a:rPr>
              <a:t>результатов: 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 у детей появилось желание пересказывать сказки, тексты, придумывать  интересные </a:t>
            </a:r>
            <a:r>
              <a:rPr lang="ru-RU" sz="2400" b="1" dirty="0" smtClean="0">
                <a:solidFill>
                  <a:srgbClr val="000099"/>
                </a:solidFill>
              </a:rPr>
              <a:t>истории;</a:t>
            </a:r>
            <a:endParaRPr lang="ru-RU" sz="2400" b="1" dirty="0">
              <a:solidFill>
                <a:srgbClr val="000099"/>
              </a:solidFill>
            </a:endParaRPr>
          </a:p>
          <a:p>
            <a:r>
              <a:rPr lang="ru-RU" sz="2400" b="1" dirty="0">
                <a:solidFill>
                  <a:srgbClr val="000099"/>
                </a:solidFill>
              </a:rPr>
              <a:t>     расширился круг знаний об окружающем мире;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     расширился активный и пассивный словарный запас;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     появился интерес к заучиванию стихов и малых фольклорных форм;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     дети преодолели робость, застенчивость</a:t>
            </a:r>
            <a:r>
              <a:rPr lang="ru-RU" sz="2400" b="1" dirty="0" smtClean="0">
                <a:solidFill>
                  <a:srgbClr val="000099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957730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083624" cy="64807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 . Д. Ушинский писал: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4091285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290B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b="1" dirty="0">
                <a:solidFill>
                  <a:srgbClr val="290B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 ребёнка каким-нибудь неизвестным ему пяти словам- он будет долго и напрасно </a:t>
            </a:r>
            <a:r>
              <a:rPr lang="ru-RU" sz="4000" b="1" dirty="0" smtClean="0">
                <a:solidFill>
                  <a:srgbClr val="290B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мучиться, но </a:t>
            </a:r>
            <a:r>
              <a:rPr lang="ru-RU" sz="4000" b="1" dirty="0">
                <a:solidFill>
                  <a:srgbClr val="290B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свяжите двадцать таких слов с картинками, и он </a:t>
            </a:r>
            <a:r>
              <a:rPr lang="ru-RU" sz="4000" b="1">
                <a:solidFill>
                  <a:srgbClr val="290B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усвоит </a:t>
            </a:r>
            <a:r>
              <a:rPr lang="ru-RU" sz="4000" b="1" smtClean="0">
                <a:solidFill>
                  <a:srgbClr val="290B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на </a:t>
            </a:r>
            <a:r>
              <a:rPr lang="ru-RU" sz="4000" b="1" dirty="0">
                <a:solidFill>
                  <a:srgbClr val="290B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лету».</a:t>
            </a: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002721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информации: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452596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0099"/>
                </a:solidFill>
              </a:rPr>
              <a:t>1. </a:t>
            </a:r>
            <a:r>
              <a:rPr lang="ru-RU" sz="1800" b="1" dirty="0" err="1" smtClean="0">
                <a:solidFill>
                  <a:srgbClr val="000099"/>
                </a:solidFill>
              </a:rPr>
              <a:t>Большева</a:t>
            </a:r>
            <a:r>
              <a:rPr lang="ru-RU" sz="1800" b="1" dirty="0" smtClean="0">
                <a:solidFill>
                  <a:srgbClr val="000099"/>
                </a:solidFill>
              </a:rPr>
              <a:t> </a:t>
            </a:r>
            <a:r>
              <a:rPr lang="ru-RU" sz="1800" b="1" dirty="0">
                <a:solidFill>
                  <a:srgbClr val="000099"/>
                </a:solidFill>
              </a:rPr>
              <a:t>Т.В. Учимся по сказке. Развитие мышления дошкольников с помощью мнемотехники. – СПб: Детство-Пресс, 2005.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0099"/>
                </a:solidFill>
              </a:rPr>
              <a:t>2. </a:t>
            </a:r>
            <a:r>
              <a:rPr lang="ru-RU" sz="1800" b="1" dirty="0" err="1" smtClean="0">
                <a:solidFill>
                  <a:srgbClr val="000099"/>
                </a:solidFill>
              </a:rPr>
              <a:t>Девянина</a:t>
            </a:r>
            <a:r>
              <a:rPr lang="ru-RU" sz="1800" b="1" dirty="0" smtClean="0">
                <a:solidFill>
                  <a:srgbClr val="000099"/>
                </a:solidFill>
              </a:rPr>
              <a:t> </a:t>
            </a:r>
            <a:r>
              <a:rPr lang="ru-RU" sz="1800" b="1" dirty="0">
                <a:solidFill>
                  <a:srgbClr val="000099"/>
                </a:solidFill>
              </a:rPr>
              <a:t>И. Занимаемся и составляем сказки по схемам с использованием методов ТРИЗ. Журнал «Дошкольное воспитание» № 4,1998.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0099"/>
                </a:solidFill>
              </a:rPr>
              <a:t>3. </a:t>
            </a:r>
            <a:r>
              <a:rPr lang="ru-RU" sz="1800" b="1" dirty="0" err="1" smtClean="0">
                <a:solidFill>
                  <a:srgbClr val="000099"/>
                </a:solidFill>
              </a:rPr>
              <a:t>Ефименкова</a:t>
            </a:r>
            <a:r>
              <a:rPr lang="ru-RU" sz="1800" b="1" dirty="0" smtClean="0">
                <a:solidFill>
                  <a:srgbClr val="000099"/>
                </a:solidFill>
              </a:rPr>
              <a:t> </a:t>
            </a:r>
            <a:r>
              <a:rPr lang="ru-RU" sz="1800" b="1" dirty="0">
                <a:solidFill>
                  <a:srgbClr val="000099"/>
                </a:solidFill>
              </a:rPr>
              <a:t>Л.Н. Формирование речи у дошкольников / </a:t>
            </a:r>
            <a:r>
              <a:rPr lang="ru-RU" sz="1800" b="1" dirty="0" err="1">
                <a:solidFill>
                  <a:srgbClr val="000099"/>
                </a:solidFill>
              </a:rPr>
              <a:t>Ефименкова</a:t>
            </a:r>
            <a:r>
              <a:rPr lang="ru-RU" sz="1800" b="1" dirty="0">
                <a:solidFill>
                  <a:srgbClr val="000099"/>
                </a:solidFill>
              </a:rPr>
              <a:t> Л.Н. – М., 1985.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0099"/>
                </a:solidFill>
              </a:rPr>
              <a:t>4. Омельченко </a:t>
            </a:r>
            <a:r>
              <a:rPr lang="ru-RU" sz="1800" b="1" dirty="0">
                <a:solidFill>
                  <a:srgbClr val="000099"/>
                </a:solidFill>
              </a:rPr>
              <a:t>Л.В. Использование приёмов мнемотехники в развитии связной речи / Омельченко Л.В. Логопед. 2008. №4. 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0099"/>
                </a:solidFill>
              </a:rPr>
              <a:t>5. Полянская </a:t>
            </a:r>
            <a:r>
              <a:rPr lang="ru-RU" sz="1800" b="1" dirty="0">
                <a:solidFill>
                  <a:srgbClr val="000099"/>
                </a:solidFill>
              </a:rPr>
              <a:t>Т.Б. Использование метода мнемотехники в обучении рассказыванию детей дошкольного возраста. – СПб: Детство-Пресс, 2009.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0099"/>
                </a:solidFill>
              </a:rPr>
              <a:t>6. Ткаченко </a:t>
            </a:r>
            <a:r>
              <a:rPr lang="ru-RU" sz="1800" b="1" dirty="0">
                <a:solidFill>
                  <a:srgbClr val="000099"/>
                </a:solidFill>
              </a:rPr>
              <a:t>Т.А. Использование схем в составлении описательных рассказов /  Ткаченко Т.А. Дошкольное воспитание, 1990, №10.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0099"/>
                </a:solidFill>
              </a:rPr>
              <a:t>7. Широких </a:t>
            </a:r>
            <a:r>
              <a:rPr lang="ru-RU" sz="1800" b="1" dirty="0">
                <a:solidFill>
                  <a:srgbClr val="000099"/>
                </a:solidFill>
              </a:rPr>
              <a:t>Т.Д. Учим стихи – развиваем память/ Широких Т. Д. Ребёнок в детском саду. 2004. №2.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634960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670" y="2048619"/>
            <a:ext cx="8364801" cy="3024336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000099"/>
                </a:solidFill>
              </a:rPr>
              <a:t>Дошкольный возраст – самый благоприятный для закладывания основ грамотной, чёткой, красивой речи, что является важным условием умственного воспитания ребёнка. </a:t>
            </a:r>
            <a:br>
              <a:rPr lang="ru-RU" sz="2000" b="1" dirty="0">
                <a:solidFill>
                  <a:srgbClr val="000099"/>
                </a:solidFill>
              </a:rPr>
            </a:br>
            <a:r>
              <a:rPr lang="ru-RU" sz="2000" b="1" dirty="0">
                <a:solidFill>
                  <a:srgbClr val="000099"/>
                </a:solidFill>
              </a:rPr>
              <a:t>Монологическая речь психологически более сложна, чем диалогическая: дети пропускают смысловые звенья, логическую последовательность повествования, делают ошибки в построении предложений. Чтобы помочь детям овладеть связной речью и облегчить этот процесс, </a:t>
            </a:r>
            <a:r>
              <a:rPr lang="ru-RU" sz="2000" b="1" dirty="0" smtClean="0">
                <a:solidFill>
                  <a:srgbClr val="000099"/>
                </a:solidFill>
              </a:rPr>
              <a:t>мы используем прием </a:t>
            </a:r>
            <a:r>
              <a:rPr lang="ru-RU" sz="2000" b="1" dirty="0">
                <a:solidFill>
                  <a:srgbClr val="000099"/>
                </a:solidFill>
              </a:rPr>
              <a:t>мнемотехники. </a:t>
            </a:r>
            <a:endParaRPr lang="ru-RU" sz="2000" b="1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376264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08312" cy="216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72364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182744" cy="10801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Мнемотехника –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896544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b="1" dirty="0" smtClean="0">
                <a:solidFill>
                  <a:srgbClr val="000099"/>
                </a:solidFill>
              </a:rPr>
              <a:t>Это </a:t>
            </a:r>
            <a:r>
              <a:rPr lang="ru-RU" b="1" dirty="0">
                <a:solidFill>
                  <a:srgbClr val="000099"/>
                </a:solidFill>
              </a:rPr>
              <a:t>система методов и приемов, обеспечивающих успешное запоминание, сохранение и воспроизведение информации, знаний об особенностях объектов природы, об окружающем мире, эффективное запоминание структуры рассказа, и, конечно, развитие речи.</a:t>
            </a:r>
            <a:endParaRPr lang="ru-RU" b="1" dirty="0" smtClean="0">
              <a:solidFill>
                <a:srgbClr val="000099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3097213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9503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Autofit/>
          </a:bodyPr>
          <a:lstStyle/>
          <a:p>
            <a:r>
              <a:rPr lang="ru-RU" sz="2000" b="1" dirty="0">
                <a:effectLst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Основные задачи мнемотехники: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532859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1.Развитие </a:t>
            </a:r>
            <a:r>
              <a:rPr lang="ru-RU" sz="2000" b="1" dirty="0">
                <a:solidFill>
                  <a:srgbClr val="000099"/>
                </a:solidFill>
              </a:rPr>
              <a:t>всех видов памяти: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99"/>
                </a:solidFill>
              </a:rPr>
              <a:t>- зрительной,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99"/>
                </a:solidFill>
              </a:rPr>
              <a:t>- слуховой,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99"/>
                </a:solidFill>
              </a:rPr>
              <a:t>- ассоциативной,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- словесно </a:t>
            </a:r>
            <a:r>
              <a:rPr lang="ru-RU" sz="2000" b="1" dirty="0">
                <a:solidFill>
                  <a:srgbClr val="000099"/>
                </a:solidFill>
              </a:rPr>
              <a:t>– логической</a:t>
            </a:r>
            <a:r>
              <a:rPr lang="ru-RU" sz="2000" b="1" dirty="0" smtClean="0">
                <a:solidFill>
                  <a:srgbClr val="000099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 - отработка различных приёмов запоминания.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99"/>
                </a:solidFill>
              </a:rPr>
              <a:t>2</a:t>
            </a:r>
            <a:r>
              <a:rPr lang="ru-RU" sz="2000" b="1" dirty="0" smtClean="0">
                <a:solidFill>
                  <a:srgbClr val="000099"/>
                </a:solidFill>
              </a:rPr>
              <a:t>.Обогащение словарного запаса детей, развитие связной речи.</a:t>
            </a:r>
            <a:endParaRPr lang="ru-RU" sz="2000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3. </a:t>
            </a:r>
            <a:r>
              <a:rPr lang="ru-RU" sz="2000" b="1" dirty="0">
                <a:solidFill>
                  <a:srgbClr val="000099"/>
                </a:solidFill>
              </a:rPr>
              <a:t>Развитие логического мышления (умение анализировать, систематизировать).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4.  </a:t>
            </a:r>
            <a:r>
              <a:rPr lang="ru-RU" sz="2000" b="1" dirty="0">
                <a:solidFill>
                  <a:srgbClr val="000099"/>
                </a:solidFill>
              </a:rPr>
              <a:t>Развитие образного мышления ( кодирование любой информации).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5. </a:t>
            </a:r>
            <a:r>
              <a:rPr lang="ru-RU" sz="2000" b="1" dirty="0">
                <a:solidFill>
                  <a:srgbClr val="000099"/>
                </a:solidFill>
              </a:rPr>
              <a:t>Решение различных общеобразовательных, дидактических  задач, ознакомление с различной информацией.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6. </a:t>
            </a:r>
            <a:r>
              <a:rPr lang="ru-RU" sz="2000" b="1" dirty="0">
                <a:solidFill>
                  <a:srgbClr val="000099"/>
                </a:solidFill>
              </a:rPr>
              <a:t>Развитие смекалки, тренировка внимания.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7. </a:t>
            </a:r>
            <a:r>
              <a:rPr lang="ru-RU" sz="2000" b="1" dirty="0">
                <a:solidFill>
                  <a:srgbClr val="000099"/>
                </a:solidFill>
              </a:rPr>
              <a:t>Развитие умения устанавливать причинно-следственные связи в событиях, рассказах.</a:t>
            </a:r>
          </a:p>
        </p:txBody>
      </p:sp>
    </p:spTree>
    <p:extLst>
      <p:ext uri="{BB962C8B-B14F-4D97-AF65-F5344CB8AC3E}">
        <p14:creationId xmlns="" xmlns:p14="http://schemas.microsoft.com/office/powerpoint/2010/main" val="1741409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 содержание методики мнемотехники входят: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b="1" dirty="0" smtClean="0">
                <a:solidFill>
                  <a:srgbClr val="000099"/>
                </a:solidFill>
              </a:rPr>
              <a:t>освоение методов мнемотехники на материале ознакомления с окружающим – природа, времена года, растительный и животный мир и др.;</a:t>
            </a:r>
          </a:p>
          <a:p>
            <a:pPr lvl="0"/>
            <a:r>
              <a:rPr lang="ru-RU" sz="2800" b="1" dirty="0" smtClean="0">
                <a:solidFill>
                  <a:srgbClr val="000099"/>
                </a:solidFill>
              </a:rPr>
              <a:t>упражнения </a:t>
            </a:r>
            <a:r>
              <a:rPr lang="ru-RU" sz="2800" b="1" dirty="0">
                <a:solidFill>
                  <a:srgbClr val="000099"/>
                </a:solidFill>
              </a:rPr>
              <a:t>на развитие </a:t>
            </a:r>
            <a:r>
              <a:rPr lang="ru-RU" sz="2800" b="1" dirty="0" smtClean="0">
                <a:solidFill>
                  <a:srgbClr val="000099"/>
                </a:solidFill>
              </a:rPr>
              <a:t>различных </a:t>
            </a:r>
            <a:r>
              <a:rPr lang="ru-RU" sz="2800" b="1" dirty="0">
                <a:solidFill>
                  <a:srgbClr val="000099"/>
                </a:solidFill>
              </a:rPr>
              <a:t>параметров внимания</a:t>
            </a:r>
            <a:r>
              <a:rPr lang="ru-RU" sz="2800" b="1" dirty="0" smtClean="0">
                <a:solidFill>
                  <a:srgbClr val="000099"/>
                </a:solidFill>
              </a:rPr>
              <a:t>;</a:t>
            </a:r>
          </a:p>
          <a:p>
            <a:pPr lvl="0"/>
            <a:r>
              <a:rPr lang="ru-RU" sz="2800" b="1" dirty="0" smtClean="0">
                <a:solidFill>
                  <a:srgbClr val="000099"/>
                </a:solidFill>
              </a:rPr>
              <a:t>развитие </a:t>
            </a:r>
            <a:r>
              <a:rPr lang="ru-RU" sz="2800" b="1" dirty="0">
                <a:solidFill>
                  <a:srgbClr val="000099"/>
                </a:solidFill>
              </a:rPr>
              <a:t>образной сферы на основе восприятия: цветовая характеристика букв, умение кодировать любую информацию.</a:t>
            </a:r>
          </a:p>
        </p:txBody>
      </p:sp>
    </p:spTree>
    <p:extLst>
      <p:ext uri="{BB962C8B-B14F-4D97-AF65-F5344CB8AC3E}">
        <p14:creationId xmlns="" xmlns:p14="http://schemas.microsoft.com/office/powerpoint/2010/main" val="604963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755650" y="475347"/>
            <a:ext cx="7561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Структура мнемотехники. 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827088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>
              <a:latin typeface="Franklin Gothic Book" pitchFamily="34" charset="0"/>
            </a:endParaRP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611188" y="1628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>
              <a:latin typeface="Franklin Gothic Book" pitchFamily="34" charset="0"/>
            </a:endParaRPr>
          </a:p>
        </p:txBody>
      </p:sp>
      <p:sp>
        <p:nvSpPr>
          <p:cNvPr id="22535" name="AutoShape 15"/>
          <p:cNvSpPr>
            <a:spLocks noChangeArrowheads="1"/>
          </p:cNvSpPr>
          <p:nvPr/>
        </p:nvSpPr>
        <p:spPr bwMode="auto">
          <a:xfrm>
            <a:off x="468313" y="3860800"/>
            <a:ext cx="2160587" cy="2089150"/>
          </a:xfrm>
          <a:prstGeom prst="curvedRightArrow">
            <a:avLst>
              <a:gd name="adj1" fmla="val 20000"/>
              <a:gd name="adj2" fmla="val 40000"/>
              <a:gd name="adj3" fmla="val 31562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latin typeface="Franklin Gothic Book" pitchFamily="34" charset="0"/>
            </a:endParaRPr>
          </a:p>
        </p:txBody>
      </p:sp>
      <p:sp>
        <p:nvSpPr>
          <p:cNvPr id="22536" name="AutoShape 16"/>
          <p:cNvSpPr>
            <a:spLocks noChangeArrowheads="1"/>
          </p:cNvSpPr>
          <p:nvPr/>
        </p:nvSpPr>
        <p:spPr bwMode="auto">
          <a:xfrm>
            <a:off x="6516216" y="2060575"/>
            <a:ext cx="2089150" cy="2016125"/>
          </a:xfrm>
          <a:prstGeom prst="curvedLeftArrow">
            <a:avLst>
              <a:gd name="adj1" fmla="val 20000"/>
              <a:gd name="adj2" fmla="val 40000"/>
              <a:gd name="adj3" fmla="val 34541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latin typeface="Franklin Gothic Book" pitchFamily="34" charset="0"/>
            </a:endParaRPr>
          </a:p>
        </p:txBody>
      </p:sp>
      <p:pic>
        <p:nvPicPr>
          <p:cNvPr id="22537" name="Рисунок 9" descr="deti-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357313"/>
            <a:ext cx="21431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969" y="1893093"/>
            <a:ext cx="3067199" cy="78581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970" y="3641732"/>
            <a:ext cx="3067198" cy="7858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95" y="5092276"/>
            <a:ext cx="3121172" cy="7858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011292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16824" cy="64807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Мнемотаблица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-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7920880" cy="4525962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0099"/>
                </a:solidFill>
                <a:latin typeface="Franklin Gothic Book" pitchFamily="34" charset="0"/>
                <a:cs typeface="Times New Roman" pitchFamily="18" charset="0"/>
              </a:rPr>
              <a:t>   это </a:t>
            </a:r>
            <a:r>
              <a:rPr lang="ru-RU" sz="4000" b="1" dirty="0">
                <a:solidFill>
                  <a:srgbClr val="000099"/>
                </a:solidFill>
                <a:latin typeface="Franklin Gothic Book" pitchFamily="34" charset="0"/>
                <a:cs typeface="Times New Roman" pitchFamily="18" charset="0"/>
              </a:rPr>
              <a:t>схема, в которую </a:t>
            </a:r>
            <a:r>
              <a:rPr lang="ru-RU" sz="4000" b="1" dirty="0" smtClean="0">
                <a:solidFill>
                  <a:srgbClr val="000099"/>
                </a:solidFill>
                <a:latin typeface="Franklin Gothic Book" pitchFamily="34" charset="0"/>
                <a:cs typeface="Times New Roman" pitchFamily="18" charset="0"/>
              </a:rPr>
              <a:t>заложена определенная </a:t>
            </a:r>
            <a:r>
              <a:rPr lang="ru-RU" sz="4000" b="1" dirty="0">
                <a:solidFill>
                  <a:srgbClr val="000099"/>
                </a:solidFill>
                <a:latin typeface="Franklin Gothic Book" pitchFamily="34" charset="0"/>
                <a:cs typeface="Times New Roman" pitchFamily="18" charset="0"/>
              </a:rPr>
              <a:t>информация.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4355976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123915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Мнемотаблицы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служат дидактическим материалом в работе по развитию связной речи у детей.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162967"/>
              </p:ext>
            </p:extLst>
          </p:nvPr>
        </p:nvGraphicFramePr>
        <p:xfrm>
          <a:off x="179512" y="1519962"/>
          <a:ext cx="8856984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50065" y="357808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Мнемотаблицы</a:t>
            </a:r>
            <a:endParaRPr lang="ru-RU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58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Этапы использования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мнемотаблиц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.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262398409"/>
              </p:ext>
            </p:extLst>
          </p:nvPr>
        </p:nvGraphicFramePr>
        <p:xfrm>
          <a:off x="395536" y="1412776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001462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3576</TotalTime>
  <Words>1286</Words>
  <Application>Microsoft Office PowerPoint</Application>
  <PresentationFormat>Экран (4:3)</PresentationFormat>
  <Paragraphs>123</Paragraphs>
  <Slides>17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Использование мнемотаблиц в познавательно – речевом развитии дошкольников </vt:lpstr>
      <vt:lpstr>Слайд 2</vt:lpstr>
      <vt:lpstr>Мнемотехника – </vt:lpstr>
      <vt:lpstr>  Основные задачи мнемотехники: </vt:lpstr>
      <vt:lpstr>В содержание методики мнемотехники входят:</vt:lpstr>
      <vt:lpstr>Слайд 6</vt:lpstr>
      <vt:lpstr>  Мнемотаблица - </vt:lpstr>
      <vt:lpstr>Мнемотаблицы служат дидактическим материалом в работе по развитию связной речи у детей.</vt:lpstr>
      <vt:lpstr>Этапы использования мнемотаблиц.</vt:lpstr>
      <vt:lpstr>Работа с мнемотаблицей на слово “зима”. </vt:lpstr>
      <vt:lpstr>Обучение рассказыванию с элементами творчества.</vt:lpstr>
      <vt:lpstr>Составление рассказа по мнемотаблицам.</vt:lpstr>
      <vt:lpstr>«Сказка может дать ключи для того, чтобы войти в действительность новыми путями, может помочь ребёнку узнать мир, может одарить его воображение.                                                                                             Д.Родари. </vt:lpstr>
      <vt:lpstr>Коллажи</vt:lpstr>
      <vt:lpstr>Выводы</vt:lpstr>
      <vt:lpstr>К . Д. Ушинский писал:</vt:lpstr>
      <vt:lpstr>Источники информации: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</dc:creator>
  <cp:lastModifiedBy>user</cp:lastModifiedBy>
  <cp:revision>281</cp:revision>
  <cp:lastPrinted>2013-01-22T15:04:05Z</cp:lastPrinted>
  <dcterms:created xsi:type="dcterms:W3CDTF">2013-01-17T07:30:44Z</dcterms:created>
  <dcterms:modified xsi:type="dcterms:W3CDTF">2015-10-07T21:42:46Z</dcterms:modified>
</cp:coreProperties>
</file>