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4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495" y="188640"/>
            <a:ext cx="5648623" cy="2342269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Семинар – практикум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2579811" y="2098611"/>
            <a:ext cx="6569407" cy="2968502"/>
          </a:xfrm>
        </p:spPr>
        <p:txBody>
          <a:bodyPr>
            <a:noAutofit/>
          </a:bodyPr>
          <a:lstStyle/>
          <a:p>
            <a:r>
              <a:rPr lang="ru-RU" sz="3600" b="1" dirty="0"/>
              <a:t>«Эффективные методы и приёмы обучения двум государственным языкам»</a:t>
            </a:r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925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+mn-lt"/>
              </a:rPr>
              <a:t>Национальная одежда</a:t>
            </a:r>
            <a:endParaRPr lang="ru-RU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72088"/>
            <a:ext cx="5040560" cy="4393743"/>
          </a:xfr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08720"/>
            <a:ext cx="2880320" cy="21602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32178"/>
            <a:ext cx="3204356" cy="246903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271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6978"/>
            <a:ext cx="7520940" cy="54864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+mn-lt"/>
              </a:rPr>
              <a:t>Национальная одежда</a:t>
            </a:r>
            <a:endParaRPr lang="ru-RU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15058"/>
            <a:ext cx="3329225" cy="35798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824536" cy="410445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4131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16633"/>
            <a:ext cx="875347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925504" cy="486344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+mn-lt"/>
              </a:rPr>
              <a:t>Использование </a:t>
            </a:r>
            <a:r>
              <a:rPr lang="ru-RU" sz="4000" b="1" i="1" dirty="0">
                <a:solidFill>
                  <a:srgbClr val="002060"/>
                </a:solidFill>
                <a:latin typeface="+mn-lt"/>
              </a:rPr>
              <a:t>нестандартных методических приемов способствует развитию любознательности, активности и творческих способностей каждого ребенка</a:t>
            </a:r>
            <a:r>
              <a:rPr lang="ru-RU" sz="2600" b="1" i="1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8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785049" cy="3096343"/>
          </a:xfrm>
        </p:spPr>
        <p:txBody>
          <a:bodyPr/>
          <a:lstStyle/>
          <a:p>
            <a:r>
              <a:rPr lang="ru-RU" sz="9600" b="1" i="1" cap="none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внимания</a:t>
            </a:r>
            <a:endParaRPr lang="ru-RU" sz="9600" b="1" i="1" cap="none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9140000" flipV="1">
            <a:off x="1339131" y="2751507"/>
            <a:ext cx="651052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1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543734" y="1237385"/>
            <a:ext cx="5212080" cy="12119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400" dirty="0" smtClean="0"/>
              <a:t>На основе Закона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420888"/>
            <a:ext cx="4248472" cy="4320480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Разработан </a:t>
            </a:r>
            <a:r>
              <a:rPr lang="ru-RU" sz="2800" i="1" dirty="0" smtClean="0">
                <a:solidFill>
                  <a:srgbClr val="002060"/>
                </a:solidFill>
              </a:rPr>
              <a:t>национальный региональный компонент </a:t>
            </a:r>
            <a:r>
              <a:rPr lang="ru-RU" sz="2800" i="1" dirty="0">
                <a:solidFill>
                  <a:srgbClr val="002060"/>
                </a:solidFill>
              </a:rPr>
              <a:t>по программе «воспитания и обучения в детском саду» обучение родному (татарскому) </a:t>
            </a:r>
            <a:r>
              <a:rPr lang="ru-RU" sz="2800" i="1" dirty="0" smtClean="0">
                <a:solidFill>
                  <a:srgbClr val="002060"/>
                </a:solidFill>
              </a:rPr>
              <a:t>языку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1262747" y="1957220"/>
            <a:ext cx="5794760" cy="1078489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“</a:t>
            </a:r>
            <a:r>
              <a:rPr lang="ru-RU" sz="5100" i="1" dirty="0">
                <a:latin typeface="+mj-lt"/>
              </a:rPr>
              <a:t>О государственных языках Республики Татарстан и других языках в Республике Татарстан”</a:t>
            </a:r>
          </a:p>
        </p:txBody>
      </p:sp>
    </p:spTree>
    <p:extLst>
      <p:ext uri="{BB962C8B-B14F-4D97-AF65-F5344CB8AC3E}">
        <p14:creationId xmlns:p14="http://schemas.microsoft.com/office/powerpoint/2010/main" val="12165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4608512" cy="4320480"/>
          </a:xfrm>
        </p:spPr>
        <p:txBody>
          <a:bodyPr>
            <a:noAutofit/>
          </a:bodyPr>
          <a:lstStyle/>
          <a:p>
            <a:r>
              <a:rPr lang="ru-RU" sz="2100" i="1" dirty="0" smtClean="0">
                <a:solidFill>
                  <a:srgbClr val="002060"/>
                </a:solidFill>
              </a:rPr>
              <a:t>.</a:t>
            </a:r>
            <a:r>
              <a:rPr lang="ru-RU" sz="2000" dirty="0" smtClean="0"/>
              <a:t> </a:t>
            </a:r>
            <a:r>
              <a:rPr lang="ru-RU" sz="2000" i="1" dirty="0">
                <a:solidFill>
                  <a:srgbClr val="002060"/>
                </a:solidFill>
              </a:rPr>
              <a:t>В рамках реализации Стратегии развития образования в Республики Татарстан на 2010- 2015 годы разработана новая образовательная программа по обучению детей двум государственным языкам в дошкольных образовательных учреждениях на основе современных эффективных образовательных технологий. В ее основу легла новая методика преподавания.</a:t>
            </a:r>
            <a:br>
              <a:rPr lang="ru-RU" sz="2000" i="1" dirty="0">
                <a:solidFill>
                  <a:srgbClr val="002060"/>
                </a:solidFill>
              </a:rPr>
            </a:br>
            <a:endParaRPr lang="ru-RU" sz="2000" i="1" kern="0" spc="5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6016" y="980728"/>
            <a:ext cx="3632448" cy="3960440"/>
          </a:xfrm>
        </p:spPr>
        <p:txBody>
          <a:bodyPr>
            <a:noAutofit/>
          </a:bodyPr>
          <a:lstStyle/>
          <a:p>
            <a:r>
              <a:rPr lang="ru-RU" sz="2200" i="1" dirty="0">
                <a:solidFill>
                  <a:srgbClr val="002060"/>
                </a:solidFill>
              </a:rPr>
              <a:t>Восприятие учебного материала детьми в детских образовательных учреждениях в основном основывается на зрительную память. Ребенок воспринимает и осмысливает материал, если </a:t>
            </a:r>
            <a:r>
              <a:rPr lang="ru-RU" sz="2200" i="1" dirty="0" smtClean="0">
                <a:solidFill>
                  <a:srgbClr val="002060"/>
                </a:solidFill>
              </a:rPr>
              <a:t>это соответствует </a:t>
            </a:r>
            <a:r>
              <a:rPr lang="ru-RU" sz="2200" i="1" dirty="0">
                <a:solidFill>
                  <a:srgbClr val="002060"/>
                </a:solidFill>
              </a:rPr>
              <a:t>его </a:t>
            </a:r>
            <a:r>
              <a:rPr lang="ru-RU" sz="2200" i="1" dirty="0" smtClean="0">
                <a:solidFill>
                  <a:srgbClr val="002060"/>
                </a:solidFill>
              </a:rPr>
              <a:t>уровню развития.</a:t>
            </a:r>
            <a:endParaRPr lang="ru-RU" sz="2200" i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Новая  образовательная  программа</a:t>
            </a:r>
            <a:endParaRPr lang="ru-RU" sz="3200" b="1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65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335048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+mn-lt"/>
              </a:rPr>
              <a:t>Основным принципом современной методики преподавания татарского языка является коммуникативная направленность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576894" cy="3744416"/>
          </a:xfrm>
        </p:spPr>
        <p:txBody>
          <a:bodyPr>
            <a:normAutofit/>
          </a:bodyPr>
          <a:lstStyle/>
          <a:p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5760640" cy="410445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653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551072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  <a:latin typeface="+mn-lt"/>
              </a:rPr>
              <a:t>В детском саду основным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методом обучения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татарской речи являются учебно-методический комплекс составленные на основе действующих программ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,             </a:t>
            </a:r>
            <a:r>
              <a:rPr lang="tt-RU" sz="2000" b="1" dirty="0" smtClean="0">
                <a:solidFill>
                  <a:srgbClr val="002060"/>
                </a:solidFill>
                <a:latin typeface="+mn-lt"/>
              </a:rPr>
              <a:t>(“Минем </a:t>
            </a:r>
            <a:r>
              <a:rPr lang="tt-RU" sz="2000" b="1" dirty="0">
                <a:solidFill>
                  <a:srgbClr val="002060"/>
                </a:solidFill>
                <a:latin typeface="+mn-lt"/>
              </a:rPr>
              <a:t>өем”, Уйный- уйный үсәбез”, “Без инде хәзер зурлар-мәктәпкә илтә юллар”),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050"/>
            <a:ext cx="3357495" cy="3383603"/>
          </a:xfr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69" y="1844824"/>
            <a:ext cx="3240360" cy="33828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00808"/>
            <a:ext cx="2915816" cy="352684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091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Эффективные приёмы………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Использования языка в повседневной жизни ребенка.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3168352" cy="41764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44" y="1484783"/>
            <a:ext cx="2372396" cy="417646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96" y="1700808"/>
            <a:ext cx="3782764" cy="413635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281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2343160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+mn-lt"/>
              </a:rPr>
              <a:t>В каждой группе есть уголок татарского языка, советы родителям по обучению татарского языка, словарь. </a:t>
            </a:r>
            <a:r>
              <a:rPr lang="ru-RU" b="1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+mn-lt"/>
              </a:rPr>
            </a:br>
            <a:r>
              <a:rPr lang="ru-RU" b="1" i="1" dirty="0" smtClean="0">
                <a:solidFill>
                  <a:srgbClr val="002060"/>
                </a:solidFill>
                <a:latin typeface="+mn-lt"/>
              </a:rPr>
              <a:t>По </a:t>
            </a:r>
            <a:r>
              <a:rPr lang="ru-RU" b="1" i="1" dirty="0">
                <a:solidFill>
                  <a:srgbClr val="002060"/>
                </a:solidFill>
                <a:latin typeface="+mn-lt"/>
              </a:rPr>
              <a:t>возможности спрашивайте у ребенка  что он узнал нового и интересного на занятиях по обучению татарскому языку.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3147361"/>
            <a:ext cx="4386064" cy="3528392"/>
          </a:xfrm>
          <a:effectLst>
            <a:softEdge rad="1270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6016" y="2708920"/>
            <a:ext cx="3960440" cy="39604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899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1152128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+mn-lt"/>
              </a:rPr>
              <a:t>Большой объем информации, </a:t>
            </a:r>
            <a:r>
              <a:rPr lang="ru-RU" b="1" i="1" dirty="0" smtClean="0">
                <a:solidFill>
                  <a:srgbClr val="002060"/>
                </a:solidFill>
                <a:latin typeface="+mn-lt"/>
              </a:rPr>
              <a:t>является стимулом </a:t>
            </a:r>
            <a:r>
              <a:rPr lang="ru-RU" b="1" i="1" dirty="0">
                <a:solidFill>
                  <a:srgbClr val="002060"/>
                </a:solidFill>
                <a:latin typeface="+mn-lt"/>
              </a:rPr>
              <a:t>в обучении. </a:t>
            </a:r>
            <a:r>
              <a:rPr lang="ru-RU" b="1" i="1" dirty="0" smtClean="0">
                <a:solidFill>
                  <a:srgbClr val="002060"/>
                </a:solidFill>
                <a:latin typeface="+mn-lt"/>
              </a:rPr>
              <a:t>(Национальная кухня)</a:t>
            </a:r>
            <a:endParaRPr lang="ru-RU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" y="1412777"/>
            <a:ext cx="4536504" cy="4320479"/>
          </a:xfr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21" y="1268760"/>
            <a:ext cx="4644007" cy="446449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2686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Игры и танцы</a:t>
            </a:r>
            <a:endParaRPr lang="ru-RU" sz="4400" b="1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684859" cy="3579812"/>
          </a:xfr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124744"/>
            <a:ext cx="2857500" cy="381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24744"/>
            <a:ext cx="3514700" cy="381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687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549</TotalTime>
  <Words>233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Семинар – практикум </vt:lpstr>
      <vt:lpstr> На основе Закона </vt:lpstr>
      <vt:lpstr>Новая  образовательная  программа</vt:lpstr>
      <vt:lpstr>Основным принципом современной методики преподавания татарского языка является коммуникативная направленность обучения</vt:lpstr>
      <vt:lpstr>В детском саду основным методом обучения татарской речи являются учебно-методический комплекс составленные на основе действующих программ,             (“Минем өем”, Уйный- уйный үсәбез”, “Без инде хәзер зурлар-мәктәпкә илтә юллар”),</vt:lpstr>
      <vt:lpstr>Эффективные приёмы………</vt:lpstr>
      <vt:lpstr>В каждой группе есть уголок татарского языка, советы родителям по обучению татарского языка, словарь.  По возможности спрашивайте у ребенка  что он узнал нового и интересного на занятиях по обучению татарскому языку.</vt:lpstr>
      <vt:lpstr>Большой объем информации, является стимулом в обучении. (Национальная кухня)</vt:lpstr>
      <vt:lpstr>Игры и танцы</vt:lpstr>
      <vt:lpstr>Национальная одежда</vt:lpstr>
      <vt:lpstr>Национальная одежда</vt:lpstr>
      <vt:lpstr>Презентация PowerPoint</vt:lpstr>
      <vt:lpstr>Использование нестандартных методических приемов способствует развитию любознательности, активности и творческих способностей каждого ребенка.</vt:lpstr>
      <vt:lpstr>Спасибо за внимания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33</cp:revision>
  <dcterms:created xsi:type="dcterms:W3CDTF">2015-09-15T15:09:46Z</dcterms:created>
  <dcterms:modified xsi:type="dcterms:W3CDTF">2015-09-25T05:14:34Z</dcterms:modified>
</cp:coreProperties>
</file>