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56" r:id="rId2"/>
    <p:sldId id="286" r:id="rId3"/>
    <p:sldId id="287" r:id="rId4"/>
    <p:sldId id="304" r:id="rId5"/>
    <p:sldId id="288" r:id="rId6"/>
    <p:sldId id="302" r:id="rId7"/>
    <p:sldId id="292" r:id="rId8"/>
    <p:sldId id="298" r:id="rId9"/>
    <p:sldId id="306" r:id="rId10"/>
    <p:sldId id="258" r:id="rId11"/>
    <p:sldId id="305" r:id="rId12"/>
    <p:sldId id="307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10" autoAdjust="0"/>
    <p:restoredTop sz="94660"/>
  </p:normalViewPr>
  <p:slideViewPr>
    <p:cSldViewPr>
      <p:cViewPr varScale="1">
        <p:scale>
          <a:sx n="71" d="100"/>
          <a:sy n="71" d="100"/>
        </p:scale>
        <p:origin x="3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AC392-5685-4150-BAF7-03021AE97691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A735A-A03F-4587-8B19-FACB5F2B5E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643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735A-A03F-4587-8B19-FACB5F2B5EA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63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99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913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1608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02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6791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688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115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89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51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37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28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0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90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6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70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90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148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9592" y="908720"/>
            <a:ext cx="6880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Что такое улыбка?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026" name="Picture 2" descr="http://img1.liveinternet.ru/images/attach/c/9/105/822/105822693_0_9addd_409687db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5712569" cy="424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9144000" cy="1500174"/>
          </a:xfrm>
        </p:spPr>
        <p:txBody>
          <a:bodyPr>
            <a:noAutofit/>
          </a:bodyPr>
          <a:lstStyle/>
          <a:p>
            <a:pPr algn="ctr"/>
            <a:r>
              <a:rPr lang="ru-RU" sz="2700" dirty="0" smtClean="0">
                <a:solidFill>
                  <a:srgbClr val="0070C0"/>
                </a:solidFill>
                <a:latin typeface="Segoe Script" panose="020B0504020000000003" pitchFamily="34" charset="0"/>
                <a:cs typeface="Times New Roman" pitchFamily="18" charset="0"/>
              </a:rPr>
              <a:t>«Ничто не ценится так дорого, и не стоит так дешево, как простая, дружеская улыбка»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122" name="Picture 2" descr="http://im1-tub-ru.yandex.net/i?id=65fb5e770041028057f955c0d9fa0855&amp;n=33&amp;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956449" cy="2082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ontent.foto.mail.ru/list/helenium/_answers/i-36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51050"/>
            <a:ext cx="4312794" cy="4204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podkat.ru/uploads/posts/2010-07/1278221962_1278215686_10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3793730" cy="2851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ltfast.ru/uploads/posts/2010-06/1276248141_1276172887_1275829913_1270317300_399517_3828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3"/>
          <a:stretch/>
        </p:blipFill>
        <p:spPr bwMode="auto">
          <a:xfrm>
            <a:off x="179512" y="188640"/>
            <a:ext cx="3528392" cy="3833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amgdeya.ru/photos/norm/55/54018_CbfLfq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5"/>
            <a:ext cx="4932040" cy="3198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cs11203.vk.me/u72206816/151529758/x_06ff915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631" y="195118"/>
            <a:ext cx="3802509" cy="3377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084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Verdana" panose="020B0604030504040204" pitchFamily="34" charset="0"/>
              </a:rPr>
              <a:t>Утром ранним поднимаясь,</a:t>
            </a:r>
            <a:br>
              <a:rPr lang="ru-RU" dirty="0">
                <a:solidFill>
                  <a:srgbClr val="7030A0"/>
                </a:solidFill>
                <a:latin typeface="Verdana" panose="020B0604030504040204" pitchFamily="34" charset="0"/>
              </a:rPr>
            </a:br>
            <a:r>
              <a:rPr lang="ru-RU" dirty="0">
                <a:solidFill>
                  <a:srgbClr val="7030A0"/>
                </a:solidFill>
                <a:latin typeface="Verdana" panose="020B0604030504040204" pitchFamily="34" charset="0"/>
              </a:rPr>
              <a:t>Собираясь в добрый путь,</a:t>
            </a:r>
            <a:br>
              <a:rPr lang="ru-RU" dirty="0">
                <a:solidFill>
                  <a:srgbClr val="7030A0"/>
                </a:solidFill>
                <a:latin typeface="Verdana" panose="020B0604030504040204" pitchFamily="34" charset="0"/>
              </a:rPr>
            </a:br>
            <a:r>
              <a:rPr lang="ru-RU" dirty="0">
                <a:solidFill>
                  <a:srgbClr val="7030A0"/>
                </a:solidFill>
                <a:latin typeface="Verdana" panose="020B0604030504040204" pitchFamily="34" charset="0"/>
              </a:rPr>
              <a:t>Умываясь, наряжаясь,</a:t>
            </a:r>
            <a:br>
              <a:rPr lang="ru-RU" dirty="0">
                <a:solidFill>
                  <a:srgbClr val="7030A0"/>
                </a:solidFill>
                <a:latin typeface="Verdana" panose="020B0604030504040204" pitchFamily="34" charset="0"/>
              </a:rPr>
            </a:br>
            <a:r>
              <a:rPr lang="ru-RU" dirty="0">
                <a:solidFill>
                  <a:srgbClr val="7030A0"/>
                </a:solidFill>
                <a:latin typeface="Verdana" panose="020B0604030504040204" pitchFamily="34" charset="0"/>
              </a:rPr>
              <a:t>Ты улыбку не забудь</a:t>
            </a:r>
            <a:r>
              <a:rPr lang="ru-RU" dirty="0" smtClean="0">
                <a:solidFill>
                  <a:srgbClr val="7030A0"/>
                </a:solidFill>
                <a:latin typeface="Verdana" panose="020B0604030504040204" pitchFamily="34" charset="0"/>
              </a:rPr>
              <a:t>!</a:t>
            </a:r>
          </a:p>
          <a:p>
            <a:endParaRPr lang="ru-RU" dirty="0">
              <a:solidFill>
                <a:srgbClr val="7030A0"/>
              </a:solidFill>
              <a:latin typeface="Verdana" panose="020B0604030504040204" pitchFamily="34" charset="0"/>
            </a:endParaRPr>
          </a:p>
          <a:p>
            <a:r>
              <a:rPr lang="ru-RU" dirty="0">
                <a:solidFill>
                  <a:srgbClr val="7030A0"/>
                </a:solidFill>
                <a:latin typeface="Verdana" panose="020B0604030504040204" pitchFamily="34" charset="0"/>
              </a:rPr>
              <a:t>С ней идти гораздо легче</a:t>
            </a:r>
            <a:br>
              <a:rPr lang="ru-RU" dirty="0">
                <a:solidFill>
                  <a:srgbClr val="7030A0"/>
                </a:solidFill>
                <a:latin typeface="Verdana" panose="020B0604030504040204" pitchFamily="34" charset="0"/>
              </a:rPr>
            </a:br>
            <a:r>
              <a:rPr lang="ru-RU" dirty="0">
                <a:solidFill>
                  <a:srgbClr val="7030A0"/>
                </a:solidFill>
                <a:latin typeface="Verdana" panose="020B0604030504040204" pitchFamily="34" charset="0"/>
              </a:rPr>
              <a:t>И немного веселей,</a:t>
            </a:r>
            <a:br>
              <a:rPr lang="ru-RU" dirty="0">
                <a:solidFill>
                  <a:srgbClr val="7030A0"/>
                </a:solidFill>
                <a:latin typeface="Verdana" panose="020B0604030504040204" pitchFamily="34" charset="0"/>
              </a:rPr>
            </a:br>
            <a:r>
              <a:rPr lang="ru-RU" dirty="0">
                <a:solidFill>
                  <a:srgbClr val="7030A0"/>
                </a:solidFill>
                <a:latin typeface="Verdana" panose="020B0604030504040204" pitchFamily="34" charset="0"/>
              </a:rPr>
              <a:t>С ней не давит груз на плечи,</a:t>
            </a:r>
            <a:br>
              <a:rPr lang="ru-RU" dirty="0">
                <a:solidFill>
                  <a:srgbClr val="7030A0"/>
                </a:solidFill>
                <a:latin typeface="Verdana" panose="020B0604030504040204" pitchFamily="34" charset="0"/>
              </a:rPr>
            </a:br>
            <a:r>
              <a:rPr lang="ru-RU" dirty="0">
                <a:solidFill>
                  <a:srgbClr val="7030A0"/>
                </a:solidFill>
                <a:latin typeface="Verdana" panose="020B0604030504040204" pitchFamily="34" charset="0"/>
              </a:rPr>
              <a:t>И кругом полно друзей</a:t>
            </a:r>
            <a:r>
              <a:rPr lang="ru-RU" dirty="0" smtClean="0">
                <a:solidFill>
                  <a:srgbClr val="7030A0"/>
                </a:solidFill>
                <a:latin typeface="Verdana" panose="020B0604030504040204" pitchFamily="34" charset="0"/>
              </a:rPr>
              <a:t>!</a:t>
            </a:r>
          </a:p>
          <a:p>
            <a:endParaRPr lang="ru-RU" dirty="0">
              <a:solidFill>
                <a:srgbClr val="7030A0"/>
              </a:solidFill>
              <a:latin typeface="Verdana" panose="020B0604030504040204" pitchFamily="34" charset="0"/>
            </a:endParaRPr>
          </a:p>
          <a:p>
            <a:r>
              <a:rPr lang="ru-RU" dirty="0">
                <a:solidFill>
                  <a:srgbClr val="7030A0"/>
                </a:solidFill>
                <a:latin typeface="Verdana" panose="020B0604030504040204" pitchFamily="34" charset="0"/>
              </a:rPr>
              <a:t>От улыбки от задорной</a:t>
            </a:r>
            <a:br>
              <a:rPr lang="ru-RU" dirty="0">
                <a:solidFill>
                  <a:srgbClr val="7030A0"/>
                </a:solidFill>
                <a:latin typeface="Verdana" panose="020B0604030504040204" pitchFamily="34" charset="0"/>
              </a:rPr>
            </a:br>
            <a:r>
              <a:rPr lang="ru-RU" dirty="0">
                <a:solidFill>
                  <a:srgbClr val="7030A0"/>
                </a:solidFill>
                <a:latin typeface="Verdana" panose="020B0604030504040204" pitchFamily="34" charset="0"/>
              </a:rPr>
              <a:t>Посетит, быть может, блажь,</a:t>
            </a:r>
            <a:br>
              <a:rPr lang="ru-RU" dirty="0">
                <a:solidFill>
                  <a:srgbClr val="7030A0"/>
                </a:solidFill>
                <a:latin typeface="Verdana" panose="020B0604030504040204" pitchFamily="34" charset="0"/>
              </a:rPr>
            </a:br>
            <a:r>
              <a:rPr lang="ru-RU" dirty="0">
                <a:solidFill>
                  <a:srgbClr val="7030A0"/>
                </a:solidFill>
                <a:latin typeface="Verdana" panose="020B0604030504040204" pitchFamily="34" charset="0"/>
              </a:rPr>
              <a:t>И от мысли этой вздорной</a:t>
            </a:r>
            <a:br>
              <a:rPr lang="ru-RU" dirty="0">
                <a:solidFill>
                  <a:srgbClr val="7030A0"/>
                </a:solidFill>
                <a:latin typeface="Verdana" panose="020B0604030504040204" pitchFamily="34" charset="0"/>
              </a:rPr>
            </a:br>
            <a:r>
              <a:rPr lang="ru-RU" dirty="0">
                <a:solidFill>
                  <a:srgbClr val="7030A0"/>
                </a:solidFill>
                <a:latin typeface="Verdana" panose="020B0604030504040204" pitchFamily="34" charset="0"/>
              </a:rPr>
              <a:t>Будет </a:t>
            </a:r>
            <a:r>
              <a:rPr lang="ru-RU" dirty="0" smtClean="0">
                <a:solidFill>
                  <a:srgbClr val="7030A0"/>
                </a:solidFill>
                <a:latin typeface="Verdana" panose="020B0604030504040204" pitchFamily="34" charset="0"/>
              </a:rPr>
              <a:t>на </a:t>
            </a:r>
            <a:r>
              <a:rPr lang="ru-RU" dirty="0">
                <a:solidFill>
                  <a:srgbClr val="7030A0"/>
                </a:solidFill>
                <a:latin typeface="Verdana" panose="020B0604030504040204" pitchFamily="34" charset="0"/>
              </a:rPr>
              <a:t>сердце кураж</a:t>
            </a:r>
            <a:r>
              <a:rPr lang="ru-RU" dirty="0" smtClean="0">
                <a:solidFill>
                  <a:srgbClr val="7030A0"/>
                </a:solidFill>
                <a:latin typeface="Verdana" panose="020B0604030504040204" pitchFamily="34" charset="0"/>
              </a:rPr>
              <a:t>!</a:t>
            </a:r>
          </a:p>
          <a:p>
            <a:endParaRPr lang="ru-RU" dirty="0">
              <a:solidFill>
                <a:srgbClr val="7030A0"/>
              </a:solidFill>
              <a:latin typeface="Verdana" panose="020B0604030504040204" pitchFamily="34" charset="0"/>
            </a:endParaRPr>
          </a:p>
          <a:p>
            <a:r>
              <a:rPr lang="ru-RU" dirty="0">
                <a:solidFill>
                  <a:srgbClr val="7030A0"/>
                </a:solidFill>
                <a:latin typeface="Verdana" panose="020B0604030504040204" pitchFamily="34" charset="0"/>
              </a:rPr>
              <a:t>Улыбаться чаще стоит –</a:t>
            </a:r>
            <a:br>
              <a:rPr lang="ru-RU" dirty="0">
                <a:solidFill>
                  <a:srgbClr val="7030A0"/>
                </a:solidFill>
                <a:latin typeface="Verdana" panose="020B0604030504040204" pitchFamily="34" charset="0"/>
              </a:rPr>
            </a:br>
            <a:r>
              <a:rPr lang="ru-RU" dirty="0">
                <a:solidFill>
                  <a:srgbClr val="7030A0"/>
                </a:solidFill>
                <a:latin typeface="Verdana" panose="020B0604030504040204" pitchFamily="34" charset="0"/>
              </a:rPr>
              <a:t>Интересней станет жить,</a:t>
            </a:r>
            <a:br>
              <a:rPr lang="ru-RU" dirty="0">
                <a:solidFill>
                  <a:srgbClr val="7030A0"/>
                </a:solidFill>
                <a:latin typeface="Verdana" panose="020B0604030504040204" pitchFamily="34" charset="0"/>
              </a:rPr>
            </a:br>
            <a:r>
              <a:rPr lang="ru-RU" dirty="0">
                <a:solidFill>
                  <a:srgbClr val="7030A0"/>
                </a:solidFill>
                <a:latin typeface="Verdana" panose="020B0604030504040204" pitchFamily="34" charset="0"/>
              </a:rPr>
              <a:t>Ведь улыбка не позволит</a:t>
            </a:r>
            <a:br>
              <a:rPr lang="ru-RU" dirty="0">
                <a:solidFill>
                  <a:srgbClr val="7030A0"/>
                </a:solidFill>
                <a:latin typeface="Verdana" panose="020B0604030504040204" pitchFamily="34" charset="0"/>
              </a:rPr>
            </a:br>
            <a:r>
              <a:rPr lang="ru-RU" dirty="0">
                <a:solidFill>
                  <a:srgbClr val="7030A0"/>
                </a:solidFill>
                <a:latin typeface="Verdana" panose="020B0604030504040204" pitchFamily="34" charset="0"/>
              </a:rPr>
              <a:t>Ни тебе, ни мне тужить…</a:t>
            </a:r>
            <a:endParaRPr lang="ru-RU" b="0" i="0" dirty="0">
              <a:solidFill>
                <a:srgbClr val="7030A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10242" name="Picture 2" descr="http://img.taobaocdn.com/imgextra/http:/img03.taobaocdn.com/imgextra/i3/465247874/T2EpodXihaXXXXXXXX_!!46524787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1" b="10104"/>
          <a:stretch/>
        </p:blipFill>
        <p:spPr bwMode="auto">
          <a:xfrm>
            <a:off x="3995936" y="1052736"/>
            <a:ext cx="5003739" cy="4824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89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20274" r="3869"/>
          <a:stretch>
            <a:fillRect/>
          </a:stretch>
        </p:blipFill>
        <p:spPr bwMode="auto">
          <a:xfrm>
            <a:off x="1000100" y="1214422"/>
            <a:ext cx="7286644" cy="5448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1430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Segoe Script" panose="020B0504020000000003" pitchFamily="34" charset="0"/>
                <a:cs typeface="Times New Roman" pitchFamily="18" charset="0"/>
              </a:rPr>
              <a:t>Её </a:t>
            </a:r>
            <a:r>
              <a:rPr lang="ru-RU" sz="3600" b="1" dirty="0" smtClean="0">
                <a:solidFill>
                  <a:srgbClr val="00B050"/>
                </a:solidFill>
                <a:latin typeface="Segoe Script" panose="020B0504020000000003" pitchFamily="34" charset="0"/>
                <a:cs typeface="Times New Roman" pitchFamily="18" charset="0"/>
              </a:rPr>
              <a:t>нельзя купить, её можно только </a:t>
            </a:r>
            <a:r>
              <a:rPr lang="ru-RU" sz="3600" b="1" dirty="0" smtClean="0">
                <a:solidFill>
                  <a:srgbClr val="00B050"/>
                </a:solidFill>
                <a:latin typeface="Segoe Script" panose="020B0504020000000003" pitchFamily="34" charset="0"/>
                <a:cs typeface="Times New Roman" pitchFamily="18" charset="0"/>
              </a:rPr>
              <a:t>подарить</a:t>
            </a:r>
            <a:endParaRPr lang="ru-RU" sz="3600" b="1" dirty="0">
              <a:solidFill>
                <a:srgbClr val="00B050"/>
              </a:solidFill>
              <a:latin typeface="Segoe Script" panose="020B0504020000000003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2498"/>
            <a:ext cx="9144000" cy="1071545"/>
          </a:xfrm>
        </p:spPr>
        <p:txBody>
          <a:bodyPr>
            <a:normAutofit fontScale="90000"/>
          </a:bodyPr>
          <a:lstStyle/>
          <a:p>
            <a:r>
              <a:rPr lang="ru-RU" altLang="ru-RU" sz="2400" b="1" cap="none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ruti" panose="020B0502040204020203" pitchFamily="34" charset="0"/>
              </a:rPr>
              <a:t>Улыбка – это мимика лица, губ и глаз, показывающая расположение к смеху, выражающая приветствие, удовольствие, насмешку.</a:t>
            </a:r>
            <a:br>
              <a:rPr lang="ru-RU" altLang="ru-RU" sz="2400" b="1" cap="none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ruti" panose="020B0502040204020203" pitchFamily="34" charset="0"/>
              </a:rPr>
            </a:br>
            <a:r>
              <a:rPr lang="ru-RU" altLang="ru-RU" sz="2400" b="1" cap="none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ruti" panose="020B0502040204020203" pitchFamily="34" charset="0"/>
              </a:rPr>
              <a:t>Улыбка – символ доброжелательности поведения.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stomat-lux.ru/res/img/Detskay/z_6e92537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773195" cy="4991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71.img.avito.st/640x480/11262389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" y="1772816"/>
            <a:ext cx="5184802" cy="4052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piacquadio.com/userdata/galleries/grid1/c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14"/>
          <a:stretch/>
        </p:blipFill>
        <p:spPr bwMode="auto">
          <a:xfrm>
            <a:off x="2806253" y="3573016"/>
            <a:ext cx="3672408" cy="3084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293" y="260648"/>
            <a:ext cx="89623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</a:pPr>
            <a:r>
              <a:rPr lang="ru-RU" alt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Улыбка может быть доброй и весёлой, ободряющей и помогающей, приветливой и дружелюбной, открытой и искренней,  а иногда насмешливой и злой.</a:t>
            </a:r>
            <a:endParaRPr lang="ru-RU" alt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</a:endParaRPr>
          </a:p>
        </p:txBody>
      </p:sp>
      <p:pic>
        <p:nvPicPr>
          <p:cNvPr id="3074" name="Picture 2" descr="http://byaki.net/uploads/posts/2013-06/1370521428_109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71" y="1645643"/>
            <a:ext cx="3552329" cy="2664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s616326.vk.me/v616326582/b783/GLfuZjFSOA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2" t="-3904" r="18562" b="3904"/>
          <a:stretch/>
        </p:blipFill>
        <p:spPr bwMode="auto">
          <a:xfrm>
            <a:off x="5220072" y="1484784"/>
            <a:ext cx="3456384" cy="3514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52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0" y="-35719"/>
            <a:ext cx="9358282" cy="107154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  <a:cs typeface="Angsana New" panose="02020603050405020304" pitchFamily="18" charset="-34"/>
              </a:rPr>
              <a:t>Улыбаться – </a:t>
            </a: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  <a:cs typeface="Angsana New" panose="02020603050405020304" pitchFamily="18" charset="-34"/>
              </a:rPr>
              <a:t>это значит </a:t>
            </a: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  <a:cs typeface="Angsana New" panose="02020603050405020304" pitchFamily="18" charset="-34"/>
              </a:rPr>
              <a:t>улыбкой выражать </a:t>
            </a: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  <a:cs typeface="Angsana New" panose="02020603050405020304" pitchFamily="18" charset="-34"/>
              </a:rPr>
              <a:t>свои чувства</a:t>
            </a:r>
            <a:endParaRPr lang="ru-RU" sz="2000" dirty="0">
              <a:solidFill>
                <a:srgbClr val="C00000"/>
              </a:solidFill>
              <a:latin typeface="Arial Black" panose="020B0A04020102020204" pitchFamily="34" charset="0"/>
              <a:cs typeface="Angsana New" panose="02020603050405020304" pitchFamily="18" charset="-34"/>
            </a:endParaRPr>
          </a:p>
        </p:txBody>
      </p:sp>
      <p:pic>
        <p:nvPicPr>
          <p:cNvPr id="4098" name="Picture 2" descr="http://www.arcusmed.ru/wp-content/uploads/2014/06/about-us-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91" y="1556792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"/>
            <a:ext cx="7924800" cy="121442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Segoe Script" panose="020B0504020000000003" pitchFamily="34" charset="0"/>
              </a:rPr>
              <a:t>Секреты улыбки</a:t>
            </a:r>
            <a:endParaRPr lang="ru-RU" dirty="0">
              <a:solidFill>
                <a:srgbClr val="00B050"/>
              </a:solidFill>
              <a:latin typeface="Segoe Script" panose="020B05040200000000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8287" y="1052736"/>
            <a:ext cx="821506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Секрет 1.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Когда люди улыбаются, они становятся красивыми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Секрет 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2.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Учёные подсчитали, что 80%успеха в жизни зависит от умения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	    общаться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с улыбкой. </a:t>
            </a:r>
            <a:endParaRPr lang="ru-RU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Секрет 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3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.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Улыбка - сама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есть способ общения. </a:t>
            </a:r>
            <a:endParaRPr lang="ru-RU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Секрет 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4.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Важно уметь улыбаться, т. к. это помогает </a:t>
            </a:r>
            <a:endParaRPr lang="ru-RU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	    доброжелательно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относиться друг к другу, добиваться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	 	    расположения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собеседника, помогает приобрести друзей. </a:t>
            </a:r>
            <a:endParaRPr lang="ru-RU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Секрет 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5.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С помощью улыбки можно улучшить своё настроение и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	   	    настроение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окружающих. Когда человек улыбается, в кровь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	    поступают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особые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вещества -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гормоны, которые отвечают за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	    хорошее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настроение. </a:t>
            </a:r>
            <a:endParaRPr lang="ru-RU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Секрет 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6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.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Говорят, что 5 минут смеха продлевает жизнь человека на 1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	    год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А отрицательные эмоции (обида, злоба, недовольство)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	    вызывают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болезни.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Segoe Script" panose="020B0504020000000003" pitchFamily="34" charset="0"/>
              </a:rPr>
              <a:t>Упражнение</a:t>
            </a:r>
            <a:r>
              <a:rPr lang="en-US" b="1" dirty="0" smtClean="0">
                <a:solidFill>
                  <a:srgbClr val="00B050"/>
                </a:solidFill>
                <a:latin typeface="Segoe Script" panose="020B0504020000000003" pitchFamily="34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Segoe Script" panose="020B0504020000000003" pitchFamily="34" charset="0"/>
              </a:rPr>
              <a:t>«Чистим зубы»</a:t>
            </a:r>
            <a:endParaRPr lang="ru-RU" b="1" dirty="0">
              <a:solidFill>
                <a:srgbClr val="00B050"/>
              </a:solidFill>
              <a:latin typeface="Segoe Script" panose="020B05040200000000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275" y="908527"/>
            <a:ext cx="87502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 Улыбнись, приоткрой рот, почисти кончиком языка нижние зубы, делая движения из стороны в сторону. Почисти ещё раз старательно нижние зубы с внутренней стороны. Так же почисти верхние зубки.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http://rostok-ku.ru/images/ag-schetochk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20888"/>
            <a:ext cx="6096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7994"/>
            <a:ext cx="9144000" cy="10001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</a:rPr>
              <a:t>Упражнение «Голливудская улыбка»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Segoe Script" panose="020B0504020000000003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63029" y="1000108"/>
            <a:ext cx="8337302" cy="142876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Tx/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Вот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так, обнажая все зубки улыбайтесь, растягивая губы до самых ушей.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170" name="Picture 2" descr="http://www.brightsmilestpete.com/images/simple_img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7919864" cy="272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6632"/>
            <a:ext cx="76193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400" dirty="0">
                <a:solidFill>
                  <a:srgbClr val="0070C0"/>
                </a:solidFill>
                <a:latin typeface="Segoe Script" panose="020B0504020000000003" pitchFamily="34" charset="0"/>
              </a:rPr>
              <a:t>Пословицы и поговорки</a:t>
            </a:r>
            <a:endParaRPr lang="ru-RU" sz="4400" dirty="0">
              <a:solidFill>
                <a:srgbClr val="0070C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71669" y="1052736"/>
            <a:ext cx="8075240" cy="4530725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2800" dirty="0" smtClean="0">
                <a:solidFill>
                  <a:srgbClr val="7030A0"/>
                </a:solidFill>
              </a:rPr>
              <a:t>Улыбка и смех приятны для всех.</a:t>
            </a:r>
          </a:p>
          <a:p>
            <a:pPr marL="0" indent="0">
              <a:lnSpc>
                <a:spcPct val="90000"/>
              </a:lnSpc>
              <a:buNone/>
            </a:pPr>
            <a:endParaRPr lang="ru-RU" altLang="ru-RU" sz="2800" dirty="0" smtClean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sz="2800" dirty="0" smtClean="0">
                <a:solidFill>
                  <a:srgbClr val="7030A0"/>
                </a:solidFill>
              </a:rPr>
              <a:t>Хозяин весел, и гости радостны.</a:t>
            </a:r>
          </a:p>
          <a:p>
            <a:pPr marL="0" indent="0">
              <a:lnSpc>
                <a:spcPct val="90000"/>
              </a:lnSpc>
              <a:buNone/>
            </a:pPr>
            <a:endParaRPr lang="ru-RU" altLang="ru-RU" sz="2800" dirty="0" smtClean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sz="2800" dirty="0" smtClean="0">
                <a:solidFill>
                  <a:srgbClr val="7030A0"/>
                </a:solidFill>
              </a:rPr>
              <a:t>Слезами горю не поможешь.</a:t>
            </a:r>
          </a:p>
          <a:p>
            <a:pPr marL="0" indent="0">
              <a:lnSpc>
                <a:spcPct val="90000"/>
              </a:lnSpc>
              <a:buNone/>
            </a:pPr>
            <a:endParaRPr lang="ru-RU" altLang="ru-RU" sz="2800" dirty="0" smtClean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sz="2800" dirty="0" smtClean="0">
                <a:solidFill>
                  <a:srgbClr val="7030A0"/>
                </a:solidFill>
              </a:rPr>
              <a:t>Кто людей веселит, за того весь свет стоит.</a:t>
            </a:r>
          </a:p>
          <a:p>
            <a:pPr marL="0" indent="0">
              <a:lnSpc>
                <a:spcPct val="90000"/>
              </a:lnSpc>
              <a:buNone/>
            </a:pPr>
            <a:endParaRPr lang="ru-RU" altLang="ru-RU" sz="2800" dirty="0" smtClean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sz="2800" dirty="0" smtClean="0">
                <a:solidFill>
                  <a:srgbClr val="7030A0"/>
                </a:solidFill>
              </a:rPr>
              <a:t>Сердце веселится и лицо цветёт.</a:t>
            </a:r>
          </a:p>
          <a:p>
            <a:pPr>
              <a:lnSpc>
                <a:spcPct val="90000"/>
              </a:lnSpc>
            </a:pPr>
            <a:endParaRPr lang="ru-RU" altLang="ru-RU" sz="2800" dirty="0" smtClean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</a:pPr>
            <a:endParaRPr lang="ru-RU" alt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5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3257579adcc97d21645460f5fdc1f13213e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кстура гранж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591</TotalTime>
  <Words>202</Words>
  <Application>Microsoft Office PowerPoint</Application>
  <PresentationFormat>Экран (4:3)</PresentationFormat>
  <Paragraphs>36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Angsana New</vt:lpstr>
      <vt:lpstr>Arial</vt:lpstr>
      <vt:lpstr>Arial Black</vt:lpstr>
      <vt:lpstr>Calibri</vt:lpstr>
      <vt:lpstr>Century Gothic</vt:lpstr>
      <vt:lpstr>Segoe Script</vt:lpstr>
      <vt:lpstr>Shruti</vt:lpstr>
      <vt:lpstr>Times New Roman</vt:lpstr>
      <vt:lpstr>Verdana</vt:lpstr>
      <vt:lpstr>Wingdings 3</vt:lpstr>
      <vt:lpstr>Сектор</vt:lpstr>
      <vt:lpstr>Презентация PowerPoint</vt:lpstr>
      <vt:lpstr>Презентация PowerPoint</vt:lpstr>
      <vt:lpstr>Улыбка – это мимика лица, губ и глаз, показывающая расположение к смеху, выражающая приветствие, удовольствие, насмешку. Улыбка – символ доброжелательности поведения.</vt:lpstr>
      <vt:lpstr>Презентация PowerPoint</vt:lpstr>
      <vt:lpstr>Улыбаться – это значит улыбкой выражать свои чувства</vt:lpstr>
      <vt:lpstr>Секреты улыбки</vt:lpstr>
      <vt:lpstr>Упражнение «Чистим зубы»</vt:lpstr>
      <vt:lpstr>Упражнение «Голливудская улыбка»</vt:lpstr>
      <vt:lpstr>Презентация PowerPoint</vt:lpstr>
      <vt:lpstr>«Ничто не ценится так дорого, и не стоит так дешево, как простая, дружеская улыбка»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«Улыбнись улыбкою своею» </dc:title>
  <cp:lastModifiedBy>Admin</cp:lastModifiedBy>
  <cp:revision>149</cp:revision>
  <dcterms:modified xsi:type="dcterms:W3CDTF">2015-03-25T14:59:38Z</dcterms:modified>
</cp:coreProperties>
</file>