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6" r:id="rId2"/>
    <p:sldId id="258" r:id="rId3"/>
    <p:sldId id="259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6B2144-776D-40FC-BA7B-03187A5A297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FB4FFC-0857-4C9C-B259-729690D14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7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83AF7-4234-42B3-A1FC-C27A87D7A5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C2DC6-BCBB-4F16-8034-63B30B49A3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C1AD0-1330-4555-B340-9903273E12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13305-3971-4E85-AE40-342A179F09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27D13-5397-4B78-B63A-ACFBE42CE5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98604-64FC-4232-95A9-5ABCF29CCE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CC6D1-7690-4B2E-9306-2EC1EF3051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907DE-CFAE-42D7-B00F-3AF258B1329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E7F5E-0AA0-4CFA-826A-1595DAF7B4F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9A3EC-F321-4F24-826C-BD51FBB49D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F97E8-9D4E-4D07-97D5-001D47FED6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83386-469E-4245-9927-85969FBE07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D73CA-27B8-4638-B523-D428C710F8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FC9D3-6BE0-49B2-81B5-76641CB910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03344-CD87-470E-BA97-12B1224797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99A22-0007-43A0-88B1-B71F04F8DD1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6EB0F-BCD0-4C73-A59D-473A46C3F1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27D57-DE2C-4653-837B-16A7A1A7D1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7BD61-ACFD-44E6-8099-5BAD868C57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D8F41-D11E-4516-B3E7-C07FB3054C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85957-AD53-4305-B7C9-D3A68966C957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B8B47-4CB8-4F91-A528-15B3E69B7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C9720-656A-4CB4-A6BC-C2526B43C1EC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492E6-AF90-4A16-82C1-D6F635F7B5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661C5-8D72-426B-9E52-BF83A2172437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709FF-50B0-40C4-AACA-0EFFAAEDB2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806DA-F4DC-4F97-BEC5-9B797BE47FFD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0B710-A2B8-44F4-A87D-4425CD1124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D4E67-32C8-450B-A35B-386820FA408F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37DCD-8771-4F7F-B444-17B86D606F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01A3EA-7238-40A0-955C-4BD309C279DB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6033-BB97-4AF5-8E9F-570D912035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96C09-EC69-448C-9CD4-39651109C4BC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1EAB9-1750-48F3-9786-227B326536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F7E7C-C918-4A98-9D19-15BB7B6A05DC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5902B-D297-4465-9243-5D585DA22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B3F096-F68F-4E09-8BFD-35CA66BFAF6D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EA6F8-8F9A-44DF-899A-2C638F6CF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31826-D479-4F30-B2B8-4A1F2F0D4018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FF1FF-EDB7-4208-9C49-20C5E124E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C632C-B8BC-4F20-82DF-5842D9007984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1485-B610-4A0A-A71C-AD5A75241E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C92BF5-DE30-484B-ACC5-7D7B3C4FE060}" type="datetimeFigureOut">
              <a:rPr lang="ru-RU" smtClean="0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081F25-0959-4998-8214-980EF8B334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2781300"/>
            <a:ext cx="7772400" cy="1470025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0000"/>
                </a:solidFill>
              </a:rPr>
              <a:t>Дыхание и чтение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5600" y="4508500"/>
            <a:ext cx="3376613" cy="17526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tx1"/>
                </a:solidFill>
              </a:rPr>
              <a:t>Презентацию подготовила учитель начальных </a:t>
            </a:r>
            <a:r>
              <a:rPr lang="ru-RU" sz="2000" dirty="0" smtClean="0">
                <a:solidFill>
                  <a:schemeClr val="tx1"/>
                </a:solidFill>
              </a:rPr>
              <a:t>классов</a:t>
            </a:r>
          </a:p>
          <a:p>
            <a:pPr eaLnBrk="1" hangingPunct="1"/>
            <a:r>
              <a:rPr lang="ru-RU" sz="2000" dirty="0" smtClean="0">
                <a:solidFill>
                  <a:schemeClr val="tx1"/>
                </a:solidFill>
              </a:rPr>
              <a:t>Лазарева Л.А.</a:t>
            </a:r>
          </a:p>
          <a:p>
            <a:pPr eaLnBrk="1" hangingPunct="1"/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 Нижневартовск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2" descr="http://www.sprinter.ru/pic/big/81626f733b86e9284573374cd1a86b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88913"/>
            <a:ext cx="21812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Читаем сперва медленно, с паузами, потом быстро, на одном дыхании, но чётко, без ошибок.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91440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Карл у Клары / украл кораллы, /  а Клара у Карла / украла кларнет.</a:t>
            </a:r>
          </a:p>
        </p:txBody>
      </p:sp>
      <p:pic>
        <p:nvPicPr>
          <p:cNvPr id="6" name="Рисунок 5" descr="335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458808"/>
            <a:ext cx="3348866" cy="4399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Осип  охрип, / а Архип осип.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2984"/>
            <a:ext cx="9144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Сыворотка из-под простокваши.</a:t>
            </a:r>
          </a:p>
        </p:txBody>
      </p:sp>
      <p:pic>
        <p:nvPicPr>
          <p:cNvPr id="9" name="Рисунок 8" descr="1249497464_patters_big.jpg"/>
          <p:cNvPicPr>
            <a:picLocks noChangeAspect="1"/>
          </p:cNvPicPr>
          <p:nvPr/>
        </p:nvPicPr>
        <p:blipFill>
          <a:blip r:embed="rId4" cstate="print"/>
          <a:srcRect b="8499"/>
          <a:stretch>
            <a:fillRect/>
          </a:stretch>
        </p:blipFill>
        <p:spPr>
          <a:xfrm>
            <a:off x="0" y="2500282"/>
            <a:ext cx="476250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Произносим чётко, «играя на барабане».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3428992" cy="50167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Пара барабанов,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Пара барабанов,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Пара барабанов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Била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Бурю.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Пара барабанов,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Пара барабанов,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Пара барабанов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Била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Бой.</a:t>
            </a:r>
          </a:p>
        </p:txBody>
      </p:sp>
      <p:pic>
        <p:nvPicPr>
          <p:cNvPr id="6" name="Рисунок 5" descr="5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132856"/>
            <a:ext cx="2774094" cy="207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Выражаем чувства голосом.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428628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Мяукаем ласково: мяу, мяу, мяу</a:t>
            </a:r>
          </a:p>
        </p:txBody>
      </p:sp>
      <p:pic>
        <p:nvPicPr>
          <p:cNvPr id="6" name="Рисунок 5" descr="6779db61f3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785794"/>
            <a:ext cx="2928958" cy="2153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2000240"/>
            <a:ext cx="428628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Мяукаем жалобно: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мяу, мяу, мяу</a:t>
            </a:r>
          </a:p>
        </p:txBody>
      </p:sp>
      <p:pic>
        <p:nvPicPr>
          <p:cNvPr id="8" name="Рисунок 7" descr="0_128b_e9df35d3_L.jpeg"/>
          <p:cNvPicPr>
            <a:picLocks noChangeAspect="1"/>
          </p:cNvPicPr>
          <p:nvPr/>
        </p:nvPicPr>
        <p:blipFill>
          <a:blip r:embed="rId4" cstate="print"/>
          <a:srcRect l="27500" t="8000" r="7250"/>
          <a:stretch>
            <a:fillRect/>
          </a:stretch>
        </p:blipFill>
        <p:spPr>
          <a:xfrm>
            <a:off x="4786314" y="2571744"/>
            <a:ext cx="2000264" cy="2115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5072074"/>
            <a:ext cx="428628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Мяукаем зло: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мяу, мяу, мяу</a:t>
            </a:r>
          </a:p>
        </p:txBody>
      </p:sp>
      <p:pic>
        <p:nvPicPr>
          <p:cNvPr id="10" name="Рисунок 9" descr="257047_0.jpg"/>
          <p:cNvPicPr>
            <a:picLocks noChangeAspect="1"/>
          </p:cNvPicPr>
          <p:nvPr/>
        </p:nvPicPr>
        <p:blipFill>
          <a:blip r:embed="rId5" cstate="print"/>
          <a:srcRect r="23750"/>
          <a:stretch>
            <a:fillRect/>
          </a:stretch>
        </p:blipFill>
        <p:spPr>
          <a:xfrm>
            <a:off x="6286512" y="4375269"/>
            <a:ext cx="2524116" cy="2482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Выражаем чувства голосом.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428628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Зовём цыплят ласково: </a:t>
            </a:r>
            <a:r>
              <a:rPr lang="ru-RU" sz="3200" b="1" dirty="0" err="1"/>
              <a:t>цып</a:t>
            </a:r>
            <a:r>
              <a:rPr lang="ru-RU" sz="3200" b="1" dirty="0"/>
              <a:t>, </a:t>
            </a:r>
            <a:r>
              <a:rPr lang="ru-RU" sz="3200" b="1" dirty="0" err="1"/>
              <a:t>цып</a:t>
            </a:r>
            <a:r>
              <a:rPr lang="ru-RU" sz="3200" b="1" dirty="0"/>
              <a:t>, </a:t>
            </a:r>
            <a:r>
              <a:rPr lang="ru-RU" sz="3200" b="1" dirty="0" err="1"/>
              <a:t>цып</a:t>
            </a:r>
            <a:r>
              <a:rPr lang="ru-RU" sz="3200" b="1" dirty="0"/>
              <a:t>, </a:t>
            </a:r>
            <a:r>
              <a:rPr lang="ru-RU" sz="3200" b="1" dirty="0" err="1"/>
              <a:t>цып</a:t>
            </a:r>
            <a:endParaRPr lang="ru-RU" sz="3200" b="1" dirty="0"/>
          </a:p>
        </p:txBody>
      </p:sp>
      <p:pic>
        <p:nvPicPr>
          <p:cNvPr id="11" name="Рисунок 10" descr="Chicken_1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714375"/>
            <a:ext cx="1270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hicken_1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714375"/>
            <a:ext cx="1270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hicken_1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928813"/>
            <a:ext cx="1270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hicken_1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1928813"/>
            <a:ext cx="1270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8596" y="4286256"/>
            <a:ext cx="428628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Зовём цыплят с досадой: </a:t>
            </a:r>
            <a:r>
              <a:rPr lang="ru-RU" sz="3200" b="1" dirty="0" err="1"/>
              <a:t>цып</a:t>
            </a:r>
            <a:r>
              <a:rPr lang="ru-RU" sz="3200" b="1" dirty="0"/>
              <a:t>, </a:t>
            </a:r>
            <a:r>
              <a:rPr lang="ru-RU" sz="3200" b="1" dirty="0" err="1"/>
              <a:t>цып</a:t>
            </a:r>
            <a:r>
              <a:rPr lang="ru-RU" sz="3200" b="1" dirty="0"/>
              <a:t>, </a:t>
            </a:r>
            <a:r>
              <a:rPr lang="ru-RU" sz="3200" b="1" dirty="0" err="1"/>
              <a:t>цып</a:t>
            </a:r>
            <a:r>
              <a:rPr lang="ru-RU" sz="3200" b="1" dirty="0"/>
              <a:t>, </a:t>
            </a:r>
            <a:r>
              <a:rPr lang="ru-RU" sz="3200" b="1" dirty="0" err="1"/>
              <a:t>цып</a:t>
            </a:r>
            <a:endParaRPr lang="ru-RU" sz="3200" b="1" dirty="0"/>
          </a:p>
        </p:txBody>
      </p:sp>
      <p:pic>
        <p:nvPicPr>
          <p:cNvPr id="16" name="Рисунок 15" descr="flychic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25" y="3357563"/>
            <a:ext cx="1285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lychic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429125"/>
            <a:ext cx="1285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lychic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143500"/>
            <a:ext cx="1285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flychic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3571875"/>
            <a:ext cx="1285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Выражаем чувства голосом. Читаем выразительно.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285875"/>
            <a:ext cx="5143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Сказала тётя:</a:t>
            </a:r>
          </a:p>
          <a:p>
            <a:pPr>
              <a:buFontTx/>
              <a:buChar char="-"/>
            </a:pPr>
            <a:r>
              <a:rPr lang="ru-RU" sz="3200" b="1">
                <a:latin typeface="Calibri" pitchFamily="34" charset="0"/>
              </a:rPr>
              <a:t> Фи, футбол!</a:t>
            </a:r>
          </a:p>
          <a:p>
            <a:r>
              <a:rPr lang="ru-RU" sz="3200" b="1">
                <a:latin typeface="Calibri" pitchFamily="34" charset="0"/>
              </a:rPr>
              <a:t>Сказала мама:</a:t>
            </a:r>
          </a:p>
          <a:p>
            <a:r>
              <a:rPr lang="ru-RU" sz="3200" b="1">
                <a:latin typeface="Calibri" pitchFamily="34" charset="0"/>
              </a:rPr>
              <a:t>- Фу, футбол!</a:t>
            </a:r>
          </a:p>
          <a:p>
            <a:r>
              <a:rPr lang="ru-RU" sz="3200" b="1">
                <a:latin typeface="Calibri" pitchFamily="34" charset="0"/>
              </a:rPr>
              <a:t>Сестра сказала:</a:t>
            </a:r>
          </a:p>
          <a:p>
            <a:r>
              <a:rPr lang="ru-RU" sz="3200" b="1">
                <a:latin typeface="Calibri" pitchFamily="34" charset="0"/>
              </a:rPr>
              <a:t>- Ну, футбол…</a:t>
            </a:r>
          </a:p>
          <a:p>
            <a:r>
              <a:rPr lang="ru-RU" sz="3200" b="1">
                <a:latin typeface="Calibri" pitchFamily="34" charset="0"/>
              </a:rPr>
              <a:t>А  ответил:</a:t>
            </a:r>
          </a:p>
          <a:p>
            <a:r>
              <a:rPr lang="ru-RU" sz="3200" b="1">
                <a:latin typeface="Calibri" pitchFamily="34" charset="0"/>
              </a:rPr>
              <a:t>- Во, футбол!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00313" y="1643063"/>
            <a:ext cx="571500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86063" y="2571750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28938" y="3571875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43188" y="4000500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2428875" y="2071688"/>
            <a:ext cx="581025" cy="9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2571750" y="3000375"/>
            <a:ext cx="581025" cy="9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2286000" y="4929188"/>
            <a:ext cx="581025" cy="9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71750" y="4500563"/>
            <a:ext cx="571500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spo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700" y="2205038"/>
            <a:ext cx="3138488" cy="235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Развиваем дикцию.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85794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285728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286124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785794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3143248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500306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714356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357298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357562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785794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285728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286124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785794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3143248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500306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714356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357298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357562"/>
            <a:ext cx="1752057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3500438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3117" y="0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303455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28660" y="2285992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500174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0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285728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63117" y="2214554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03455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Иу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3500438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Уи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000504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Уи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285860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Уи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857232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Уи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000108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Уи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429000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Уи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3117" y="0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Уи</a:t>
            </a:r>
            <a:endParaRPr lang="ru-RU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3500438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000504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285860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857232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000108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429000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3117" y="0"/>
            <a:ext cx="368088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785813" y="3571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Учимся управлять дыханием.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143000"/>
            <a:ext cx="5429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Гасим свечи на торте</a:t>
            </a:r>
          </a:p>
        </p:txBody>
      </p:sp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"/>
            <a:ext cx="28575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2214563"/>
            <a:ext cx="5429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Тушим каждую свечу</a:t>
            </a:r>
          </a:p>
        </p:txBody>
      </p:sp>
      <p:pic>
        <p:nvPicPr>
          <p:cNvPr id="9" name="Рисунок 8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214563"/>
            <a:ext cx="13192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2214563"/>
            <a:ext cx="1285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928938"/>
            <a:ext cx="1306513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375" y="3929063"/>
            <a:ext cx="5429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Жужжим длинно</a:t>
            </a:r>
          </a:p>
        </p:txBody>
      </p:sp>
      <p:pic>
        <p:nvPicPr>
          <p:cNvPr id="13" name="Рисунок 12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071938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813" y="5000625"/>
            <a:ext cx="5429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Жужжим коротко</a:t>
            </a:r>
          </a:p>
        </p:txBody>
      </p:sp>
      <p:pic>
        <p:nvPicPr>
          <p:cNvPr id="15" name="Рисунок 14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786313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4000500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3786188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714750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1950" y="3929063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4572000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5214938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000625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785794"/>
            <a:ext cx="4214842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85728"/>
            <a:ext cx="4323825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286124"/>
            <a:ext cx="358102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785794"/>
            <a:ext cx="3857652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143248"/>
            <a:ext cx="492919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500306"/>
            <a:ext cx="464347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785794"/>
            <a:ext cx="4857784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357298"/>
            <a:ext cx="4429156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924944"/>
            <a:ext cx="4357718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Иа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Развиваем дикцию – играем на трубе.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mexican_band-trump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924175"/>
            <a:ext cx="2355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642938" y="642938"/>
            <a:ext cx="5214937" cy="2928937"/>
          </a:xfrm>
          <a:prstGeom prst="wedgeEllipseCallout">
            <a:avLst>
              <a:gd name="adj1" fmla="val 60967"/>
              <a:gd name="adj2" fmla="val 38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УУУУУУУУУУУУУУУУУУУУ</a:t>
            </a:r>
          </a:p>
        </p:txBody>
      </p:sp>
      <p:pic>
        <p:nvPicPr>
          <p:cNvPr id="9" name="Рисунок 8" descr="0_dedd_d6354df1_X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775" y="2500313"/>
            <a:ext cx="2073275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0" y="500063"/>
            <a:ext cx="5214938" cy="2928937"/>
          </a:xfrm>
          <a:prstGeom prst="wedgeEllipseCallout">
            <a:avLst>
              <a:gd name="adj1" fmla="val 60967"/>
              <a:gd name="adj2" fmla="val 38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АО-АО-АО-АО</a:t>
            </a:r>
          </a:p>
        </p:txBody>
      </p:sp>
      <p:pic>
        <p:nvPicPr>
          <p:cNvPr id="11" name="Рисунок 10" descr="Frog_3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6813" y="2643188"/>
            <a:ext cx="264953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ьная выноска 11"/>
          <p:cNvSpPr/>
          <p:nvPr/>
        </p:nvSpPr>
        <p:spPr>
          <a:xfrm>
            <a:off x="214313" y="1357313"/>
            <a:ext cx="4714875" cy="2928937"/>
          </a:xfrm>
          <a:prstGeom prst="wedgeEllipseCallout">
            <a:avLst>
              <a:gd name="adj1" fmla="val 49460"/>
              <a:gd name="adj2" fmla="val 375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У-А-О, А-О-У, О-А-У.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ru-RU" smtClean="0"/>
              <a:t>Оморокова М.И. «Учусь читать выразительно», тетрадь-пособие, Вентана-Граф, 2011. </a:t>
            </a:r>
          </a:p>
          <a:p>
            <a:pPr eaLnBrk="1" hangingPunct="1"/>
            <a:endParaRPr lang="ru-RU" smtClean="0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pPr eaLnBrk="1" hangingPunct="1"/>
            <a:r>
              <a:rPr lang="ru-RU" smtClean="0"/>
              <a:t>Использованные источники</a:t>
            </a:r>
          </a:p>
        </p:txBody>
      </p:sp>
      <p:pic>
        <p:nvPicPr>
          <p:cNvPr id="23556" name="Picture 2" descr="http://www.sprinter.ru/pic/big/81626f733b86e9284573374cd1a86b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276475"/>
            <a:ext cx="297338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785813" y="3571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Учимся управлять дыханием.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143000"/>
            <a:ext cx="5429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Выпускаем воздух из мячика</a:t>
            </a:r>
          </a:p>
        </p:txBody>
      </p:sp>
      <p:pic>
        <p:nvPicPr>
          <p:cNvPr id="23" name="Рисунок 22" descr="gallery_1_2_209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214438"/>
            <a:ext cx="17859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2938" y="3143250"/>
            <a:ext cx="5429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Выпускаем воздух из шариков</a:t>
            </a:r>
          </a:p>
        </p:txBody>
      </p:sp>
      <p:pic>
        <p:nvPicPr>
          <p:cNvPr id="25" name="Рисунок 24" descr="11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2857500"/>
            <a:ext cx="1571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3 -0.02708 L -0.03108 -0.06528 L -0.00104 -0.16736 L 0.02812 -0.06528 L 0.10885 -0.02708 L 0.02812 0.01111 L -0.00104 0.11343 L -0.03108 0.01111 L -0.11163 -0.02708 Z " pathEditMode="relative" rAng="0" ptsTypes="FFFFFFFFF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3 -0.02708 L -0.05209 -0.09861 L 0.03333 -0.09861 L 0.09305 -0.02708 L 0.09305 0.075 L 0.03333 0.14676 L -0.05209 0.14676 L -0.11163 0.075 L -0.11163 -0.02708 Z " pathEditMode="relative" rAng="0" ptsTypes="FFFFFFFFF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breath-dee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975100"/>
            <a:ext cx="32591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785813" y="3571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Читаем и дышим.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1143000"/>
            <a:ext cx="1714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B050"/>
                </a:solidFill>
                <a:latin typeface="Calibri" pitchFamily="34" charset="0"/>
              </a:rPr>
              <a:t>(вдох)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1214438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Заваривши кашу,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9313" y="1214438"/>
            <a:ext cx="3214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(</a:t>
            </a:r>
            <a: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выдох,</a:t>
            </a: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 вдох)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1928813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масла не жалеют.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857375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(</a:t>
            </a:r>
            <a: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выдох)</a:t>
            </a:r>
            <a:endParaRPr lang="ru-RU" sz="40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2714625"/>
            <a:ext cx="1714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B050"/>
                </a:solidFill>
                <a:latin typeface="Calibri" pitchFamily="34" charset="0"/>
              </a:rPr>
              <a:t>(вдох)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25" y="278606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Начав дело,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3563" y="2714625"/>
            <a:ext cx="3214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(</a:t>
            </a:r>
            <a: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выдох,</a:t>
            </a: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 вдох)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214313" y="3429000"/>
            <a:ext cx="5072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не останавливаются.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breath-dee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975100"/>
            <a:ext cx="32591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85813" y="3571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Читаем и дышим.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1143000"/>
            <a:ext cx="1714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B050"/>
                </a:solidFill>
                <a:latin typeface="Calibri" pitchFamily="34" charset="0"/>
              </a:rPr>
              <a:t>(вдох)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1214438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На дворе трава,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9313" y="1214438"/>
            <a:ext cx="3214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(</a:t>
            </a:r>
            <a: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выдох,</a:t>
            </a: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 вдох)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1928813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На траве дрова.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857375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(</a:t>
            </a:r>
            <a: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выдох)</a:t>
            </a:r>
            <a:endParaRPr lang="ru-RU" sz="40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2714625"/>
            <a:ext cx="1714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B050"/>
                </a:solidFill>
                <a:latin typeface="Calibri" pitchFamily="34" charset="0"/>
              </a:rPr>
              <a:t>(вдох)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25" y="278606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Не руби дрова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3563" y="2714625"/>
            <a:ext cx="3214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(</a:t>
            </a:r>
            <a: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выдох,</a:t>
            </a:r>
            <a:r>
              <a:rPr lang="ru-RU" sz="4000" b="1" i="1" dirty="0">
                <a:solidFill>
                  <a:srgbClr val="00B050"/>
                </a:solidFill>
                <a:latin typeface="+mn-lt"/>
              </a:rPr>
              <a:t> вдох)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214313" y="3429000"/>
            <a:ext cx="5072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На траве двора.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85813" y="0"/>
            <a:ext cx="7715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Звучание голоса (ТЕМБР).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57250"/>
            <a:ext cx="9144000" cy="1323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Особое звучание, окраска голоса называется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63" y="1571625"/>
            <a:ext cx="2643187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ТЕМБР.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2357438"/>
            <a:ext cx="8143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Слушаем ТЕМБР своего голоса.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86125"/>
            <a:ext cx="9144000" cy="1446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Отчего вы, волки, всегда злы и жадны?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86125"/>
            <a:ext cx="9144000" cy="1446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Будь любезен, принеси мне книгу завтра.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286125"/>
            <a:ext cx="9144000" cy="1446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Полно, степь моя, спать беспробудно!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Повышение и понижение голоса.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57250"/>
            <a:ext cx="9144000" cy="1323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Голос может повышаться и понижаться.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КОГДА?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14563"/>
            <a:ext cx="9144000" cy="1323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Голос может звучать спокойно, на одном уровне.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4313" y="3929063"/>
            <a:ext cx="1285875" cy="1587"/>
          </a:xfrm>
          <a:prstGeom prst="straightConnector1">
            <a:avLst/>
          </a:prstGeom>
          <a:ln w="952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72231" y="4856957"/>
            <a:ext cx="1285875" cy="1588"/>
          </a:xfrm>
          <a:prstGeom prst="straightConnector1">
            <a:avLst/>
          </a:prstGeom>
          <a:ln w="952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06363" y="6251575"/>
            <a:ext cx="1214438" cy="1587"/>
          </a:xfrm>
          <a:prstGeom prst="straightConnector1">
            <a:avLst/>
          </a:prstGeom>
          <a:ln w="952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85938" y="3786188"/>
            <a:ext cx="2714625" cy="4000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Голос звучит ровно.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5938" y="4643438"/>
            <a:ext cx="2714625" cy="4000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Голос повышается.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5938" y="5857875"/>
            <a:ext cx="2714625" cy="4000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Голос понижается.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Повышение и понижение голоса.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85813"/>
            <a:ext cx="9144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Проследи за своим голосом. Прочитай правильно.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357313"/>
            <a:ext cx="51435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Серенький козлик    </a:t>
            </a:r>
          </a:p>
          <a:p>
            <a:r>
              <a:rPr lang="ru-RU" sz="3200" b="1">
                <a:latin typeface="Calibri" pitchFamily="34" charset="0"/>
              </a:rPr>
              <a:t>Ходил и грустил.</a:t>
            </a:r>
          </a:p>
          <a:p>
            <a:r>
              <a:rPr lang="ru-RU" sz="3200" b="1">
                <a:latin typeface="Calibri" pitchFamily="34" charset="0"/>
              </a:rPr>
              <a:t>Серого ослика</a:t>
            </a:r>
          </a:p>
          <a:p>
            <a:r>
              <a:rPr lang="ru-RU" sz="3200" b="1">
                <a:latin typeface="Calibri" pitchFamily="34" charset="0"/>
              </a:rPr>
              <a:t>Козлик спросил:</a:t>
            </a:r>
          </a:p>
          <a:p>
            <a:pPr>
              <a:buFontTx/>
              <a:buChar char="-"/>
            </a:pPr>
            <a:r>
              <a:rPr lang="ru-RU" sz="3200" b="1">
                <a:latin typeface="Calibri" pitchFamily="34" charset="0"/>
              </a:rPr>
              <a:t>Когда тебя любят нежно,</a:t>
            </a:r>
          </a:p>
          <a:p>
            <a:r>
              <a:rPr lang="ru-RU" sz="3200" b="1">
                <a:latin typeface="Calibri" pitchFamily="34" charset="0"/>
              </a:rPr>
              <a:t>Тебе хорошо?</a:t>
            </a:r>
          </a:p>
          <a:p>
            <a:r>
              <a:rPr lang="ru-RU" sz="3200" b="1">
                <a:latin typeface="Calibri" pitchFamily="34" charset="0"/>
              </a:rPr>
              <a:t>- Конечно!</a:t>
            </a:r>
          </a:p>
          <a:p>
            <a:r>
              <a:rPr lang="ru-RU" sz="3200" b="1">
                <a:latin typeface="Calibri" pitchFamily="34" charset="0"/>
              </a:rPr>
              <a:t>Если ты сильный,</a:t>
            </a:r>
          </a:p>
          <a:p>
            <a:r>
              <a:rPr lang="ru-RU" sz="3200" b="1">
                <a:latin typeface="Calibri" pitchFamily="34" charset="0"/>
              </a:rPr>
              <a:t>Если – красивый, </a:t>
            </a:r>
          </a:p>
          <a:p>
            <a:r>
              <a:rPr lang="ru-RU" sz="3200" b="1">
                <a:latin typeface="Calibri" pitchFamily="34" charset="0"/>
              </a:rPr>
              <a:t>Значит, любимый, </a:t>
            </a:r>
          </a:p>
          <a:p>
            <a:r>
              <a:rPr lang="ru-RU" sz="3200" b="1">
                <a:latin typeface="Calibri" pitchFamily="34" charset="0"/>
              </a:rPr>
              <a:t>Значит, счастливый.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29000" y="1714500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43250" y="2143125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71813" y="3143250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14625" y="2643188"/>
            <a:ext cx="571500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537076" y="3606800"/>
            <a:ext cx="500062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108325" y="4964113"/>
            <a:ext cx="500063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393950" y="4535488"/>
            <a:ext cx="500063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536826" y="4035425"/>
            <a:ext cx="500062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3251201" y="5464175"/>
            <a:ext cx="500062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536951" y="5892800"/>
            <a:ext cx="500062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3679826" y="6607175"/>
            <a:ext cx="500062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1357313"/>
            <a:ext cx="5143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Козлик сказал: </a:t>
            </a:r>
          </a:p>
          <a:p>
            <a:pPr>
              <a:buFontTx/>
              <a:buChar char="-"/>
            </a:pPr>
            <a:r>
              <a:rPr lang="ru-RU" sz="3200" b="1">
                <a:latin typeface="Calibri" pitchFamily="34" charset="0"/>
              </a:rPr>
              <a:t>Большое спасибо,</a:t>
            </a:r>
          </a:p>
          <a:p>
            <a:r>
              <a:rPr lang="ru-RU" sz="3200" b="1">
                <a:latin typeface="Calibri" pitchFamily="34" charset="0"/>
              </a:rPr>
              <a:t>Нет, я не сильный,</a:t>
            </a:r>
          </a:p>
          <a:p>
            <a:r>
              <a:rPr lang="ru-RU" sz="3200" b="1">
                <a:latin typeface="Calibri" pitchFamily="34" charset="0"/>
              </a:rPr>
              <a:t>Я – некрасивый.</a:t>
            </a:r>
          </a:p>
          <a:p>
            <a:pPr>
              <a:buFontTx/>
              <a:buChar char="-"/>
            </a:pPr>
            <a:r>
              <a:rPr lang="ru-RU" sz="3200" b="1">
                <a:latin typeface="Calibri" pitchFamily="34" charset="0"/>
              </a:rPr>
              <a:t>Ослик сказал:</a:t>
            </a:r>
          </a:p>
          <a:p>
            <a:pPr>
              <a:buFontTx/>
              <a:buChar char="-"/>
            </a:pPr>
            <a:r>
              <a:rPr lang="ru-RU" sz="3200" b="1">
                <a:latin typeface="Calibri" pitchFamily="34" charset="0"/>
              </a:rPr>
              <a:t> Козлик, чудак!</a:t>
            </a:r>
          </a:p>
          <a:p>
            <a:r>
              <a:rPr lang="ru-RU" sz="3200" b="1">
                <a:latin typeface="Calibri" pitchFamily="34" charset="0"/>
              </a:rPr>
              <a:t>Я полюбил тебя</a:t>
            </a:r>
          </a:p>
          <a:p>
            <a:r>
              <a:rPr lang="ru-RU" sz="3200" b="1">
                <a:latin typeface="Calibri" pitchFamily="34" charset="0"/>
              </a:rPr>
              <a:t>Просто так!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322638" y="2178050"/>
            <a:ext cx="500062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322638" y="2749550"/>
            <a:ext cx="500062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3322637" y="3249613"/>
            <a:ext cx="500063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357563" y="3643313"/>
            <a:ext cx="560387" cy="9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3108326" y="4035425"/>
            <a:ext cx="500062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3322638" y="4464050"/>
            <a:ext cx="500062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465512" y="4964113"/>
            <a:ext cx="500063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kozlik.i.oslik.avi.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3402">
            <a:off x="5212711" y="3807173"/>
            <a:ext cx="3492904" cy="2578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Рисунок 35" descr="kozlik_i_os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571612"/>
            <a:ext cx="2922312" cy="2156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Дикция.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14375"/>
            <a:ext cx="9144000" cy="1323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Отчётливое, ясно произношение звуков и слов называется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5" y="1357313"/>
            <a:ext cx="2643188" cy="646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ДИКЦИЯ.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71688"/>
            <a:ext cx="9144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Читаем чётко, с хорошей дикцией.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43182"/>
            <a:ext cx="5929322" cy="35394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Груши между листьями блестели;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Листья между грушами шумели;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И о чём листья шептали грушам,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Даже груши слушать не хотели.</a:t>
            </a:r>
          </a:p>
        </p:txBody>
      </p:sp>
      <p:pic>
        <p:nvPicPr>
          <p:cNvPr id="9" name="Рисунок 8" descr="grys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071810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3000372"/>
            <a:ext cx="5929322" cy="25545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b="1" dirty="0" err="1"/>
              <a:t>Кра</a:t>
            </a:r>
            <a:r>
              <a:rPr lang="ru-RU" sz="3200" b="1" dirty="0"/>
              <a:t>! – кричит ворона.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Кража! Караул!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Грабёж! Пропажа!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Вор подкрался утром рано,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Грош украл он из кармана.</a:t>
            </a:r>
          </a:p>
        </p:txBody>
      </p:sp>
      <p:pic>
        <p:nvPicPr>
          <p:cNvPr id="11" name="Рисунок 10" descr="voro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857496"/>
            <a:ext cx="3810000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</TotalTime>
  <Words>620</Words>
  <Application>Microsoft Office PowerPoint</Application>
  <PresentationFormat>Экран (4:3)</PresentationFormat>
  <Paragraphs>190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Дыхание и чтение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Alisa</dc:creator>
  <cp:lastModifiedBy>8</cp:lastModifiedBy>
  <cp:revision>26</cp:revision>
  <dcterms:created xsi:type="dcterms:W3CDTF">2009-09-21T15:51:00Z</dcterms:created>
  <dcterms:modified xsi:type="dcterms:W3CDTF">2015-10-05T06:12:19Z</dcterms:modified>
</cp:coreProperties>
</file>