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8" r:id="rId2"/>
    <p:sldId id="257" r:id="rId3"/>
    <p:sldId id="259" r:id="rId4"/>
    <p:sldId id="263" r:id="rId5"/>
    <p:sldId id="264" r:id="rId6"/>
    <p:sldId id="260" r:id="rId7"/>
    <p:sldId id="262" r:id="rId8"/>
    <p:sldId id="261" r:id="rId9"/>
    <p:sldId id="265" r:id="rId10"/>
    <p:sldId id="266" r:id="rId11"/>
    <p:sldId id="267" r:id="rId12"/>
    <p:sldId id="268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194" y="-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0F1671D-E1A3-4C66-AC05-E686659E2CB8}" type="datetimeFigureOut">
              <a:rPr lang="ru-RU" smtClean="0"/>
              <a:t>15.10.2015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6552522-D907-4DF2-8EAD-433D15E6DD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63968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552522-D907-4DF2-8EAD-433D15E6DD0F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50318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15.10.2015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15.10.2015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15.10.2015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15.10.2015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15.10.2015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15.10.2015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15.10.2015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Олег\Desktop\1024х768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356735">
            <a:off x="971600" y="332656"/>
            <a:ext cx="8172400" cy="65587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 rot="21289115">
            <a:off x="1462804" y="1296253"/>
            <a:ext cx="6522533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i="1" dirty="0" smtClean="0">
                <a:solidFill>
                  <a:srgbClr val="FF0000"/>
                </a:solidFill>
                <a:latin typeface="Bookman Old Style" pitchFamily="18" charset="0"/>
                <a:ea typeface="Verdana" pitchFamily="34" charset="0"/>
                <a:cs typeface="Verdana" pitchFamily="34" charset="0"/>
              </a:rPr>
              <a:t>«Педагогическое наблюдение-как     метод проведения образовательного мониторинга     в детском саду»</a:t>
            </a:r>
            <a:endParaRPr lang="ru-RU" sz="2800" b="1" i="1" dirty="0">
              <a:solidFill>
                <a:srgbClr val="FF0000"/>
              </a:solidFill>
              <a:latin typeface="Bookman Old Style" pitchFamily="18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 rot="21186382">
            <a:off x="3620850" y="4843427"/>
            <a:ext cx="43435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err="1" smtClean="0">
                <a:solidFill>
                  <a:srgbClr val="FF0000"/>
                </a:solidFill>
                <a:latin typeface="Bookman Old Style" pitchFamily="18" charset="0"/>
                <a:ea typeface="Verdana" pitchFamily="34" charset="0"/>
                <a:cs typeface="Verdana" pitchFamily="34" charset="0"/>
              </a:rPr>
              <a:t>Дидущенко</a:t>
            </a:r>
            <a:r>
              <a:rPr lang="ru-RU" sz="2000" b="1" smtClean="0">
                <a:solidFill>
                  <a:srgbClr val="FF0000"/>
                </a:solidFill>
                <a:latin typeface="Bookman Old Style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2000" b="1" smtClean="0">
                <a:solidFill>
                  <a:srgbClr val="FF0000"/>
                </a:solidFill>
                <a:latin typeface="Bookman Old Style" pitchFamily="18" charset="0"/>
                <a:ea typeface="Verdana" pitchFamily="34" charset="0"/>
                <a:cs typeface="Verdana" pitchFamily="34" charset="0"/>
              </a:rPr>
              <a:t>И.А.</a:t>
            </a:r>
            <a:endParaRPr lang="ru-RU" sz="2000" b="1" dirty="0">
              <a:solidFill>
                <a:srgbClr val="FF0000"/>
              </a:solidFill>
              <a:latin typeface="Bookman Old Style" pitchFamily="18" charset="0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6916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47665" y="692696"/>
            <a:ext cx="7200799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</a:rPr>
              <a:t>Преимущества метода наблюдения</a:t>
            </a:r>
          </a:p>
          <a:p>
            <a:endParaRPr lang="ru-RU" dirty="0"/>
          </a:p>
          <a:p>
            <a:endParaRPr lang="ru-RU" dirty="0" smtClean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b="1" dirty="0" smtClean="0">
                <a:solidFill>
                  <a:srgbClr val="FF0000"/>
                </a:solidFill>
              </a:rPr>
              <a:t>Наблюдение</a:t>
            </a:r>
            <a:r>
              <a:rPr lang="ru-RU" dirty="0" smtClean="0"/>
              <a:t> 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позволяет непосредственно охватить и зафиксировать конкретную картину проявлений развития, предоставляет  много живых, интересных фактов, отражающих особенности и качества каждого ребенка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b="1" dirty="0" err="1" smtClean="0">
                <a:solidFill>
                  <a:srgbClr val="FF0000"/>
                </a:solidFill>
              </a:rPr>
              <a:t>Наблюление</a:t>
            </a:r>
            <a:r>
              <a:rPr lang="ru-RU" dirty="0"/>
              <a:t> </a:t>
            </a:r>
            <a:r>
              <a:rPr lang="ru-RU" b="1" dirty="0" smtClean="0">
                <a:solidFill>
                  <a:srgbClr val="00B050"/>
                </a:solidFill>
              </a:rPr>
              <a:t>позволяет одновременно охватить поведение нескольких детей по отношению друг к другу или к определенным задачам, предметам и т.д</a:t>
            </a:r>
            <a:r>
              <a:rPr lang="ru-RU" dirty="0" smtClean="0"/>
              <a:t>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b="1" dirty="0" smtClean="0">
                <a:solidFill>
                  <a:srgbClr val="FF0000"/>
                </a:solidFill>
              </a:rPr>
              <a:t>Наблюдение</a:t>
            </a:r>
            <a:r>
              <a:rPr lang="ru-RU" dirty="0" smtClean="0"/>
              <a:t> </a:t>
            </a:r>
            <a:r>
              <a:rPr lang="ru-RU" b="1" dirty="0" smtClean="0">
                <a:solidFill>
                  <a:srgbClr val="0070C0"/>
                </a:solidFill>
              </a:rPr>
              <a:t>позволяет произвести исследование независимо от готовности наблюдаемых субъектов</a:t>
            </a:r>
            <a:r>
              <a:rPr lang="ru-RU" dirty="0" smtClean="0"/>
              <a:t>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b="1" dirty="0" smtClean="0">
                <a:solidFill>
                  <a:srgbClr val="FF0000"/>
                </a:solidFill>
              </a:rPr>
              <a:t>Оперативность </a:t>
            </a:r>
            <a:r>
              <a:rPr lang="ru-RU" b="1" dirty="0" smtClean="0">
                <a:solidFill>
                  <a:srgbClr val="00B050"/>
                </a:solidFill>
              </a:rPr>
              <a:t>получения информации.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b="1" dirty="0" smtClean="0">
                <a:solidFill>
                  <a:srgbClr val="FF0000"/>
                </a:solidFill>
              </a:rPr>
              <a:t>Относительная</a:t>
            </a:r>
            <a:r>
              <a:rPr lang="ru-RU" dirty="0" smtClean="0"/>
              <a:t> </a:t>
            </a:r>
            <a:r>
              <a:rPr lang="ru-RU" b="1" dirty="0" smtClean="0">
                <a:solidFill>
                  <a:srgbClr val="00B050"/>
                </a:solidFill>
              </a:rPr>
              <a:t>дешевизна метода.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3822772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19672" y="980728"/>
            <a:ext cx="6624736" cy="45550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</a:rPr>
              <a:t>Недостатки метода наблюдения</a:t>
            </a:r>
          </a:p>
          <a:p>
            <a:endParaRPr lang="ru-RU" sz="2800" b="1" dirty="0" smtClean="0">
              <a:solidFill>
                <a:srgbClr val="FF0000"/>
              </a:solidFill>
            </a:endParaRPr>
          </a:p>
          <a:p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На результаты наблюдений могут повлиять:</a:t>
            </a:r>
          </a:p>
          <a:p>
            <a:endParaRPr lang="ru-RU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b="1" dirty="0" smtClean="0">
                <a:solidFill>
                  <a:schemeClr val="accent4">
                    <a:lumMod val="75000"/>
                  </a:schemeClr>
                </a:solidFill>
              </a:rPr>
              <a:t>Настроение наблюдателя;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b="1" dirty="0" smtClean="0">
              <a:solidFill>
                <a:schemeClr val="accent4">
                  <a:lumMod val="75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b="1" dirty="0" smtClean="0">
                <a:solidFill>
                  <a:schemeClr val="accent4">
                    <a:lumMod val="75000"/>
                  </a:schemeClr>
                </a:solidFill>
              </a:rPr>
              <a:t>Его предубеждение (искажение восприятия тем больше, чем сильнее наблюдатель стремится подтвердить свою гипотезу);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b="1" dirty="0" smtClean="0">
              <a:solidFill>
                <a:schemeClr val="accent4">
                  <a:lumMod val="75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b="1" dirty="0" smtClean="0">
                <a:solidFill>
                  <a:schemeClr val="accent4">
                    <a:lumMod val="75000"/>
                  </a:schemeClr>
                </a:solidFill>
              </a:rPr>
              <a:t>Его усталость(в результате чего наблюдатель перестает замечать важные изменения, делает ошибки при записях);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b="1" dirty="0" smtClean="0">
              <a:solidFill>
                <a:schemeClr val="accent4">
                  <a:lumMod val="75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b="1" dirty="0" smtClean="0">
                <a:solidFill>
                  <a:schemeClr val="accent4">
                    <a:lumMod val="75000"/>
                  </a:schemeClr>
                </a:solidFill>
              </a:rPr>
              <a:t>Адаптивность наблюдателя к происходящему.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b="1" dirty="0">
              <a:solidFill>
                <a:schemeClr val="accent4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432685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03648" y="1484784"/>
            <a:ext cx="7344816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</a:rPr>
              <a:t>Наблюдения в разных видах деятельности:</a:t>
            </a:r>
          </a:p>
          <a:p>
            <a:endParaRPr lang="ru-RU" sz="2800" b="1" dirty="0" smtClean="0">
              <a:solidFill>
                <a:srgbClr val="FF00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b="1" dirty="0" smtClean="0">
                <a:solidFill>
                  <a:schemeClr val="accent4">
                    <a:lumMod val="75000"/>
                  </a:schemeClr>
                </a:solidFill>
              </a:rPr>
              <a:t>В ситуациях игровой деятельности;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b="1" dirty="0" smtClean="0">
                <a:solidFill>
                  <a:schemeClr val="accent4">
                    <a:lumMod val="75000"/>
                  </a:schemeClr>
                </a:solidFill>
              </a:rPr>
              <a:t>На прогулке;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b="1" dirty="0" smtClean="0">
                <a:solidFill>
                  <a:schemeClr val="accent4">
                    <a:lumMod val="75000"/>
                  </a:schemeClr>
                </a:solidFill>
              </a:rPr>
              <a:t>В образовательной ситуации;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b="1" dirty="0" smtClean="0">
                <a:solidFill>
                  <a:schemeClr val="accent4">
                    <a:lumMod val="75000"/>
                  </a:schemeClr>
                </a:solidFill>
              </a:rPr>
              <a:t>При экспериментировании;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b="1" dirty="0" smtClean="0">
                <a:solidFill>
                  <a:schemeClr val="accent4">
                    <a:lumMod val="75000"/>
                  </a:schemeClr>
                </a:solidFill>
              </a:rPr>
              <a:t>В уголке природы;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b="1" dirty="0" smtClean="0">
                <a:solidFill>
                  <a:schemeClr val="accent4">
                    <a:lumMod val="75000"/>
                  </a:schemeClr>
                </a:solidFill>
              </a:rPr>
              <a:t>В НОД;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b="1" dirty="0" smtClean="0">
                <a:solidFill>
                  <a:schemeClr val="accent4">
                    <a:lumMod val="75000"/>
                  </a:schemeClr>
                </a:solidFill>
              </a:rPr>
              <a:t>При выполнении поручений;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b="1" dirty="0" smtClean="0">
                <a:solidFill>
                  <a:schemeClr val="accent4">
                    <a:lumMod val="75000"/>
                  </a:schemeClr>
                </a:solidFill>
              </a:rPr>
              <a:t>Во время проведения детских праздников;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b="1" dirty="0" smtClean="0">
                <a:solidFill>
                  <a:schemeClr val="accent4">
                    <a:lumMod val="75000"/>
                  </a:schemeClr>
                </a:solidFill>
              </a:rPr>
              <a:t>При общении детей с родителями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b="1" dirty="0" smtClean="0">
                <a:solidFill>
                  <a:schemeClr val="accent4">
                    <a:lumMod val="75000"/>
                  </a:schemeClr>
                </a:solidFill>
              </a:rPr>
              <a:t>И т.д.</a:t>
            </a:r>
            <a:endParaRPr lang="ru-RU" sz="2000" b="1" dirty="0">
              <a:solidFill>
                <a:schemeClr val="accent4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8189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с двумя скругленными противолежащими углами 4"/>
          <p:cNvSpPr/>
          <p:nvPr/>
        </p:nvSpPr>
        <p:spPr>
          <a:xfrm>
            <a:off x="1266595" y="449155"/>
            <a:ext cx="7128792" cy="4608512"/>
          </a:xfrm>
          <a:prstGeom prst="round2DiagRect">
            <a:avLst>
              <a:gd name="adj1" fmla="val 5886"/>
              <a:gd name="adj2" fmla="val 0"/>
            </a:avLst>
          </a:prstGeom>
          <a:solidFill>
            <a:schemeClr val="lt1">
              <a:alpha val="6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3600" b="1" dirty="0" smtClean="0">
                <a:solidFill>
                  <a:srgbClr val="FF0000"/>
                </a:solidFill>
              </a:rPr>
              <a:t>                      Вопросы</a:t>
            </a:r>
          </a:p>
          <a:p>
            <a:r>
              <a:rPr lang="ru-RU" sz="2400" b="1" dirty="0" smtClean="0">
                <a:solidFill>
                  <a:srgbClr val="00B050"/>
                </a:solidFill>
              </a:rPr>
              <a:t>1.Что такое наблюдение?</a:t>
            </a:r>
          </a:p>
          <a:p>
            <a:r>
              <a:rPr lang="ru-RU" sz="2400" b="1" dirty="0" smtClean="0">
                <a:solidFill>
                  <a:srgbClr val="00B050"/>
                </a:solidFill>
              </a:rPr>
              <a:t>2.Виды педагогических наблюдений.</a:t>
            </a:r>
          </a:p>
          <a:p>
            <a:r>
              <a:rPr lang="ru-RU" sz="2400" b="1" dirty="0" smtClean="0">
                <a:solidFill>
                  <a:srgbClr val="00B050"/>
                </a:solidFill>
              </a:rPr>
              <a:t>3.Алгоритм действий педагога при наблюдении.</a:t>
            </a:r>
          </a:p>
          <a:p>
            <a:r>
              <a:rPr lang="ru-RU" sz="2400" b="1" dirty="0" smtClean="0">
                <a:solidFill>
                  <a:srgbClr val="00B050"/>
                </a:solidFill>
              </a:rPr>
              <a:t>4.Способы фиксации наблюдений.</a:t>
            </a:r>
          </a:p>
          <a:p>
            <a:r>
              <a:rPr lang="ru-RU" sz="2400" b="1" dirty="0" smtClean="0">
                <a:solidFill>
                  <a:srgbClr val="00B050"/>
                </a:solidFill>
              </a:rPr>
              <a:t>5.Принципы на которые опираются при использовании метода наблюдения.</a:t>
            </a:r>
          </a:p>
          <a:p>
            <a:r>
              <a:rPr lang="ru-RU" sz="2400" b="1" dirty="0" smtClean="0">
                <a:solidFill>
                  <a:srgbClr val="00B050"/>
                </a:solidFill>
              </a:rPr>
              <a:t>6.Преимущества и недостатки метода наблюдения.</a:t>
            </a:r>
            <a:endParaRPr lang="ru-RU" sz="2400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6673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03648" y="908720"/>
            <a:ext cx="6984776" cy="63094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    1.Что такое наблюдение?</a:t>
            </a:r>
          </a:p>
          <a:p>
            <a:endParaRPr lang="ru-RU" dirty="0"/>
          </a:p>
          <a:p>
            <a:pPr algn="ctr"/>
            <a:r>
              <a:rPr lang="ru-RU" sz="2400" b="1" dirty="0" smtClean="0">
                <a:solidFill>
                  <a:srgbClr val="FF0000"/>
                </a:solidFill>
              </a:rPr>
              <a:t>Наблюдение</a:t>
            </a:r>
            <a:r>
              <a:rPr lang="ru-RU" sz="2400" b="1" dirty="0" smtClean="0"/>
              <a:t> –</a:t>
            </a:r>
            <a:r>
              <a:rPr lang="ru-RU" sz="2400" b="1" dirty="0" smtClean="0">
                <a:solidFill>
                  <a:srgbClr val="00B050"/>
                </a:solidFill>
              </a:rPr>
              <a:t>это целенаправленное, преднамеренное, специальным образом организованное и фиксированное восприятие исследуемого объекта, обусловленное задачей наблюдателя и не требующее от него «вмешательства» путем специально созданных условий.</a:t>
            </a:r>
          </a:p>
          <a:p>
            <a:pPr algn="ctr"/>
            <a:r>
              <a:rPr lang="ru-RU" sz="2400" b="1" dirty="0" smtClean="0">
                <a:solidFill>
                  <a:srgbClr val="FF0000"/>
                </a:solidFill>
              </a:rPr>
              <a:t>Наблюдение</a:t>
            </a:r>
            <a:r>
              <a:rPr lang="ru-RU" sz="2400" b="1" dirty="0" smtClean="0"/>
              <a:t>- </a:t>
            </a:r>
            <a:r>
              <a:rPr lang="ru-RU" sz="2400" b="1" dirty="0" smtClean="0">
                <a:solidFill>
                  <a:srgbClr val="00B050"/>
                </a:solidFill>
              </a:rPr>
              <a:t>это метод сбора данных с целью последующего анализа.</a:t>
            </a:r>
          </a:p>
          <a:p>
            <a:pPr algn="ctr"/>
            <a:r>
              <a:rPr lang="ru-RU" sz="2400" b="1" dirty="0" smtClean="0">
                <a:solidFill>
                  <a:srgbClr val="FF0000"/>
                </a:solidFill>
              </a:rPr>
              <a:t>Наблюдение</a:t>
            </a:r>
            <a:r>
              <a:rPr lang="ru-RU" sz="2400" b="1" dirty="0" smtClean="0"/>
              <a:t>- </a:t>
            </a:r>
            <a:r>
              <a:rPr lang="ru-RU" sz="2400" b="1" dirty="0" smtClean="0">
                <a:solidFill>
                  <a:srgbClr val="00B050"/>
                </a:solidFill>
              </a:rPr>
              <a:t>это ведущий метод проведения мониторинга в детском саду.</a:t>
            </a:r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79960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179513" y="1124744"/>
            <a:ext cx="4104456" cy="914400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FF0000"/>
                </a:solidFill>
              </a:rPr>
              <a:t>НАБЛЮДЕНИЕ</a:t>
            </a:r>
            <a:endParaRPr lang="ru-RU" sz="2000" b="1" dirty="0">
              <a:solidFill>
                <a:srgbClr val="FF0000"/>
              </a:solidFill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034608" y="2276872"/>
            <a:ext cx="2394266" cy="576064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rgbClr val="00B050"/>
                </a:solidFill>
              </a:rPr>
              <a:t>Н</a:t>
            </a:r>
            <a:r>
              <a:rPr lang="ru-RU" b="1" dirty="0" smtClean="0">
                <a:solidFill>
                  <a:srgbClr val="00B050"/>
                </a:solidFill>
              </a:rPr>
              <a:t>ЕПОСРЕДСТВЕННОЕ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034608" y="2996952"/>
            <a:ext cx="2394266" cy="576064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B050"/>
                </a:solidFill>
              </a:rPr>
              <a:t>ОПОСРЕДОВАННОЕ</a:t>
            </a:r>
            <a:endParaRPr lang="ru-RU" b="1" dirty="0">
              <a:solidFill>
                <a:srgbClr val="00B050"/>
              </a:solidFill>
            </a:endParaRPr>
          </a:p>
        </p:txBody>
      </p:sp>
      <p:cxnSp>
        <p:nvCxnSpPr>
          <p:cNvPr id="11" name="Прямая соединительная линия 10"/>
          <p:cNvCxnSpPr>
            <a:stCxn id="4" idx="1"/>
          </p:cNvCxnSpPr>
          <p:nvPr/>
        </p:nvCxnSpPr>
        <p:spPr>
          <a:xfrm flipH="1">
            <a:off x="836586" y="2564904"/>
            <a:ext cx="19802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>
            <a:off x="836586" y="3118981"/>
            <a:ext cx="7781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 flipH="1">
            <a:off x="1331640" y="1581944"/>
            <a:ext cx="68639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>
            <a:off x="195920" y="1851553"/>
            <a:ext cx="0" cy="128941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Скругленный прямоугольник 25"/>
          <p:cNvSpPr/>
          <p:nvPr/>
        </p:nvSpPr>
        <p:spPr>
          <a:xfrm>
            <a:off x="6228184" y="908720"/>
            <a:ext cx="1872208" cy="673224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непрерывное</a:t>
            </a:r>
            <a:endParaRPr lang="ru-RU" dirty="0"/>
          </a:p>
        </p:txBody>
      </p:sp>
      <p:sp>
        <p:nvSpPr>
          <p:cNvPr id="27" name="Скругленный прямоугольник 26"/>
          <p:cNvSpPr/>
          <p:nvPr/>
        </p:nvSpPr>
        <p:spPr>
          <a:xfrm>
            <a:off x="6228184" y="1916832"/>
            <a:ext cx="1872208" cy="648072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дискретное</a:t>
            </a:r>
            <a:endParaRPr lang="ru-RU" dirty="0"/>
          </a:p>
        </p:txBody>
      </p:sp>
      <p:sp>
        <p:nvSpPr>
          <p:cNvPr id="28" name="Скругленный прямоугольник 27"/>
          <p:cNvSpPr/>
          <p:nvPr/>
        </p:nvSpPr>
        <p:spPr>
          <a:xfrm>
            <a:off x="4283968" y="3573016"/>
            <a:ext cx="1728192" cy="576064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включенное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29" name="Скругленный прямоугольник 28"/>
          <p:cNvSpPr/>
          <p:nvPr/>
        </p:nvSpPr>
        <p:spPr>
          <a:xfrm>
            <a:off x="4283968" y="4653136"/>
            <a:ext cx="1728192" cy="504056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err="1" smtClean="0">
                <a:solidFill>
                  <a:srgbClr val="FF0000"/>
                </a:solidFill>
              </a:rPr>
              <a:t>невключенное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0" name="Скругленный прямоугольник 29"/>
          <p:cNvSpPr/>
          <p:nvPr/>
        </p:nvSpPr>
        <p:spPr>
          <a:xfrm>
            <a:off x="7020272" y="3573016"/>
            <a:ext cx="1512168" cy="576064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открытое</a:t>
            </a:r>
            <a:endParaRPr lang="ru-RU" dirty="0"/>
          </a:p>
        </p:txBody>
      </p:sp>
      <p:sp>
        <p:nvSpPr>
          <p:cNvPr id="31" name="Скругленный прямоугольник 30"/>
          <p:cNvSpPr/>
          <p:nvPr/>
        </p:nvSpPr>
        <p:spPr>
          <a:xfrm>
            <a:off x="7020272" y="4653136"/>
            <a:ext cx="1728192" cy="504056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закрытое</a:t>
            </a:r>
            <a:endParaRPr lang="ru-RU" dirty="0"/>
          </a:p>
        </p:txBody>
      </p:sp>
      <p:cxnSp>
        <p:nvCxnSpPr>
          <p:cNvPr id="33" name="Прямая соединительная линия 32"/>
          <p:cNvCxnSpPr>
            <a:stCxn id="26" idx="1"/>
          </p:cNvCxnSpPr>
          <p:nvPr/>
        </p:nvCxnSpPr>
        <p:spPr>
          <a:xfrm flipH="1">
            <a:off x="5724128" y="1245332"/>
            <a:ext cx="50405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/>
          <p:cNvCxnSpPr/>
          <p:nvPr/>
        </p:nvCxnSpPr>
        <p:spPr>
          <a:xfrm>
            <a:off x="5724128" y="1245332"/>
            <a:ext cx="0" cy="111612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/>
          <p:cNvCxnSpPr/>
          <p:nvPr/>
        </p:nvCxnSpPr>
        <p:spPr>
          <a:xfrm>
            <a:off x="5724128" y="2361456"/>
            <a:ext cx="50405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единительная линия 39"/>
          <p:cNvCxnSpPr/>
          <p:nvPr/>
        </p:nvCxnSpPr>
        <p:spPr>
          <a:xfrm>
            <a:off x="4283968" y="1581944"/>
            <a:ext cx="144016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Прямая соединительная линия 45"/>
          <p:cNvCxnSpPr/>
          <p:nvPr/>
        </p:nvCxnSpPr>
        <p:spPr>
          <a:xfrm>
            <a:off x="3851920" y="3861048"/>
            <a:ext cx="0" cy="104411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Прямая соединительная линия 53"/>
          <p:cNvCxnSpPr>
            <a:stCxn id="30" idx="1"/>
          </p:cNvCxnSpPr>
          <p:nvPr/>
        </p:nvCxnSpPr>
        <p:spPr>
          <a:xfrm flipH="1">
            <a:off x="6588224" y="3861048"/>
            <a:ext cx="43204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Прямая соединительная линия 55"/>
          <p:cNvCxnSpPr/>
          <p:nvPr/>
        </p:nvCxnSpPr>
        <p:spPr>
          <a:xfrm>
            <a:off x="6588224" y="3861048"/>
            <a:ext cx="0" cy="104411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Прямая соединительная линия 57"/>
          <p:cNvCxnSpPr>
            <a:endCxn id="31" idx="1"/>
          </p:cNvCxnSpPr>
          <p:nvPr/>
        </p:nvCxnSpPr>
        <p:spPr>
          <a:xfrm>
            <a:off x="6588224" y="4905164"/>
            <a:ext cx="43204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Прямая соединительная линия 63"/>
          <p:cNvCxnSpPr/>
          <p:nvPr/>
        </p:nvCxnSpPr>
        <p:spPr>
          <a:xfrm flipV="1">
            <a:off x="195920" y="3118981"/>
            <a:ext cx="640666" cy="2198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Прямая соединительная линия 71"/>
          <p:cNvCxnSpPr/>
          <p:nvPr/>
        </p:nvCxnSpPr>
        <p:spPr>
          <a:xfrm>
            <a:off x="836586" y="2564904"/>
            <a:ext cx="0" cy="72008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Прямая соединительная линия 73"/>
          <p:cNvCxnSpPr>
            <a:endCxn id="5" idx="1"/>
          </p:cNvCxnSpPr>
          <p:nvPr/>
        </p:nvCxnSpPr>
        <p:spPr>
          <a:xfrm>
            <a:off x="875493" y="3284984"/>
            <a:ext cx="15911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Прямая соединительная линия 78"/>
          <p:cNvCxnSpPr/>
          <p:nvPr/>
        </p:nvCxnSpPr>
        <p:spPr>
          <a:xfrm>
            <a:off x="3563888" y="2132856"/>
            <a:ext cx="0" cy="252028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Прямая соединительная линия 80"/>
          <p:cNvCxnSpPr>
            <a:endCxn id="28" idx="1"/>
          </p:cNvCxnSpPr>
          <p:nvPr/>
        </p:nvCxnSpPr>
        <p:spPr>
          <a:xfrm>
            <a:off x="3851920" y="3861048"/>
            <a:ext cx="43204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Прямая соединительная линия 82"/>
          <p:cNvCxnSpPr/>
          <p:nvPr/>
        </p:nvCxnSpPr>
        <p:spPr>
          <a:xfrm>
            <a:off x="3563888" y="4653136"/>
            <a:ext cx="28803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Прямая соединительная линия 84"/>
          <p:cNvCxnSpPr>
            <a:endCxn id="29" idx="1"/>
          </p:cNvCxnSpPr>
          <p:nvPr/>
        </p:nvCxnSpPr>
        <p:spPr>
          <a:xfrm>
            <a:off x="3851920" y="4905164"/>
            <a:ext cx="43204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Прямая соединительная линия 86"/>
          <p:cNvCxnSpPr/>
          <p:nvPr/>
        </p:nvCxnSpPr>
        <p:spPr>
          <a:xfrm>
            <a:off x="6012160" y="4005064"/>
            <a:ext cx="57606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751703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331640" y="188640"/>
            <a:ext cx="7272808" cy="59400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</a:rPr>
              <a:t>Что обозначает каждый вид наблюдения?</a:t>
            </a:r>
          </a:p>
          <a:p>
            <a:r>
              <a:rPr lang="ru-RU" b="1" u="sng" dirty="0" smtClean="0">
                <a:solidFill>
                  <a:srgbClr val="FF0000"/>
                </a:solidFill>
              </a:rPr>
              <a:t>1.Непосредственное наблюдение-это </a:t>
            </a:r>
            <a:r>
              <a:rPr lang="ru-RU" b="1" dirty="0" smtClean="0"/>
              <a:t>наблюдение ,когда педагог сам выступает наблюдателем происходящего педагогического процесса </a:t>
            </a:r>
          </a:p>
          <a:p>
            <a:pPr algn="just"/>
            <a:r>
              <a:rPr lang="ru-RU" b="1" dirty="0" smtClean="0">
                <a:solidFill>
                  <a:srgbClr val="FF0000"/>
                </a:solidFill>
              </a:rPr>
              <a:t>Опосредованное(косвенное)-</a:t>
            </a:r>
            <a:r>
              <a:rPr lang="ru-RU" b="1" dirty="0" smtClean="0"/>
              <a:t>это наблюдение, когда к его проведению привлекаются другие лица(студенты, другие педагоги).Методика проведения такого наблюдения должна быть заблаговременно теми ,кто их будет вести.</a:t>
            </a:r>
          </a:p>
          <a:p>
            <a:pPr algn="just"/>
            <a:r>
              <a:rPr lang="ru-RU" b="1" dirty="0" smtClean="0">
                <a:solidFill>
                  <a:srgbClr val="FF0000"/>
                </a:solidFill>
              </a:rPr>
              <a:t>2.Включенное наблюдение-</a:t>
            </a:r>
            <a:r>
              <a:rPr lang="ru-RU" b="1" dirty="0" smtClean="0"/>
              <a:t>когда педагог включен в процесс взаимодействия с теми за кем наблюдает. Оно может быть </a:t>
            </a:r>
            <a:r>
              <a:rPr lang="ru-RU" b="1" u="sng" dirty="0" smtClean="0"/>
              <a:t>открытым</a:t>
            </a:r>
            <a:r>
              <a:rPr lang="ru-RU" b="1" dirty="0" smtClean="0"/>
              <a:t> и </a:t>
            </a:r>
            <a:r>
              <a:rPr lang="ru-RU" b="1" u="sng" dirty="0" smtClean="0"/>
              <a:t>закрытым.</a:t>
            </a:r>
            <a:r>
              <a:rPr lang="ru-RU" b="1" dirty="0" smtClean="0"/>
              <a:t> При открытом наблюдении дети знают, что за ними ведется наблюдение. Если же участники не осведомлены, что они в поле зрения, то речь идет о закрытом наблюдении. При закрытом наблюдении применяется записывающая аппаратура.</a:t>
            </a:r>
          </a:p>
          <a:p>
            <a:pPr algn="just"/>
            <a:r>
              <a:rPr lang="ru-RU" b="1" dirty="0" smtClean="0"/>
              <a:t>Не включенное наблюдение-это наблюдение со стороны</a:t>
            </a:r>
            <a:r>
              <a:rPr lang="ru-RU" b="1" dirty="0" smtClean="0">
                <a:solidFill>
                  <a:srgbClr val="00B050"/>
                </a:solidFill>
              </a:rPr>
              <a:t>.</a:t>
            </a:r>
          </a:p>
          <a:p>
            <a:pPr algn="just"/>
            <a:r>
              <a:rPr lang="ru-RU" b="1" dirty="0" smtClean="0">
                <a:solidFill>
                  <a:srgbClr val="FF0000"/>
                </a:solidFill>
              </a:rPr>
              <a:t>3.Непрерывное (сплошное)наблюдение </a:t>
            </a:r>
            <a:r>
              <a:rPr lang="ru-RU" b="1" dirty="0" smtClean="0"/>
              <a:t>–это наблюдение которое предполагает фиксацию всех наблюдаемых факторов, проявлений, качеств, реакций…от начала до конца какого-либо процесса.</a:t>
            </a:r>
          </a:p>
          <a:p>
            <a:pPr algn="just"/>
            <a:r>
              <a:rPr lang="ru-RU" b="1" dirty="0" smtClean="0"/>
              <a:t>Дискретное(выборочное)-это наблюдение по определенным параметрам </a:t>
            </a:r>
            <a:r>
              <a:rPr lang="ru-RU" b="1" dirty="0" smtClean="0">
                <a:solidFill>
                  <a:srgbClr val="00B050"/>
                </a:solidFill>
              </a:rPr>
              <a:t>.</a:t>
            </a:r>
          </a:p>
          <a:p>
            <a:r>
              <a:rPr lang="ru-RU" b="1" dirty="0" smtClean="0">
                <a:solidFill>
                  <a:srgbClr val="0070C0"/>
                </a:solidFill>
              </a:rPr>
              <a:t>             Чаще всего педагогами используется метод открытого     включенного наблюдения</a:t>
            </a:r>
            <a:endParaRPr lang="ru-RU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19879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637145" y="476672"/>
            <a:ext cx="2304256" cy="1080120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ОПРЕДЕЛЕНИЕ ЦЕЛИ И </a:t>
            </a:r>
            <a:r>
              <a:rPr lang="ru-RU" dirty="0" smtClean="0">
                <a:solidFill>
                  <a:srgbClr val="FF0000"/>
                </a:solidFill>
              </a:rPr>
              <a:t>ЗАДАЧ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2411760" y="1844824"/>
            <a:ext cx="2232248" cy="1296144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ОПРЕДЕЛЕНИЕ ОБЪЕКТА НАБЛЮДЕНИЯ</a:t>
            </a:r>
            <a:endParaRPr lang="ru-RU" b="1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4355976" y="3356992"/>
            <a:ext cx="2520280" cy="1224136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ОПРЕДЕЛЕНИЕ СИТУАЦИИ НАБЛЮДЕНИЯ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6012160" y="5013176"/>
            <a:ext cx="2664296" cy="122413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СПОСОБ ФИКСАЦИИ РЕЗУЛЬТАТОВ НАБЛЮДЕНИЯ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6" name="Стрелка углом вверх 5"/>
          <p:cNvSpPr/>
          <p:nvPr/>
        </p:nvSpPr>
        <p:spPr>
          <a:xfrm rot="5400000">
            <a:off x="1547664" y="1556792"/>
            <a:ext cx="864096" cy="936104"/>
          </a:xfrm>
          <a:prstGeom prst="bent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трелка углом вверх 6"/>
          <p:cNvSpPr/>
          <p:nvPr/>
        </p:nvSpPr>
        <p:spPr>
          <a:xfrm rot="5400000">
            <a:off x="3419872" y="3140968"/>
            <a:ext cx="864096" cy="1008112"/>
          </a:xfrm>
          <a:prstGeom prst="bentUpArrow">
            <a:avLst>
              <a:gd name="adj1" fmla="val 25000"/>
              <a:gd name="adj2" fmla="val 22826"/>
              <a:gd name="adj3" fmla="val 25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трелка углом вверх 7"/>
          <p:cNvSpPr/>
          <p:nvPr/>
        </p:nvSpPr>
        <p:spPr>
          <a:xfrm rot="5400000">
            <a:off x="4861044" y="4544112"/>
            <a:ext cx="1078096" cy="1152128"/>
          </a:xfrm>
          <a:prstGeom prst="bent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60084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43608" y="404664"/>
            <a:ext cx="7056784" cy="54784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</a:rPr>
              <a:t>Действия педагога</a:t>
            </a:r>
          </a:p>
          <a:p>
            <a:endParaRPr lang="ru-RU" dirty="0"/>
          </a:p>
          <a:p>
            <a:endParaRPr lang="ru-RU" dirty="0" smtClean="0"/>
          </a:p>
          <a:p>
            <a:r>
              <a:rPr lang="ru-RU" sz="2400" b="1" dirty="0" smtClean="0">
                <a:solidFill>
                  <a:schemeClr val="accent3">
                    <a:lumMod val="75000"/>
                  </a:schemeClr>
                </a:solidFill>
              </a:rPr>
              <a:t>1.Определить цель и задачи наблюдения</a:t>
            </a:r>
          </a:p>
          <a:p>
            <a:endParaRPr lang="ru-RU" sz="2400" b="1" dirty="0" smtClean="0">
              <a:solidFill>
                <a:schemeClr val="accent3">
                  <a:lumMod val="75000"/>
                </a:schemeClr>
              </a:solidFill>
            </a:endParaRPr>
          </a:p>
          <a:p>
            <a:r>
              <a:rPr lang="ru-RU" sz="2400" b="1" dirty="0" smtClean="0">
                <a:solidFill>
                  <a:schemeClr val="accent3">
                    <a:lumMod val="75000"/>
                  </a:schemeClr>
                </a:solidFill>
              </a:rPr>
              <a:t>2.Определить объект наблюдения</a:t>
            </a:r>
          </a:p>
          <a:p>
            <a:endParaRPr lang="ru-RU" sz="2400" b="1" dirty="0" smtClean="0">
              <a:solidFill>
                <a:schemeClr val="accent3">
                  <a:lumMod val="75000"/>
                </a:schemeClr>
              </a:solidFill>
            </a:endParaRPr>
          </a:p>
          <a:p>
            <a:r>
              <a:rPr lang="ru-RU" sz="2400" b="1" dirty="0" smtClean="0">
                <a:solidFill>
                  <a:schemeClr val="accent3">
                    <a:lumMod val="75000"/>
                  </a:schemeClr>
                </a:solidFill>
              </a:rPr>
              <a:t>3.Выбрать ситуацию наблюдения</a:t>
            </a:r>
          </a:p>
          <a:p>
            <a:endParaRPr lang="ru-RU" sz="2400" b="1" dirty="0" smtClean="0">
              <a:solidFill>
                <a:schemeClr val="accent3">
                  <a:lumMod val="75000"/>
                </a:schemeClr>
              </a:solidFill>
            </a:endParaRPr>
          </a:p>
          <a:p>
            <a:r>
              <a:rPr lang="ru-RU" sz="2400" b="1" dirty="0" smtClean="0">
                <a:solidFill>
                  <a:schemeClr val="accent3">
                    <a:lumMod val="75000"/>
                  </a:schemeClr>
                </a:solidFill>
              </a:rPr>
              <a:t>4.Выбрать способ фиксации наблюдения</a:t>
            </a:r>
          </a:p>
          <a:p>
            <a:endParaRPr lang="ru-RU" sz="2400" b="1" dirty="0">
              <a:solidFill>
                <a:schemeClr val="accent3">
                  <a:lumMod val="75000"/>
                </a:schemeClr>
              </a:solidFill>
            </a:endParaRPr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435034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43608" y="620688"/>
            <a:ext cx="7992888" cy="61247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</a:rPr>
              <a:t>Способы фиксации наблюдения</a:t>
            </a:r>
          </a:p>
          <a:p>
            <a:endParaRPr lang="ru-RU" sz="2800" b="1" dirty="0" smtClean="0">
              <a:solidFill>
                <a:srgbClr val="FF0000"/>
              </a:solidFill>
            </a:endParaRPr>
          </a:p>
          <a:p>
            <a:r>
              <a:rPr lang="ru-RU" sz="2800" b="1" dirty="0" smtClean="0">
                <a:solidFill>
                  <a:schemeClr val="accent3">
                    <a:lumMod val="75000"/>
                  </a:schemeClr>
                </a:solidFill>
              </a:rPr>
              <a:t>1.Регистрация эпизодов</a:t>
            </a:r>
          </a:p>
          <a:p>
            <a:endParaRPr lang="ru-RU" sz="2800" b="1" dirty="0" smtClean="0">
              <a:solidFill>
                <a:schemeClr val="accent3">
                  <a:lumMod val="75000"/>
                </a:schemeClr>
              </a:solidFill>
            </a:endParaRPr>
          </a:p>
          <a:p>
            <a:r>
              <a:rPr lang="ru-RU" sz="2800" b="1" dirty="0" smtClean="0">
                <a:solidFill>
                  <a:schemeClr val="accent3">
                    <a:lumMod val="75000"/>
                  </a:schemeClr>
                </a:solidFill>
              </a:rPr>
              <a:t>2.Повествовательные или дневниковые заметки</a:t>
            </a:r>
          </a:p>
          <a:p>
            <a:endParaRPr lang="ru-RU" sz="2800" b="1" dirty="0" smtClean="0">
              <a:solidFill>
                <a:schemeClr val="accent3">
                  <a:lumMod val="75000"/>
                </a:schemeClr>
              </a:solidFill>
            </a:endParaRPr>
          </a:p>
          <a:p>
            <a:r>
              <a:rPr lang="ru-RU" sz="2800" b="1" dirty="0" smtClean="0">
                <a:solidFill>
                  <a:schemeClr val="accent3">
                    <a:lumMod val="75000"/>
                  </a:schemeClr>
                </a:solidFill>
              </a:rPr>
              <a:t>3.Карта наблюдения</a:t>
            </a:r>
          </a:p>
          <a:p>
            <a:endParaRPr lang="ru-RU" sz="2800" b="1" dirty="0" smtClean="0">
              <a:solidFill>
                <a:schemeClr val="accent3">
                  <a:lumMod val="75000"/>
                </a:schemeClr>
              </a:solidFill>
            </a:endParaRPr>
          </a:p>
          <a:p>
            <a:r>
              <a:rPr lang="ru-RU" sz="2800" b="1" dirty="0" smtClean="0">
                <a:solidFill>
                  <a:schemeClr val="accent3">
                    <a:lumMod val="75000"/>
                  </a:schemeClr>
                </a:solidFill>
              </a:rPr>
              <a:t>4.Видеозапись, фотографирование.</a:t>
            </a:r>
          </a:p>
          <a:p>
            <a:endParaRPr lang="ru-RU" sz="2800" b="1" dirty="0">
              <a:solidFill>
                <a:schemeClr val="accent3">
                  <a:lumMod val="75000"/>
                </a:schemeClr>
              </a:solidFill>
            </a:endParaRPr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327965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979712" y="260648"/>
            <a:ext cx="6768752" cy="63401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</a:rPr>
              <a:t>   Принципы наблюдения</a:t>
            </a:r>
          </a:p>
          <a:p>
            <a:endParaRPr lang="ru-RU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b="1" dirty="0" smtClean="0">
                <a:solidFill>
                  <a:srgbClr val="0070C0"/>
                </a:solidFill>
              </a:rPr>
              <a:t>Результаты наблюдения  не должны получать эмоциональную или этическую оценку. Это конфиденциальная информация, используемая воспитателем только для помощи ребенку при организации образовательного процесса.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2000" b="1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b="1" dirty="0" smtClean="0">
                <a:solidFill>
                  <a:schemeClr val="accent2">
                    <a:lumMod val="75000"/>
                  </a:schemeClr>
                </a:solidFill>
              </a:rPr>
              <a:t>Педагогическая диагностика осуществляется в привычной для ребенка обстановке.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2000" b="1" dirty="0" smtClean="0">
              <a:solidFill>
                <a:schemeClr val="accent2">
                  <a:lumMod val="75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b="1" dirty="0" smtClean="0">
                <a:solidFill>
                  <a:schemeClr val="accent2">
                    <a:lumMod val="75000"/>
                  </a:schemeClr>
                </a:solidFill>
              </a:rPr>
              <a:t>При проведении наблюдений происходит процесс сравнения проявлений конкретного ребенка и  идеальной нормы развития. Это  сравнение помогает воспитателю понять  в чем могут проявляться проблемы ребенка, какие достижения для него характерны, какие качества целесообразно у него развивать.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2000" b="1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b="1" dirty="0" smtClean="0">
                <a:solidFill>
                  <a:srgbClr val="0070C0"/>
                </a:solidFill>
              </a:rPr>
              <a:t>Наблюдение должно проводиться в течении не менее 2 недель </a:t>
            </a:r>
            <a:endParaRPr lang="ru-RU" sz="20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938557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141</TotalTime>
  <Words>561</Words>
  <Application>Microsoft Office PowerPoint</Application>
  <PresentationFormat>Экран (4:3)</PresentationFormat>
  <Paragraphs>107</Paragraphs>
  <Slides>12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Олег</dc:creator>
  <cp:lastModifiedBy>Ирина Дидущенко</cp:lastModifiedBy>
  <cp:revision>19</cp:revision>
  <dcterms:created xsi:type="dcterms:W3CDTF">2012-08-01T10:59:38Z</dcterms:created>
  <dcterms:modified xsi:type="dcterms:W3CDTF">2015-10-15T19:19:43Z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XPowerLiteLastOptimized">
    <vt:lpwstr>601040</vt:lpwstr>
  </property>
  <property fmtid="{D5CDD505-2E9C-101B-9397-08002B2CF9AE}" pid="3" name="NXPowerLiteSettings">
    <vt:lpwstr>F7000400038000</vt:lpwstr>
  </property>
  <property fmtid="{D5CDD505-2E9C-101B-9397-08002B2CF9AE}" pid="4" name="NXPowerLiteVersion">
    <vt:lpwstr>D5.0.3</vt:lpwstr>
  </property>
</Properties>
</file>