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8" r:id="rId11"/>
    <p:sldId id="271" r:id="rId12"/>
    <p:sldId id="272" r:id="rId13"/>
    <p:sldId id="274" r:id="rId14"/>
    <p:sldId id="266" r:id="rId15"/>
    <p:sldId id="270" r:id="rId16"/>
  </p:sldIdLst>
  <p:sldSz cx="9144000" cy="6858000" type="screen4x3"/>
  <p:notesSz cx="6786563" cy="99202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15AB9B8-D56C-4D56-B99E-49785A6BCFAC}" type="datetimeFigureOut">
              <a:rPr lang="ru-RU"/>
              <a:pPr/>
              <a:t>06.10.2015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5C9141D-3B18-44EF-BF4C-16065A77FB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DD99337-EB00-4C04-A9D1-EFB4D16C9FF3}" type="datetimeFigureOut">
              <a:rPr lang="ru-RU"/>
              <a:pPr/>
              <a:t>06.10.2015</a:t>
            </a:fld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29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3D644F-B471-4198-B700-8010CD6CE6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3526-1603-433B-ABB5-16F1743137C2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CB49-3F2C-4BD5-B298-C3EE40FF3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FF24-FB7E-479B-A9E7-9D3C890CF47A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5825-3336-402C-A395-C7EC855C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E411-8D38-4666-B8F3-72C0F843252A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1363-5895-40BD-AC87-E944049FF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E6D5-832A-4B31-8A12-16B44D6FD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056F-712C-49A7-B7E6-4B8D9020D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689F-E223-4926-925F-0E29A555E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CE85-97EB-43F8-9942-0AE17F2FEAB1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9905-96F3-4FDF-8407-8CA7C8635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E05F-64B6-408C-8BF9-18440B18CABC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98FA-29E4-43EA-AE51-73C7B85D6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735C-A7E0-4229-9F61-5307E915A0AA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9040-E16E-4683-9E0C-FDBE40EF1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27B1-B279-4324-AA43-AC38571A90C4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42DE-D8B2-4B37-B425-DDD0B2534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708E-A678-4D3B-B871-EF06308B2439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A1B1-2753-4A31-A198-A9C0726F9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E912-70BA-44B2-8040-752035E6374C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A16AF-B0B7-47CF-A2B6-EC71C964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CE01-3A3E-490A-90A0-10EDABA1E26E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0E39-71E9-4558-B5D0-806045438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DF82-C12A-40F7-9B64-FBF8BED7FBA5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5F42-6B56-42F3-8B16-18E5141AA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71BB1-07FC-41E4-9636-51296D4BBC94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1C4846-E0B4-4C16-945B-6B5DDD63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fizika.ru/kniga/tema-03/p-03i-5.gi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3929090" cy="3154362"/>
          </a:xfrm>
          <a:solidFill>
            <a:schemeClr val="bg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«Дайте мне точку опоры, 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я подниму Землю!»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645024"/>
            <a:ext cx="2143125" cy="257968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 descr="сканирование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582863" cy="306387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50521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ОА = 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R=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плечо силы 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571504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ОВ = 2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R=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плечо силы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F</a:t>
            </a:r>
            <a:r>
              <a:rPr lang="ru-RU" sz="2400" b="1" dirty="0">
                <a:latin typeface="+mn-lt"/>
              </a:rPr>
              <a:t>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214313"/>
            <a:ext cx="2900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800"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endParaRPr lang="ru-RU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73" name="Picture 9" descr="C:\Users\Администратор\Pictures\механизмы 9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428750"/>
            <a:ext cx="3260725" cy="428625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14344" name="Picture 2" descr="C:\Users\Администратор\Pictures\механизмы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2071688"/>
            <a:ext cx="5000625" cy="353377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071546"/>
            <a:ext cx="1143008" cy="104970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214313" y="5929313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Подвижный блок дает выигрыш в силе в 2 раза.</a:t>
            </a:r>
          </a:p>
        </p:txBody>
      </p:sp>
      <p:pic>
        <p:nvPicPr>
          <p:cNvPr id="21" name="Picture 2" descr="C:\Users\Администратор\Pictures\механизмы 7.jpg"/>
          <p:cNvPicPr>
            <a:picLocks noChangeAspect="1" noChangeArrowheads="1"/>
          </p:cNvPicPr>
          <p:nvPr/>
        </p:nvPicPr>
        <p:blipFill>
          <a:blip r:embed="rId5" cstate="print"/>
          <a:srcRect l="16953" t="19946" r="60190" b="21428"/>
          <a:stretch>
            <a:fillRect/>
          </a:stretch>
        </p:blipFill>
        <p:spPr bwMode="auto">
          <a:xfrm>
            <a:off x="4643438" y="5000636"/>
            <a:ext cx="1143008" cy="2071702"/>
          </a:xfrm>
          <a:prstGeom prst="snip2DiagRect">
            <a:avLst/>
          </a:prstGeom>
          <a:noFill/>
          <a:ln w="5715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857760"/>
            <a:ext cx="1657354" cy="690564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619 L 0.00052 -0.316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Подумай и ответь: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        К левому, подвижному блоку, подвешен груз весом 8 Н. Правый блок – неподвижный. Через оба блока перекинута нить. Вы видите, что её конец натянут с силой 4 Н. Как же нам в этом случае удаётся удерживать груз весом 8 Н? </a:t>
            </a:r>
            <a:endParaRPr lang="ru-RU" smtClean="0"/>
          </a:p>
        </p:txBody>
      </p:sp>
      <p:pic>
        <p:nvPicPr>
          <p:cNvPr id="15364" name="Picture 2" descr="http://www.fizika.ru/kniga/tema-03/p-03i-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6715125" y="1428750"/>
            <a:ext cx="1452563" cy="5126038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571500" y="714375"/>
            <a:ext cx="7772400" cy="1470025"/>
          </a:xfrm>
        </p:spPr>
        <p:txBody>
          <a:bodyPr/>
          <a:lstStyle/>
          <a:p>
            <a:r>
              <a:rPr lang="ru-RU" smtClean="0"/>
              <a:t>Эксперимент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285875" y="328612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Предложите вариант получения  шестикратного выигрыша в силе  проверьте гипотезу на опыте  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Решите тест</a:t>
            </a:r>
            <a:br>
              <a:rPr lang="ru-RU" smtClean="0">
                <a:latin typeface="Arial" charset="0"/>
              </a:rPr>
            </a:br>
            <a:r>
              <a:rPr lang="ru-RU" sz="1800" smtClean="0">
                <a:latin typeface="Arial" charset="0"/>
              </a:rPr>
              <a:t>Вариант 1                                                                   Вариант 2</a:t>
            </a:r>
          </a:p>
        </p:txBody>
      </p:sp>
      <p:pic>
        <p:nvPicPr>
          <p:cNvPr id="35845" name="Рисунок 1"/>
          <p:cNvPicPr>
            <a:picLocks noChangeAspect="1" noChangeArrowheads="1"/>
          </p:cNvPicPr>
          <p:nvPr/>
        </p:nvPicPr>
        <p:blipFill>
          <a:blip r:embed="rId3" cstate="print"/>
          <a:srcRect l="24062" t="16316" r="41698" b="12825"/>
          <a:stretch>
            <a:fillRect/>
          </a:stretch>
        </p:blipFill>
        <p:spPr bwMode="auto">
          <a:xfrm>
            <a:off x="4932363" y="1341438"/>
            <a:ext cx="3790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4"/>
          <p:cNvPicPr>
            <a:picLocks noChangeAspect="1" noChangeArrowheads="1"/>
          </p:cNvPicPr>
          <p:nvPr/>
        </p:nvPicPr>
        <p:blipFill>
          <a:blip r:embed="rId4" cstate="print"/>
          <a:srcRect l="23695" t="17041" r="40799" b="12923"/>
          <a:stretch>
            <a:fillRect/>
          </a:stretch>
        </p:blipFill>
        <p:spPr bwMode="auto">
          <a:xfrm>
            <a:off x="395288" y="1341438"/>
            <a:ext cx="37417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"/>
          <p:cNvPicPr>
            <a:picLocks noChangeAspect="1" noChangeArrowheads="1"/>
          </p:cNvPicPr>
          <p:nvPr/>
        </p:nvPicPr>
        <p:blipFill>
          <a:blip r:embed="rId3" cstate="print"/>
          <a:srcRect l="24062" t="16316" r="41698" b="12825"/>
          <a:stretch>
            <a:fillRect/>
          </a:stretch>
        </p:blipFill>
        <p:spPr bwMode="auto">
          <a:xfrm>
            <a:off x="4932363" y="1341438"/>
            <a:ext cx="3790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601" y="928688"/>
            <a:ext cx="7710438" cy="4876576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</a:rPr>
              <a:t>«Счастлив в наш век тот,</a:t>
            </a:r>
          </a:p>
          <a:p>
            <a:pPr marL="0" indent="0" algn="r" eaLnBrk="1" hangingPunct="1">
              <a:buFontTx/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</a:rPr>
              <a:t>Кому победа далась не кровью, а умом,</a:t>
            </a:r>
          </a:p>
          <a:p>
            <a:pPr marL="0" indent="0" algn="r" eaLnBrk="1" hangingPunct="1">
              <a:buFontTx/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</a:rPr>
              <a:t>Счастлив тот, кто </a:t>
            </a:r>
            <a:r>
              <a:rPr lang="ru-RU" sz="2800" b="1" i="1" dirty="0" smtClean="0">
                <a:solidFill>
                  <a:srgbClr val="6600CC"/>
                </a:solidFill>
                <a:latin typeface="Times New Roman" pitchFamily="18" charset="0"/>
              </a:rPr>
              <a:t>точку</a:t>
            </a:r>
          </a:p>
          <a:p>
            <a:pPr marL="0" indent="0" algn="r" eaLnBrk="1" hangingPunct="1">
              <a:buFontTx/>
              <a:buNone/>
            </a:pPr>
            <a:r>
              <a:rPr lang="ru-RU" sz="2800" b="1" i="1" dirty="0" smtClean="0">
                <a:solidFill>
                  <a:srgbClr val="6600CC"/>
                </a:solidFill>
                <a:latin typeface="Times New Roman" pitchFamily="18" charset="0"/>
              </a:rPr>
              <a:t> Архимеда</a:t>
            </a: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</a:rPr>
              <a:t> сумел сыскать </a:t>
            </a:r>
          </a:p>
          <a:p>
            <a:pPr marL="0" indent="0" algn="r" eaLnBrk="1" hangingPunct="1">
              <a:buFontTx/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</a:rPr>
              <a:t>в себе самом»</a:t>
            </a:r>
          </a:p>
          <a:p>
            <a:pPr marL="0" indent="0" algn="r" eaLnBrk="1" hangingPunct="1">
              <a:buFontTx/>
              <a:buNone/>
            </a:pPr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Ф.И. Тютчев</a:t>
            </a:r>
            <a:r>
              <a:rPr lang="ru-RU" sz="2800" b="1" i="1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95288" y="5084763"/>
            <a:ext cx="489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i="1" dirty="0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714375" y="11430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Домашнее задание:</a:t>
            </a: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571750"/>
            <a:ext cx="8137525" cy="30670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98989"/>
                </a:solidFill>
                <a:latin typeface="Arial" charset="0"/>
              </a:rPr>
              <a:t>  составить тезисный план по п. 60, 61,  </a:t>
            </a:r>
          </a:p>
          <a:p>
            <a:pPr eaLnBrk="1" hangingPunct="1"/>
            <a:endParaRPr lang="ru-RU" smtClean="0">
              <a:solidFill>
                <a:srgbClr val="898989"/>
              </a:solidFill>
              <a:latin typeface="Arial" charset="0"/>
            </a:endParaRPr>
          </a:p>
          <a:p>
            <a:pPr eaLnBrk="1" hangingPunct="1"/>
            <a:endParaRPr lang="ru-RU" smtClean="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 урока: «Рычаги в технике, быту и природе. Применение закона равновесия рычага к блоку».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Цели урока: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Рассмотреть возможности применения рычагов в природе, быту и технике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Изучить устройство и принцип действия неподвижного и подвижного блоков.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71813"/>
            <a:ext cx="4357688" cy="353218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9219" name="Группа 28"/>
          <p:cNvGrpSpPr>
            <a:grpSpLocks/>
          </p:cNvGrpSpPr>
          <p:nvPr/>
        </p:nvGrpSpPr>
        <p:grpSpPr bwMode="auto">
          <a:xfrm>
            <a:off x="3357563" y="285750"/>
            <a:ext cx="776287" cy="1074738"/>
            <a:chOff x="4929190" y="1428736"/>
            <a:chExt cx="775894" cy="1074959"/>
          </a:xfrm>
        </p:grpSpPr>
        <p:sp>
          <p:nvSpPr>
            <p:cNvPr id="27" name="TextBox 26"/>
            <p:cNvSpPr txBox="1"/>
            <p:nvPr/>
          </p:nvSpPr>
          <p:spPr>
            <a:xfrm>
              <a:off x="4929190" y="1428736"/>
              <a:ext cx="357190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ℓ</a:t>
              </a:r>
              <a:endParaRPr lang="ru-RU" sz="6000" dirty="0">
                <a:latin typeface="+mn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286380" y="1857364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1</a:t>
              </a:r>
            </a:p>
          </p:txBody>
        </p:sp>
      </p:grpSp>
      <p:grpSp>
        <p:nvGrpSpPr>
          <p:cNvPr id="9220" name="Группа 29"/>
          <p:cNvGrpSpPr>
            <a:grpSpLocks/>
          </p:cNvGrpSpPr>
          <p:nvPr/>
        </p:nvGrpSpPr>
        <p:grpSpPr bwMode="auto">
          <a:xfrm>
            <a:off x="785813" y="214313"/>
            <a:ext cx="785812" cy="1074737"/>
            <a:chOff x="4929191" y="1428736"/>
            <a:chExt cx="756031" cy="1074959"/>
          </a:xfrm>
        </p:grpSpPr>
        <p:sp>
          <p:nvSpPr>
            <p:cNvPr id="31" name="TextBox 30"/>
            <p:cNvSpPr txBox="1"/>
            <p:nvPr/>
          </p:nvSpPr>
          <p:spPr>
            <a:xfrm>
              <a:off x="4929191" y="1428736"/>
              <a:ext cx="258633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ℓ</a:t>
              </a:r>
              <a:endParaRPr lang="ru-RU" sz="6000" dirty="0"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06255" y="1857364"/>
              <a:ext cx="378967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2</a:t>
              </a:r>
            </a:p>
          </p:txBody>
        </p:sp>
      </p:grpSp>
      <p:grpSp>
        <p:nvGrpSpPr>
          <p:cNvPr id="9221" name="Группа 44"/>
          <p:cNvGrpSpPr>
            <a:grpSpLocks/>
          </p:cNvGrpSpPr>
          <p:nvPr/>
        </p:nvGrpSpPr>
        <p:grpSpPr bwMode="auto">
          <a:xfrm>
            <a:off x="-214313" y="428625"/>
            <a:ext cx="5848351" cy="2432050"/>
            <a:chOff x="357126" y="428604"/>
            <a:chExt cx="5847992" cy="243228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57126" y="428604"/>
              <a:ext cx="5572196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В       О                 А                   </a:t>
              </a:r>
            </a:p>
          </p:txBody>
        </p:sp>
        <p:grpSp>
          <p:nvGrpSpPr>
            <p:cNvPr id="9231" name="Группа 43"/>
            <p:cNvGrpSpPr>
              <a:grpSpLocks/>
            </p:cNvGrpSpPr>
            <p:nvPr/>
          </p:nvGrpSpPr>
          <p:grpSpPr bwMode="auto">
            <a:xfrm>
              <a:off x="642910" y="1142984"/>
              <a:ext cx="5562208" cy="1717901"/>
              <a:chOff x="642910" y="1142984"/>
              <a:chExt cx="5562208" cy="1717901"/>
            </a:xfrm>
          </p:grpSpPr>
          <p:grpSp>
            <p:nvGrpSpPr>
              <p:cNvPr id="9232" name="Группа 24"/>
              <p:cNvGrpSpPr>
                <a:grpSpLocks/>
              </p:cNvGrpSpPr>
              <p:nvPr/>
            </p:nvGrpSpPr>
            <p:grpSpPr bwMode="auto">
              <a:xfrm>
                <a:off x="642910" y="1142984"/>
                <a:ext cx="4929190" cy="1571636"/>
                <a:chOff x="5000628" y="785794"/>
                <a:chExt cx="3929090" cy="1571636"/>
              </a:xfrm>
            </p:grpSpPr>
            <p:grpSp>
              <p:nvGrpSpPr>
                <p:cNvPr id="9241" name="Группа 21"/>
                <p:cNvGrpSpPr>
                  <a:grpSpLocks/>
                </p:cNvGrpSpPr>
                <p:nvPr/>
              </p:nvGrpSpPr>
              <p:grpSpPr bwMode="auto">
                <a:xfrm>
                  <a:off x="5072066" y="785794"/>
                  <a:ext cx="3714776" cy="357190"/>
                  <a:chOff x="5072066" y="785794"/>
                  <a:chExt cx="3714776" cy="357190"/>
                </a:xfrm>
              </p:grpSpPr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 rot="5400000">
                    <a:off x="5607066" y="893024"/>
                    <a:ext cx="214333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245" name="Группа 20"/>
                  <p:cNvGrpSpPr>
                    <a:grpSpLocks/>
                  </p:cNvGrpSpPr>
                  <p:nvPr/>
                </p:nvGrpSpPr>
                <p:grpSpPr bwMode="auto">
                  <a:xfrm>
                    <a:off x="5072066" y="785794"/>
                    <a:ext cx="3714776" cy="357190"/>
                    <a:chOff x="5072066" y="785794"/>
                    <a:chExt cx="3714776" cy="357190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>
                      <a:off x="5071446" y="857302"/>
                      <a:ext cx="3715006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" name="Равнобедренный треугольник 7"/>
                    <p:cNvSpPr/>
                    <p:nvPr/>
                  </p:nvSpPr>
                  <p:spPr>
                    <a:xfrm>
                      <a:off x="6143179" y="857302"/>
                      <a:ext cx="356823" cy="285777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dirty="0"/>
                        <a:t> </a:t>
                      </a:r>
                    </a:p>
                  </p:txBody>
                </p:sp>
                <p:cxnSp>
                  <p:nvCxnSpPr>
                    <p:cNvPr id="18" name="Прямая соединительная линия 17"/>
                    <p:cNvCxnSpPr/>
                    <p:nvPr/>
                  </p:nvCxnSpPr>
                  <p:spPr>
                    <a:xfrm rot="5400000">
                      <a:off x="6821782" y="893024"/>
                      <a:ext cx="214333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Прямая соединительная линия 18"/>
                    <p:cNvCxnSpPr/>
                    <p:nvPr/>
                  </p:nvCxnSpPr>
                  <p:spPr>
                    <a:xfrm rot="5400000">
                      <a:off x="8036498" y="893024"/>
                      <a:ext cx="214333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Прямая соединительная линия 19"/>
                    <p:cNvCxnSpPr/>
                    <p:nvPr/>
                  </p:nvCxnSpPr>
                  <p:spPr>
                    <a:xfrm rot="5400000">
                      <a:off x="7393711" y="893024"/>
                      <a:ext cx="214333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3" name="Стрелка вниз 22"/>
                <p:cNvSpPr/>
                <p:nvPr/>
              </p:nvSpPr>
              <p:spPr>
                <a:xfrm>
                  <a:off x="5000587" y="857302"/>
                  <a:ext cx="285964" cy="150032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Стрелка вниз 23"/>
                <p:cNvSpPr/>
                <p:nvPr/>
              </p:nvSpPr>
              <p:spPr>
                <a:xfrm>
                  <a:off x="8572611" y="857302"/>
                  <a:ext cx="356823" cy="785887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233" name="Группа 32"/>
              <p:cNvGrpSpPr>
                <a:grpSpLocks/>
              </p:cNvGrpSpPr>
              <p:nvPr/>
            </p:nvGrpSpPr>
            <p:grpSpPr bwMode="auto">
              <a:xfrm>
                <a:off x="5572100" y="1643050"/>
                <a:ext cx="633018" cy="1074959"/>
                <a:chOff x="4643406" y="1428736"/>
                <a:chExt cx="633018" cy="1074959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4643406" y="1428736"/>
                  <a:ext cx="571504" cy="10156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F</a:t>
                  </a:r>
                  <a:endParaRPr lang="ru-RU" sz="6000" dirty="0">
                    <a:latin typeface="+mn-lt"/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4857720" y="1857364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1</a:t>
                  </a:r>
                </a:p>
              </p:txBody>
            </p:sp>
          </p:grpSp>
          <p:grpSp>
            <p:nvGrpSpPr>
              <p:cNvPr id="9234" name="Группа 37"/>
              <p:cNvGrpSpPr>
                <a:grpSpLocks/>
              </p:cNvGrpSpPr>
              <p:nvPr/>
            </p:nvGrpSpPr>
            <p:grpSpPr bwMode="auto">
              <a:xfrm>
                <a:off x="1071538" y="1785926"/>
                <a:ext cx="704424" cy="1074959"/>
                <a:chOff x="4929190" y="1428736"/>
                <a:chExt cx="704424" cy="1074959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29190" y="1428736"/>
                  <a:ext cx="571504" cy="101566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60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F</a:t>
                  </a:r>
                  <a:endParaRPr lang="ru-RU" sz="6000" dirty="0">
                    <a:latin typeface="+mn-lt"/>
                  </a:endParaRPr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5214910" y="1857364"/>
                  <a:ext cx="418704" cy="6463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3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2</a:t>
                  </a:r>
                </a:p>
              </p:txBody>
            </p:sp>
          </p:grpSp>
          <p:cxnSp>
            <p:nvCxnSpPr>
              <p:cNvPr id="42" name="Прямая со стрелкой 41"/>
              <p:cNvCxnSpPr/>
              <p:nvPr/>
            </p:nvCxnSpPr>
            <p:spPr>
              <a:xfrm>
                <a:off x="1142890" y="1928935"/>
                <a:ext cx="500032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>
                <a:off x="5643177" y="1786046"/>
                <a:ext cx="50003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Прямоугольник 46"/>
          <p:cNvSpPr/>
          <p:nvPr/>
        </p:nvSpPr>
        <p:spPr>
          <a:xfrm>
            <a:off x="1428728" y="1643050"/>
            <a:ext cx="2727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О -точка опоры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714876" y="3441680"/>
            <a:ext cx="4429124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ℓ </a:t>
            </a:r>
            <a:r>
              <a:rPr lang="ru-RU" sz="2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-</a:t>
            </a:r>
            <a:r>
              <a:rPr lang="ru-RU" sz="24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2400" b="1" i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плечо силы </a:t>
            </a:r>
            <a:r>
              <a:rPr lang="ru-RU" sz="2400" i="1" dirty="0">
                <a:latin typeface="+mn-lt"/>
              </a:rPr>
              <a:t>- кратчайшее расстояние между точкой опоры и прямой, вдоль которой действует на рычаг сила.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u="sng" dirty="0">
                <a:latin typeface="+mn-lt"/>
              </a:rPr>
              <a:t>Чтобы найти плечо силы</a:t>
            </a:r>
            <a:r>
              <a:rPr lang="ru-RU" sz="2400" i="1" dirty="0">
                <a:latin typeface="+mn-lt"/>
              </a:rPr>
              <a:t>, надо из точки опоры опустить перпендикуляр на линию действия силы.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282" y="0"/>
            <a:ext cx="871543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Рычаг. Равновесие сил на рычаге.</a:t>
            </a:r>
          </a:p>
        </p:txBody>
      </p:sp>
      <p:sp>
        <p:nvSpPr>
          <p:cNvPr id="9225" name="TextBox 36"/>
          <p:cNvSpPr txBox="1">
            <a:spLocks noChangeArrowheads="1"/>
          </p:cNvSpPr>
          <p:nvPr/>
        </p:nvSpPr>
        <p:spPr bwMode="auto">
          <a:xfrm>
            <a:off x="6000750" y="0"/>
            <a:ext cx="3143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Calibri" pitchFamily="34" charset="0"/>
              </a:rPr>
              <a:t>Рычаг </a:t>
            </a:r>
            <a:r>
              <a:rPr lang="ru-RU" sz="2400" b="1" i="1">
                <a:latin typeface="Calibri" pitchFamily="34" charset="0"/>
              </a:rPr>
              <a:t>– это твердое тело, способное вращаться вокруг неподвижной опоры.</a:t>
            </a:r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571625"/>
            <a:ext cx="1771650" cy="800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9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2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2428875"/>
            <a:ext cx="1770062" cy="928688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820150" cy="1008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0066"/>
                </a:solidFill>
                <a:latin typeface="Times New Roman" pitchFamily="18" charset="0"/>
              </a:rPr>
              <a:t>Кости конечностей (рук и ног), череп, нижняя челюсть, фаланги пальцев, свод стопы.</a:t>
            </a:r>
          </a:p>
        </p:txBody>
      </p:sp>
      <p:pic>
        <p:nvPicPr>
          <p:cNvPr id="14349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489743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5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644900"/>
            <a:ext cx="428466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16"/>
          <p:cNvSpPr>
            <a:spLocks noChangeArrowheads="1" noChangeShapeType="1" noTextEdit="1"/>
          </p:cNvSpPr>
          <p:nvPr/>
        </p:nvSpPr>
        <p:spPr bwMode="auto">
          <a:xfrm>
            <a:off x="611188" y="288925"/>
            <a:ext cx="813593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Monotype Corsiva"/>
              </a:rPr>
              <a:t>Рычаги в теле человека: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IMG_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188913"/>
            <a:ext cx="8281987" cy="6669087"/>
          </a:xfrm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383088" y="2349500"/>
            <a:ext cx="2276475" cy="3887788"/>
            <a:chOff x="2761" y="1480"/>
            <a:chExt cx="1434" cy="2449"/>
          </a:xfrm>
        </p:grpSpPr>
        <p:sp>
          <p:nvSpPr>
            <p:cNvPr id="1039" name="Line 12"/>
            <p:cNvSpPr>
              <a:spLocks noChangeShapeType="1"/>
            </p:cNvSpPr>
            <p:nvPr/>
          </p:nvSpPr>
          <p:spPr bwMode="auto">
            <a:xfrm flipV="1">
              <a:off x="2880" y="1480"/>
              <a:ext cx="1315" cy="2359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AutoShape 13"/>
            <p:cNvSpPr>
              <a:spLocks noChangeArrowheads="1"/>
            </p:cNvSpPr>
            <p:nvPr/>
          </p:nvSpPr>
          <p:spPr bwMode="auto">
            <a:xfrm>
              <a:off x="2761" y="3747"/>
              <a:ext cx="210" cy="182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3059113" y="836613"/>
            <a:ext cx="72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516688" y="1700213"/>
            <a:ext cx="863600" cy="865187"/>
            <a:chOff x="4105" y="1071"/>
            <a:chExt cx="544" cy="545"/>
          </a:xfrm>
        </p:grpSpPr>
        <p:sp>
          <p:nvSpPr>
            <p:cNvPr id="1036" name="AutoShape 15"/>
            <p:cNvSpPr>
              <a:spLocks noChangeArrowheads="1"/>
            </p:cNvSpPr>
            <p:nvPr/>
          </p:nvSpPr>
          <p:spPr bwMode="auto">
            <a:xfrm>
              <a:off x="4105" y="1434"/>
              <a:ext cx="137" cy="91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7" name="Line 17"/>
            <p:cNvSpPr>
              <a:spLocks noChangeShapeType="1"/>
            </p:cNvSpPr>
            <p:nvPr/>
          </p:nvSpPr>
          <p:spPr bwMode="auto">
            <a:xfrm>
              <a:off x="4150" y="1480"/>
              <a:ext cx="318" cy="13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7" name="Object 28"/>
            <p:cNvGraphicFramePr>
              <a:graphicFrameLocks noChangeAspect="1"/>
            </p:cNvGraphicFramePr>
            <p:nvPr/>
          </p:nvGraphicFramePr>
          <p:xfrm>
            <a:off x="4332" y="1071"/>
            <a:ext cx="280" cy="408"/>
          </p:xfrm>
          <a:graphic>
            <a:graphicData uri="http://schemas.openxmlformats.org/presentationml/2006/ole">
              <p:oleObj spid="_x0000_s1027" name="Формула" r:id="rId5" imgW="177480" imgH="215640" progId="Equation.3">
                <p:embed/>
              </p:oleObj>
            </a:graphicData>
          </a:graphic>
        </p:graphicFrame>
        <p:sp>
          <p:nvSpPr>
            <p:cNvPr id="1038" name="Line 31"/>
            <p:cNvSpPr>
              <a:spLocks noChangeShapeType="1"/>
            </p:cNvSpPr>
            <p:nvPr/>
          </p:nvSpPr>
          <p:spPr bwMode="auto">
            <a:xfrm>
              <a:off x="4422" y="110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08400" y="4149725"/>
            <a:ext cx="1441450" cy="1150938"/>
            <a:chOff x="2336" y="2614"/>
            <a:chExt cx="908" cy="725"/>
          </a:xfrm>
        </p:grpSpPr>
        <p:sp>
          <p:nvSpPr>
            <p:cNvPr id="1033" name="AutoShape 14"/>
            <p:cNvSpPr>
              <a:spLocks noChangeArrowheads="1"/>
            </p:cNvSpPr>
            <p:nvPr/>
          </p:nvSpPr>
          <p:spPr bwMode="auto">
            <a:xfrm>
              <a:off x="3107" y="3248"/>
              <a:ext cx="137" cy="91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34" name="Line 16"/>
            <p:cNvSpPr>
              <a:spLocks noChangeShapeType="1"/>
            </p:cNvSpPr>
            <p:nvPr/>
          </p:nvSpPr>
          <p:spPr bwMode="auto">
            <a:xfrm flipH="1" flipV="1">
              <a:off x="2336" y="2886"/>
              <a:ext cx="816" cy="408"/>
            </a:xfrm>
            <a:prstGeom prst="line">
              <a:avLst/>
            </a:prstGeom>
            <a:noFill/>
            <a:ln w="50800">
              <a:solidFill>
                <a:srgbClr val="00FF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6" name="Object 19"/>
            <p:cNvGraphicFramePr>
              <a:graphicFrameLocks noChangeAspect="1"/>
            </p:cNvGraphicFramePr>
            <p:nvPr/>
          </p:nvGraphicFramePr>
          <p:xfrm>
            <a:off x="2562" y="2614"/>
            <a:ext cx="363" cy="464"/>
          </p:xfrm>
          <a:graphic>
            <a:graphicData uri="http://schemas.openxmlformats.org/presentationml/2006/ole">
              <p:oleObj spid="_x0000_s1026" name="Формула" r:id="rId6" imgW="164880" imgH="215640" progId="Equation.3">
                <p:embed/>
              </p:oleObj>
            </a:graphicData>
          </a:graphic>
        </p:graphicFrame>
        <p:sp>
          <p:nvSpPr>
            <p:cNvPr id="1035" name="Line 32"/>
            <p:cNvSpPr>
              <a:spLocks noChangeShapeType="1"/>
            </p:cNvSpPr>
            <p:nvPr/>
          </p:nvSpPr>
          <p:spPr bwMode="auto">
            <a:xfrm>
              <a:off x="2699" y="267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80645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EBCF"/>
                    </a:gs>
                    <a:gs pos="25000">
                      <a:srgbClr val="9CB86E"/>
                    </a:gs>
                    <a:gs pos="50000">
                      <a:srgbClr val="156B13"/>
                    </a:gs>
                    <a:gs pos="75000">
                      <a:srgbClr val="9CB86E"/>
                    </a:gs>
                    <a:gs pos="100000">
                      <a:srgbClr val="DDEBCF"/>
                    </a:gs>
                  </a:gsLst>
                  <a:lin ang="5400000" scaled="1"/>
                </a:gradFill>
                <a:latin typeface="Monotype Corsiva"/>
              </a:rPr>
              <a:t>Рычаги в теле животных:</a:t>
            </a:r>
          </a:p>
        </p:txBody>
      </p:sp>
      <p:pic>
        <p:nvPicPr>
          <p:cNvPr id="24587" name="Picture 11" descr="j02625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3657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j02290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28800"/>
            <a:ext cx="18272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j02975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341438"/>
            <a:ext cx="1812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96" name="Object 20"/>
          <p:cNvGraphicFramePr>
            <a:graphicFrameLocks noChangeAspect="1"/>
          </p:cNvGraphicFramePr>
          <p:nvPr>
            <p:ph sz="half" idx="1"/>
          </p:nvPr>
        </p:nvGraphicFramePr>
        <p:xfrm>
          <a:off x="179388" y="1268413"/>
          <a:ext cx="3095625" cy="4525962"/>
        </p:xfrm>
        <a:graphic>
          <a:graphicData uri="http://schemas.openxmlformats.org/presentationml/2006/ole">
            <p:oleObj spid="_x0000_s2050" name="Точечный рисунок" r:id="rId7" imgW="3238952" imgH="47345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4600"/>
                </a:solidFill>
                <a:latin typeface="Monotype Corsiva" pitchFamily="66" charset="0"/>
              </a:rPr>
              <a:t>Задача на смекалку!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553450" cy="4679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Какую роль может играть в данной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задаче линейка?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2) Что можно использовать в качестве точки опоры рычага?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3) Как нужно расположить линейку с монетами относительно края стола, чтобы вся система была в равновесии?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4) Какие силы действуют на плечи данного рычага? Где находятся точки приложения этих сил?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5) Где находится ось вращения рычага?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>
                <a:solidFill>
                  <a:srgbClr val="660033"/>
                </a:solidFill>
                <a:latin typeface="Times New Roman" pitchFamily="18" charset="0"/>
              </a:rPr>
              <a:t>С помощью монет определить массу линейки.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563938" y="1268413"/>
            <a:ext cx="2028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solidFill>
                  <a:srgbClr val="000099"/>
                </a:solidFill>
                <a:latin typeface="Times New Roman" pitchFamily="18" charset="0"/>
              </a:rPr>
              <a:t>Подсказки: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643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Применение закона равновесия </a:t>
            </a:r>
          </a:p>
          <a:p>
            <a:pPr algn="ctr"/>
            <a:r>
              <a:rPr lang="ru-RU" sz="2800" b="1">
                <a:latin typeface="Calibri" pitchFamily="34" charset="0"/>
              </a:rPr>
              <a:t>рычага к блоку.  </a:t>
            </a:r>
          </a:p>
        </p:txBody>
      </p:sp>
      <p:pic>
        <p:nvPicPr>
          <p:cNvPr id="10243" name="Picture 3" descr="C:\Users\Администратор\Pictures\механизмы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85938"/>
            <a:ext cx="1643062" cy="29797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2071688" y="1214438"/>
            <a:ext cx="6643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latin typeface="Calibri" pitchFamily="34" charset="0"/>
              </a:rPr>
              <a:t>Блок</a:t>
            </a:r>
            <a:r>
              <a:rPr lang="ru-RU" sz="2800" b="1">
                <a:latin typeface="Calibri" pitchFamily="34" charset="0"/>
              </a:rPr>
              <a:t> представляет собой колесо с желобом, укрепленное в обойме. По желобу блока  пропускают веревку, трос  или цепь.</a:t>
            </a: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 u="sng">
                <a:latin typeface="Calibri" pitchFamily="34" charset="0"/>
              </a:rPr>
              <a:t>Неподвижныйблок- </a:t>
            </a:r>
            <a:r>
              <a:rPr lang="ru-RU" sz="2800" b="1">
                <a:latin typeface="Calibri" pitchFamily="34" charset="0"/>
              </a:rPr>
              <a:t>блок, ось которого закреплена и при подъеме грузов не поднимается и не опускается</a:t>
            </a:r>
            <a:r>
              <a:rPr lang="ru-RU" sz="2800">
                <a:latin typeface="Calibri" pitchFamily="34" charset="0"/>
              </a:rPr>
              <a:t>.</a:t>
            </a:r>
          </a:p>
        </p:txBody>
      </p:sp>
      <p:pic>
        <p:nvPicPr>
          <p:cNvPr id="11" name="Picture 5" descr="C:\Users\Администратор\Pictures\механизмы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5000625"/>
            <a:ext cx="1571625" cy="152876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4857760"/>
            <a:ext cx="285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ОА = 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R=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плечо силы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4482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5286388"/>
            <a:ext cx="2801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 =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R=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плечо силы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</a:t>
            </a:r>
            <a:r>
              <a:rPr lang="en-US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1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715016"/>
            <a:ext cx="17859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ОА = ОВ= 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Простые механизмы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Текст 8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pPr algn="ctr" eaLnBrk="1" hangingPunct="1"/>
            <a:r>
              <a:rPr lang="ru-RU" smtClean="0"/>
              <a:t>Неподвижный блок</a:t>
            </a:r>
          </a:p>
        </p:txBody>
      </p:sp>
      <p:sp>
        <p:nvSpPr>
          <p:cNvPr id="13316" name="Текст 9"/>
          <p:cNvSpPr>
            <a:spLocks noGrp="1"/>
          </p:cNvSpPr>
          <p:nvPr>
            <p:ph type="body" sz="half" idx="3"/>
          </p:nvPr>
        </p:nvSpPr>
        <p:spPr>
          <a:xfrm>
            <a:off x="4648200" y="1535113"/>
            <a:ext cx="4038600" cy="639762"/>
          </a:xfrm>
        </p:spPr>
        <p:txBody>
          <a:bodyPr/>
          <a:lstStyle/>
          <a:p>
            <a:pPr algn="ctr" eaLnBrk="1" hangingPunct="1"/>
            <a:r>
              <a:rPr lang="ru-RU" smtClean="0"/>
              <a:t>Подвижный блок</a:t>
            </a:r>
          </a:p>
        </p:txBody>
      </p:sp>
      <p:pic>
        <p:nvPicPr>
          <p:cNvPr id="1026" name="Picture 2" descr="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4040188" cy="2568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Содержимое 3" descr="23"/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286000"/>
            <a:ext cx="3930650" cy="2565841"/>
          </a:xfrm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2">
                <a:lumMod val="50000"/>
              </a:schemeClr>
            </a:extrusionClr>
            <a:contourClr>
              <a:schemeClr val="tx2">
                <a:lumMod val="5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440</Words>
  <Application>Microsoft Office PowerPoint</Application>
  <PresentationFormat>Экран (4:3)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Формула</vt:lpstr>
      <vt:lpstr>Точечный рисунок</vt:lpstr>
      <vt:lpstr>«Дайте мне точку опоры,  и я подниму Землю!»</vt:lpstr>
      <vt:lpstr>Тема урока: «Рычаги в технике, быту и природе. Применение закона равновесия рычага к блоку».</vt:lpstr>
      <vt:lpstr>Слайд 3</vt:lpstr>
      <vt:lpstr>Слайд 4</vt:lpstr>
      <vt:lpstr>Слайд 5</vt:lpstr>
      <vt:lpstr>Слайд 6</vt:lpstr>
      <vt:lpstr>Задача на смекалку!</vt:lpstr>
      <vt:lpstr>Слайд 8</vt:lpstr>
      <vt:lpstr>Простые механизмы</vt:lpstr>
      <vt:lpstr>Слайд 10</vt:lpstr>
      <vt:lpstr>Подумай и ответь:</vt:lpstr>
      <vt:lpstr>Эксперимент</vt:lpstr>
      <vt:lpstr>Решите тест Вариант 1                                                                   Вариант 2</vt:lpstr>
      <vt:lpstr>Слайд 14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«Дайте мне точку опоры,  и я подниму Землю!»</dc:title>
  <dc:creator>grom</dc:creator>
  <cp:lastModifiedBy>Hkola</cp:lastModifiedBy>
  <cp:revision>28</cp:revision>
  <dcterms:created xsi:type="dcterms:W3CDTF">2013-04-08T17:52:42Z</dcterms:created>
  <dcterms:modified xsi:type="dcterms:W3CDTF">2015-10-06T11:19:42Z</dcterms:modified>
</cp:coreProperties>
</file>