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8" r:id="rId9"/>
    <p:sldId id="272" r:id="rId10"/>
    <p:sldId id="273" r:id="rId11"/>
    <p:sldId id="260" r:id="rId12"/>
    <p:sldId id="274" r:id="rId13"/>
    <p:sldId id="263" r:id="rId14"/>
    <p:sldId id="275" r:id="rId15"/>
    <p:sldId id="264" r:id="rId16"/>
    <p:sldId id="277" r:id="rId17"/>
    <p:sldId id="278" r:id="rId18"/>
    <p:sldId id="276" r:id="rId19"/>
    <p:sldId id="279" r:id="rId20"/>
    <p:sldId id="265" r:id="rId21"/>
    <p:sldId id="261" r:id="rId22"/>
    <p:sldId id="267" r:id="rId23"/>
    <p:sldId id="281" r:id="rId24"/>
    <p:sldId id="283" r:id="rId25"/>
    <p:sldId id="280" r:id="rId26"/>
    <p:sldId id="285" r:id="rId27"/>
    <p:sldId id="286" r:id="rId28"/>
    <p:sldId id="287" r:id="rId29"/>
    <p:sldId id="288" r:id="rId30"/>
    <p:sldId id="284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CC"/>
    <a:srgbClr val="FF6600"/>
    <a:srgbClr val="0000CC"/>
    <a:srgbClr val="003399"/>
    <a:srgbClr val="3399FF"/>
    <a:srgbClr val="EC4A59"/>
    <a:srgbClr val="FF33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6" autoAdjust="0"/>
    <p:restoredTop sz="94660"/>
  </p:normalViewPr>
  <p:slideViewPr>
    <p:cSldViewPr>
      <p:cViewPr varScale="1">
        <p:scale>
          <a:sx n="85" d="100"/>
          <a:sy n="85" d="100"/>
        </p:scale>
        <p:origin x="-2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E93FA3-35C3-4377-B19F-F19314214BFF}" type="datetimeFigureOut">
              <a:rPr lang="ru-RU"/>
              <a:pPr>
                <a:defRPr/>
              </a:pPr>
              <a:t>21.02.2010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F0838A-3DB2-482D-BD93-4E04D168A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1E1DF9-BDB9-4201-82D1-CD8D92C0E96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6B9767-F2BA-45B4-9F78-D0DD85CEB6C9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A54C3-FFE9-4F4D-B47F-B93F54548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DF6C-4FB1-4D21-BDA4-62BE9E1FB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49437-DE74-481C-A4F5-12DB2490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3779-315E-4F5D-AF44-500ED577D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DD702-732D-4082-BA38-09DEAE04D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C05A8-DBB7-4178-99EE-7A4D38D45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3D2F0-752A-49D9-AF2C-7E42A3077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BED6F-A79A-49E8-B55C-B73E13D61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0A4A2-4A7E-4C69-91CD-F409B5183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71B75-8AA8-4A0C-BC64-210F2F1A7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AEBD-BBEB-439E-BC7D-71F50B515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45B912-2B17-4D5F-8BA3-5A6430434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1.xml"/><Relationship Id="rId3" Type="http://schemas.openxmlformats.org/officeDocument/2006/relationships/audio" Target="../media/audio1.wav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2.xml"/><Relationship Id="rId7" Type="http://schemas.openxmlformats.org/officeDocument/2006/relationships/slide" Target="slide16.xml"/><Relationship Id="rId12" Type="http://schemas.openxmlformats.org/officeDocument/2006/relationships/slide" Target="slide2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11" Type="http://schemas.openxmlformats.org/officeDocument/2006/relationships/slide" Target="slide20.xml"/><Relationship Id="rId5" Type="http://schemas.openxmlformats.org/officeDocument/2006/relationships/slide" Target="slide14.xml"/><Relationship Id="rId10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2.xml"/><Relationship Id="rId7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25.xml"/><Relationship Id="rId11" Type="http://schemas.openxmlformats.org/officeDocument/2006/relationships/slide" Target="slide30.xml"/><Relationship Id="rId5" Type="http://schemas.openxmlformats.org/officeDocument/2006/relationships/slide" Target="slide24.xml"/><Relationship Id="rId10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slishad.blog.tut.by/12/istoriya-razvitiya-basketbola/" TargetMode="External"/><Relationship Id="rId2" Type="http://schemas.openxmlformats.org/officeDocument/2006/relationships/hyperlink" Target="http://basketball.sport-lives.com/rules/dictionary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basketball.sport-lives.com/images/rules/bn_rule2_8big.gif" TargetMode="External"/><Relationship Id="rId4" Type="http://schemas.openxmlformats.org/officeDocument/2006/relationships/hyperlink" Target="http://moibasketball.narod.ru/gest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852863" y="162877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100</a:t>
            </a:r>
          </a:p>
        </p:txBody>
      </p:sp>
      <p:sp>
        <p:nvSpPr>
          <p:cNvPr id="2054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508625" y="1628775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150</a:t>
            </a:r>
          </a:p>
        </p:txBody>
      </p:sp>
      <p:sp>
        <p:nvSpPr>
          <p:cNvPr id="2056" name="Text Box 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164388" y="162877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grpSp>
        <p:nvGrpSpPr>
          <p:cNvPr id="4101" name="Group 16"/>
          <p:cNvGrpSpPr>
            <a:grpSpLocks/>
          </p:cNvGrpSpPr>
          <p:nvPr/>
        </p:nvGrpSpPr>
        <p:grpSpPr bwMode="auto">
          <a:xfrm>
            <a:off x="142159" y="1643050"/>
            <a:ext cx="3572516" cy="4771139"/>
            <a:chOff x="-56" y="1080"/>
            <a:chExt cx="2426" cy="2998"/>
          </a:xfrm>
          <a:solidFill>
            <a:schemeClr val="bg1"/>
          </a:solidFill>
        </p:grpSpPr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-56" y="1080"/>
              <a:ext cx="2232" cy="4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История </a:t>
              </a:r>
              <a:endPara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1" name="Text Box 14"/>
            <p:cNvSpPr txBox="1">
              <a:spLocks noChangeArrowheads="1"/>
            </p:cNvSpPr>
            <p:nvPr/>
          </p:nvSpPr>
          <p:spPr bwMode="auto">
            <a:xfrm>
              <a:off x="-56" y="2202"/>
              <a:ext cx="2377" cy="4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Размеры</a:t>
              </a:r>
            </a:p>
          </p:txBody>
        </p:sp>
        <p:sp>
          <p:nvSpPr>
            <p:cNvPr id="4112" name="Text Box 15"/>
            <p:cNvSpPr txBox="1">
              <a:spLocks noChangeArrowheads="1"/>
            </p:cNvSpPr>
            <p:nvPr/>
          </p:nvSpPr>
          <p:spPr bwMode="auto">
            <a:xfrm>
              <a:off x="-56" y="3324"/>
              <a:ext cx="2426" cy="7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Баскетбольные термины</a:t>
              </a:r>
              <a:endPara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65" name="Text Box 1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500438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100</a:t>
            </a:r>
          </a:p>
        </p:txBody>
      </p:sp>
      <p:sp>
        <p:nvSpPr>
          <p:cNvPr id="2066" name="Text Box 18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3500438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150</a:t>
            </a:r>
          </a:p>
        </p:txBody>
      </p:sp>
      <p:sp>
        <p:nvSpPr>
          <p:cNvPr id="2067" name="Text Box 1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7091363" y="3500438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200</a:t>
            </a:r>
          </a:p>
        </p:txBody>
      </p:sp>
      <p:sp>
        <p:nvSpPr>
          <p:cNvPr id="2068" name="Text Box 20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3852863" y="544512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100</a:t>
            </a:r>
          </a:p>
        </p:txBody>
      </p:sp>
      <p:sp>
        <p:nvSpPr>
          <p:cNvPr id="2069" name="Text Box 21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5508625" y="5445125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150</a:t>
            </a:r>
          </a:p>
        </p:txBody>
      </p:sp>
      <p:sp>
        <p:nvSpPr>
          <p:cNvPr id="2070" name="Text Box 22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164388" y="544512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sp>
        <p:nvSpPr>
          <p:cNvPr id="4108" name="AutoShape 23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57958"/>
            <a:ext cx="685829" cy="355580"/>
          </a:xfrm>
          <a:prstGeom prst="actionButtonForwardNex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5370" y="357166"/>
            <a:ext cx="77927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Оранжевое погружение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6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1142976" y="2071678"/>
            <a:ext cx="6500858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Что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такое «дриблинг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8" descr="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428868"/>
            <a:ext cx="1223963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69137" y="714356"/>
            <a:ext cx="666637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Дай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52863" y="162877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100</a:t>
            </a:r>
          </a:p>
        </p:txBody>
      </p:sp>
      <p:sp>
        <p:nvSpPr>
          <p:cNvPr id="8195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508625" y="1628775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150</a:t>
            </a:r>
          </a:p>
        </p:txBody>
      </p:sp>
      <p:sp>
        <p:nvSpPr>
          <p:cNvPr id="8196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164388" y="162877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Баскетбол в правилах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14282" y="1643050"/>
            <a:ext cx="3240087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Фолы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14282" y="3500438"/>
            <a:ext cx="3240087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Игроки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14282" y="5429264"/>
            <a:ext cx="3240087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</a:p>
        </p:txBody>
      </p:sp>
      <p:sp>
        <p:nvSpPr>
          <p:cNvPr id="8202" name="Text Box 1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500438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/>
              <a:t>100</a:t>
            </a:r>
          </a:p>
        </p:txBody>
      </p:sp>
      <p:sp>
        <p:nvSpPr>
          <p:cNvPr id="8203" name="Text 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3500438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150</a:t>
            </a:r>
          </a:p>
        </p:txBody>
      </p:sp>
      <p:sp>
        <p:nvSpPr>
          <p:cNvPr id="8204" name="Text Box 1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7091363" y="3500438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sp>
        <p:nvSpPr>
          <p:cNvPr id="8205" name="Text Box 13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852863" y="544512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100</a:t>
            </a:r>
          </a:p>
        </p:txBody>
      </p:sp>
      <p:sp>
        <p:nvSpPr>
          <p:cNvPr id="8206" name="Text Box 14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5508625" y="5445125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150</a:t>
            </a:r>
          </a:p>
        </p:txBody>
      </p:sp>
      <p:sp>
        <p:nvSpPr>
          <p:cNvPr id="8207" name="Text Box 1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7164388" y="544512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sp>
        <p:nvSpPr>
          <p:cNvPr id="14351" name="AutoShape 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900" y="6215082"/>
            <a:ext cx="827087" cy="476250"/>
          </a:xfrm>
          <a:prstGeom prst="actionButtonForwardNex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7"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Прямоугольник 6"/>
          <p:cNvSpPr>
            <a:spLocks noChangeArrowheads="1"/>
          </p:cNvSpPr>
          <p:nvPr/>
        </p:nvSpPr>
        <p:spPr bwMode="auto">
          <a:xfrm>
            <a:off x="928662" y="1643050"/>
            <a:ext cx="7072312" cy="31393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бывают фолы: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66256" y="428604"/>
            <a:ext cx="666637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Дай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571472" y="1357298"/>
            <a:ext cx="8072494" cy="4247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вступает в действие правило командных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фолов:</a:t>
            </a:r>
          </a:p>
          <a:p>
            <a:pPr algn="ctr"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 после 5</a:t>
            </a:r>
          </a:p>
          <a:p>
            <a:pPr algn="ctr"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б/ после 7</a:t>
            </a:r>
          </a:p>
          <a:p>
            <a:pPr algn="ctr"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в/ после 8</a:t>
            </a:r>
          </a:p>
          <a:p>
            <a:pPr algn="ctr"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г/ после 6</a:t>
            </a:r>
          </a:p>
          <a:p>
            <a:pPr algn="ctr" eaLnBrk="0" hangingPunct="0"/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после 4</a:t>
            </a:r>
            <a:endParaRPr lang="ru-RU" dirty="0"/>
          </a:p>
          <a:p>
            <a:endParaRPr lang="ru-RU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14414" y="4145857"/>
            <a:ext cx="2643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 dirty="0">
                <a:cs typeface="Times New Roman" pitchFamily="18" charset="0"/>
              </a:rPr>
              <a:t>       </a:t>
            </a:r>
            <a:r>
              <a:rPr lang="ru-RU" sz="1400" dirty="0" smtClean="0">
                <a:cs typeface="Times New Roman" pitchFamily="18" charset="0"/>
              </a:rPr>
              <a:t>                                              </a:t>
            </a:r>
            <a:r>
              <a:rPr lang="ru-RU" sz="900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49615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Прямоугольник 9"/>
          <p:cNvSpPr>
            <a:spLocks noChangeArrowheads="1"/>
          </p:cNvSpPr>
          <p:nvPr/>
        </p:nvSpPr>
        <p:spPr bwMode="auto">
          <a:xfrm>
            <a:off x="1071538" y="1500174"/>
            <a:ext cx="7500990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количество фолов игрок может совершить в течение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игры: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а/ 6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б/ 7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в/ 8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г/ 5     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4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301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Выбери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28596" y="1285860"/>
            <a:ext cx="8219840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максимальное количество игроков можно заменять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одновременно: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а/ 1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б/ 2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в/ 3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г/ 4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5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5301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85787" y="1500174"/>
            <a:ext cx="7572428" cy="39703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Минимальное количество  игроков,            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имеющих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 быть в игре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а/ 5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б/ 4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в/ 3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г/ 2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1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5301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357158" y="1246329"/>
            <a:ext cx="8286808" cy="45243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Замена игрока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разрешается: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команде, вбрасывающей мяч из-за боковой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линии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назначен фол любой из команд   </a:t>
            </a:r>
          </a:p>
          <a:p>
            <a:pPr eaLnBrk="0" hangingPunct="0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в/ по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ходу игры</a:t>
            </a:r>
          </a:p>
          <a:p>
            <a:pPr eaLnBrk="0" hangingPunct="0"/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затребован минутный перерыв любой из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в период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пробития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штрафных бросков </a:t>
            </a:r>
          </a:p>
          <a:p>
            <a:pPr eaLnBrk="0" hangingPunct="0"/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301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142976" y="1625543"/>
            <a:ext cx="7286676" cy="4247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ограниченной зоне соперника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игрок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должен находиться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более: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а/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сек.                                                                   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б/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сек.                                                                   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2 сек.                                                                 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г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3 сек.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6 сек.                                                                    </a:t>
            </a:r>
          </a:p>
          <a:p>
            <a:pPr eaLnBrk="0" hangingPunct="0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301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71538" y="1643050"/>
            <a:ext cx="7000924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атаку кольца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соперника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дается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а/ 30 сек.                                                         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б/ 28 сек.          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в/ 26 сек.                  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г/ 24 сек. 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35 сек.                    </a:t>
            </a:r>
            <a:r>
              <a:rPr lang="ru-RU" sz="1400" dirty="0">
                <a:cs typeface="Times New Roman" pitchFamily="18" charset="0"/>
              </a:rPr>
              <a:t>       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6739" y="642918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j03364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500438"/>
            <a:ext cx="1514476" cy="1367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28662" y="1428736"/>
            <a:ext cx="7358082" cy="4093428"/>
          </a:xfrm>
          <a:prstGeom prst="rect">
            <a:avLst/>
          </a:prstGeom>
          <a:solidFill>
            <a:schemeClr val="bg1"/>
          </a:solidFill>
          <a:ln w="9525">
            <a:solidFill>
              <a:srgbClr val="FF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Сначала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Нейсмит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намеревался прибить картонные </a:t>
            </a:r>
            <a:r>
              <a:rPr lang="ru-RU" dirty="0" smtClean="0"/>
              <a:t>…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каждой стороне зала,  и основная идея игры заключалась бы в том,  чтобы забросить мяч в …   Такая игра могла получить название «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боксбол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(от англ.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box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-  …  и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ball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…).   Не найдя …,  он воспользовался подвернувшимися под руку …. из под …   Так игра начала называться “баскетболом” (от англ.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basket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…,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ball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…).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из под … для новой игры принёс  сторож по имени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Стеббинс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Их прикрепили на разных сторонах к балкону,  опоясывающему зал.   Совершенно случайно высота …,  к которому были прибиты …,  оказалась равной 3, 5 метра,  и с тех пор в баскетболе …  всегда поднимаются над полом на эту высоту. 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1364" y="357166"/>
            <a:ext cx="806079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Вставь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пропущенное слово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142976" y="1643050"/>
            <a:ext cx="4856711" cy="3631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Игровое время </a:t>
            </a:r>
          </a:p>
          <a:p>
            <a:pPr eaLnBrk="0" hangingPunct="0"/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а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2х20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б/ 3х15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в/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4х10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г/ 2х25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4х12</a:t>
            </a:r>
          </a:p>
          <a:p>
            <a:pPr eaLnBrk="0" hangingPunct="0"/>
            <a:r>
              <a:rPr lang="ru-RU" sz="1400" dirty="0">
                <a:cs typeface="Times New Roman" pitchFamily="18" charset="0"/>
              </a:rPr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5301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52863" y="162877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100</a:t>
            </a:r>
          </a:p>
        </p:txBody>
      </p:sp>
      <p:sp>
        <p:nvSpPr>
          <p:cNvPr id="9219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508625" y="1628775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150</a:t>
            </a:r>
          </a:p>
        </p:txBody>
      </p:sp>
      <p:sp>
        <p:nvSpPr>
          <p:cNvPr id="9220" name="Text 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164388" y="162877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534431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+mn-ea"/>
                <a:cs typeface="+mn-cs"/>
              </a:rPr>
              <a:t>Подготовка баскетболиста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14313" y="1643063"/>
            <a:ext cx="3240087" cy="12001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Навыки судейства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4313" y="3500438"/>
            <a:ext cx="324008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Физическая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14313" y="5429250"/>
            <a:ext cx="3240087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Техническая</a:t>
            </a:r>
          </a:p>
        </p:txBody>
      </p:sp>
      <p:sp>
        <p:nvSpPr>
          <p:cNvPr id="9225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3500438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100</a:t>
            </a:r>
          </a:p>
        </p:txBody>
      </p:sp>
      <p:sp>
        <p:nvSpPr>
          <p:cNvPr id="9226" name="Text Box 1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435600" y="3500438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150</a:t>
            </a:r>
          </a:p>
        </p:txBody>
      </p:sp>
      <p:sp>
        <p:nvSpPr>
          <p:cNvPr id="9227" name="Text Box 1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7091363" y="3500438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  <p:sp>
        <p:nvSpPr>
          <p:cNvPr id="9228" name="Text Box 1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3852863" y="544512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100</a:t>
            </a:r>
          </a:p>
        </p:txBody>
      </p:sp>
      <p:sp>
        <p:nvSpPr>
          <p:cNvPr id="9229" name="Text Box 13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5508625" y="5445125"/>
            <a:ext cx="1366838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150</a:t>
            </a:r>
          </a:p>
        </p:txBody>
      </p:sp>
      <p:sp>
        <p:nvSpPr>
          <p:cNvPr id="9230" name="Text Box 1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7164388" y="5445125"/>
            <a:ext cx="1366837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0"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3" name="Рисунок 5" descr="1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500306"/>
            <a:ext cx="944648" cy="1785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604" name="Рисунок 6" descr="1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500305"/>
            <a:ext cx="1357322" cy="18053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605" name="Рисунок 7" descr="49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500306"/>
            <a:ext cx="1284442" cy="1785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417404" y="357166"/>
            <a:ext cx="602697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Назови жесты судей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285720" y="2500306"/>
            <a:ext cx="312737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2786050" y="2500306"/>
            <a:ext cx="312737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5643570" y="2500306"/>
            <a:ext cx="312738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27" name="Рисунок 5" descr="1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143116"/>
            <a:ext cx="1428760" cy="1416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8" name="Рисунок 6" descr="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143116"/>
            <a:ext cx="1071570" cy="1418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9" name="Рисунок 7" descr="45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143116"/>
            <a:ext cx="813926" cy="1396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417404" y="357166"/>
            <a:ext cx="602697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Назови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жесты судей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785786" y="2143116"/>
            <a:ext cx="312737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3571868" y="2143116"/>
            <a:ext cx="312737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6072198" y="2143116"/>
            <a:ext cx="312738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652" name="Рисунок 31" descr="1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00240"/>
            <a:ext cx="1504465" cy="17379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653" name="Рисунок 32" descr="2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2000240"/>
            <a:ext cx="906713" cy="17145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654" name="Рисунок 33" descr="12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000241"/>
            <a:ext cx="1151538" cy="17145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1417404" y="357166"/>
            <a:ext cx="602697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 жесты судей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785786" y="2000240"/>
            <a:ext cx="312737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3571868" y="2000240"/>
            <a:ext cx="312737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6000760" y="2000240"/>
            <a:ext cx="312738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Прямоугольник 5"/>
          <p:cNvSpPr>
            <a:spLocks noChangeArrowheads="1"/>
          </p:cNvSpPr>
          <p:nvPr/>
        </p:nvSpPr>
        <p:spPr bwMode="auto">
          <a:xfrm>
            <a:off x="857224" y="1714488"/>
            <a:ext cx="785818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Мяч держать одной рукой хватом снизу. </a:t>
            </a:r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Вращать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мяч влево и вправо за счёт энергичного и одновременного вращательного движения всех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пальцев.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течение 1 минуты.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2766" y="357166"/>
            <a:ext cx="66762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Практическое задание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85786" y="1428736"/>
            <a:ext cx="785818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Завести мяч правой рукой за спину, подбросить из-за спины так, чтобы он перелетел через левое плечо, поймать мяч впереди рукой. То же самое выполнять, меняя руки.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5 раз 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2766" y="357166"/>
            <a:ext cx="66762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Практическое задание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Прямоугольник 4"/>
          <p:cNvSpPr>
            <a:spLocks noChangeArrowheads="1"/>
          </p:cNvSpPr>
          <p:nvPr/>
        </p:nvSpPr>
        <p:spPr bwMode="auto">
          <a:xfrm>
            <a:off x="857224" y="1928802"/>
            <a:ext cx="735811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Ведение двух мячей в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приседе 15 м.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2766" y="357166"/>
            <a:ext cx="66762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Практическое задание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Прямоугольник 4"/>
          <p:cNvSpPr>
            <a:spLocks noChangeArrowheads="1"/>
          </p:cNvSpPr>
          <p:nvPr/>
        </p:nvSpPr>
        <p:spPr bwMode="auto">
          <a:xfrm>
            <a:off x="500034" y="1571612"/>
            <a:ext cx="8072494" cy="2862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Ведение мяча – остановка (шагом, прыжком) – передача на точность из 10 попыток (по 5 каждой рукой + *) с расстояния 7 м в квадрат  50×50 см (кол-во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попаданий 5/6/7)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2766" y="357166"/>
            <a:ext cx="66762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Практическое задание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14282" y="1285860"/>
            <a:ext cx="4929222" cy="45243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Команда выполняет по 2 броска: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а) с линии штрафного броска 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б) из-за 3-очковой линии 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в) с центра 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Играть до 21,31,51,101, 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перебор, то не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засчитывается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5414168" y="2214554"/>
          <a:ext cx="3526635" cy="2792411"/>
        </p:xfrm>
        <a:graphic>
          <a:graphicData uri="http://schemas.openxmlformats.org/presentationml/2006/ole">
            <p:oleObj spid="_x0000_s1026" r:id="rId4" imgW="4009524" imgH="3296110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95838" y="357166"/>
            <a:ext cx="507010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Игровое задание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464344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рисунок1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142976" y="2071678"/>
            <a:ext cx="7000901" cy="2862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eaLnBrk="0" hangingPunct="0"/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баскетбол играют …  мячом,  изготовленным из …,  резины,  нейлона или другого …  материала,  покрывающего поверхность резиновой камеры. 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Окружность мяча 75 - 78 сантиметров,  а вес .00 - . 50 граммов,   Он накачивается … так,  чтобы при ударе о жесткую поверхность с высоты 1, 8 метра мог отскочить  вверх на 1, 2 - 1, 4 метра.  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Мяч в идеале должен быть ярко - … цвета с … полосками</a:t>
            </a:r>
            <a:r>
              <a:rPr lang="ru-RU" sz="1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.  </a:t>
            </a:r>
            <a:endParaRPr lang="ru-RU" dirty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71480"/>
            <a:ext cx="806079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Вставь пропущенное слово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14283" y="2143117"/>
          <a:ext cx="3604372" cy="2643206"/>
        </p:xfrm>
        <a:graphic>
          <a:graphicData uri="http://schemas.openxmlformats.org/presentationml/2006/ole">
            <p:oleObj spid="_x0000_s2050" r:id="rId4" imgW="4019048" imgH="3153215" progId="">
              <p:embed/>
            </p:oleObj>
          </a:graphicData>
        </a:graphic>
      </p:graphicFrame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4071934" y="928670"/>
            <a:ext cx="4786346" cy="550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сигналу с этих точек поочередно забросить как можно больше мячей в течение 1 минуты. 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попадание 2 очка,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из-за 3-очковой линии -3 очка.</a:t>
            </a:r>
          </a:p>
          <a:p>
            <a:pPr eaLnBrk="0" hangingPunct="0"/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равном количестве набранных очков учитывают затраченное время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0"/>
            <a:ext cx="507010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Игровое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задание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4500570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Рисунок 2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Прямоугольник 3"/>
          <p:cNvSpPr>
            <a:spLocks noChangeArrowheads="1"/>
          </p:cNvSpPr>
          <p:nvPr/>
        </p:nvSpPr>
        <p:spPr bwMode="auto">
          <a:xfrm>
            <a:off x="642910" y="1285860"/>
            <a:ext cx="7500990" cy="48013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Баскетбол обозрение                 </a:t>
            </a:r>
          </a:p>
          <a:p>
            <a:pPr marL="342900" indent="-342900"/>
            <a:r>
              <a:rPr lang="en-US" dirty="0" smtClean="0">
                <a:hlinkClick r:id="rId2"/>
              </a:rPr>
              <a:t>http://basketball.sport-lives.com/rules/dictionary.html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История развития баскетбола</a:t>
            </a:r>
          </a:p>
          <a:p>
            <a:pPr marL="342900" indent="-342900"/>
            <a:r>
              <a:rPr lang="en-US" dirty="0" smtClean="0">
                <a:hlinkClick r:id="rId3"/>
              </a:rPr>
              <a:t>http://slishad.blog.tut.by/12/istoriya-razvitiya-basketbola/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Судейские жесты</a:t>
            </a:r>
          </a:p>
          <a:p>
            <a:pPr marL="342900" indent="-342900"/>
            <a:r>
              <a:rPr lang="en-US" dirty="0" smtClean="0">
                <a:hlinkClick r:id="rId4"/>
              </a:rPr>
              <a:t>http://moibasketball.narod.ru/gest.html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Рисунок  баскетбольной площадки</a:t>
            </a:r>
          </a:p>
          <a:p>
            <a:pPr marL="342900" indent="-342900"/>
            <a:r>
              <a:rPr lang="en-US" dirty="0" smtClean="0">
                <a:hlinkClick r:id="rId5"/>
              </a:rPr>
              <a:t>http://basketball.sport-lives.com/images/rules/bn_rule2_8big.gif</a:t>
            </a:r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Рисунок1, рисунок 2 -  учащийся </a:t>
            </a:r>
            <a:r>
              <a:rPr lang="ru-RU" dirty="0" err="1" smtClean="0"/>
              <a:t>Неверко</a:t>
            </a:r>
            <a:r>
              <a:rPr lang="ru-RU" dirty="0" smtClean="0"/>
              <a:t> Сергей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Реферат «Баскетбол» - учащийся </a:t>
            </a:r>
            <a:r>
              <a:rPr lang="ru-RU" dirty="0" err="1" smtClean="0"/>
              <a:t>Пристойко</a:t>
            </a:r>
            <a:r>
              <a:rPr lang="ru-RU" dirty="0" smtClean="0"/>
              <a:t> Иван</a:t>
            </a:r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85728"/>
            <a:ext cx="713624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Используемые ресурсы: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4500562" y="428604"/>
            <a:ext cx="4071966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Кошкина Ирина Анатольевна</a:t>
            </a:r>
          </a:p>
          <a:p>
            <a:pPr marL="342900" indent="-342900"/>
            <a:r>
              <a:rPr lang="ru-RU" dirty="0" smtClean="0"/>
              <a:t>учитель физической культуры</a:t>
            </a:r>
          </a:p>
          <a:p>
            <a:pPr marL="342900" indent="-342900"/>
            <a:r>
              <a:rPr lang="ru-RU" dirty="0" smtClean="0"/>
              <a:t>Красноярский край, г. Дивногорск</a:t>
            </a:r>
          </a:p>
          <a:p>
            <a:pPr marL="342900" indent="-342900"/>
            <a:r>
              <a:rPr lang="ru-RU" smtClean="0"/>
              <a:t>2010 год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28662" y="1714488"/>
            <a:ext cx="7643866" cy="40934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Нейсмит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сформулировал первые … игры и 21 декабря 1891 года  провёл первый баскетбольный матч в гимнастическом зале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Спрингфилдского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колледжа. 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… свой класс на две команды по девять человек в каждой,  взял обычный футбольный …  и предложил попробовать забросить его в ...  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Стеббинс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должен был стоять на стремянке и доставать из корзин попавший туда ...   В первой игре ему не пришлось много работать – мяч попал  в корзину лишь один раз.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так всем понравилась,  что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Нейсмита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вскоре замучили просьбами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лишней копии правил.   В 1892 году он публикует первую «Книгу правил» своей игры,  содержавшую 13 пунктов.   Большинство из них действует и в наши дни.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1365" y="357166"/>
            <a:ext cx="806079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Вставь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пропущенное слово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1500166" y="1714488"/>
            <a:ext cx="6072187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Размер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игровой площадки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 26х14 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б/ 30х16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в/ 27х15 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г/ 28х15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28х14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6862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Выбери правильный ответ</a:t>
            </a:r>
          </a:p>
        </p:txBody>
      </p:sp>
      <p:pic>
        <p:nvPicPr>
          <p:cNvPr id="8" name="Рисунок 9" descr="bn_rule2_8big.gif"/>
          <p:cNvPicPr>
            <a:picLocks noChangeAspect="1"/>
          </p:cNvPicPr>
          <p:nvPr/>
        </p:nvPicPr>
        <p:blipFill>
          <a:blip r:embed="rId2" cstate="print"/>
          <a:srcRect l="5418" t="9091" r="5177" b="10606"/>
          <a:stretch>
            <a:fillRect/>
          </a:stretch>
        </p:blipFill>
        <p:spPr bwMode="auto">
          <a:xfrm>
            <a:off x="4429124" y="3357562"/>
            <a:ext cx="3043528" cy="162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143108" y="1857364"/>
            <a:ext cx="4643470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Высота кольца (в м)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  3,20                                                              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б/  3,15                                                             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в/  3, 1                                                                </a:t>
            </a:r>
          </a:p>
          <a:p>
            <a:pPr eaLnBrk="0" hangingPunct="0"/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г/  2,95</a:t>
            </a:r>
          </a:p>
          <a:p>
            <a:pPr eaLnBrk="0" hangingPunct="0"/>
            <a:r>
              <a:rPr lang="ru-RU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 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3,05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6862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Выбери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" name="Рисунок 4" descr="j0332848[1]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357562"/>
            <a:ext cx="1405433" cy="1814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357422" y="1643050"/>
            <a:ext cx="4500594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мяча (в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гр.)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 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567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б/ 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590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 560  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г/  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650</a:t>
            </a:r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 670 </a:t>
            </a:r>
          </a:p>
        </p:txBody>
      </p:sp>
      <p:pic>
        <p:nvPicPr>
          <p:cNvPr id="10244" name="Picture 7" descr="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57187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6862" y="357166"/>
            <a:ext cx="779117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Выбери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Прямоугольник 6"/>
          <p:cNvSpPr>
            <a:spLocks noChangeArrowheads="1"/>
          </p:cNvSpPr>
          <p:nvPr/>
        </p:nvSpPr>
        <p:spPr bwMode="auto">
          <a:xfrm>
            <a:off x="2286000" y="28289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http://www.forum-grad.ru/odezhda-i-ekipirovka/8827-razmetka-basketbolnoii-ploshadki-razmeri-basketbolnoii-ploshadki.html</a:t>
            </a:r>
            <a:endParaRPr lang="ru-RU"/>
          </a:p>
        </p:txBody>
      </p:sp>
      <p:grpSp>
        <p:nvGrpSpPr>
          <p:cNvPr id="11269" name="Группа 11"/>
          <p:cNvGrpSpPr>
            <a:grpSpLocks/>
          </p:cNvGrpSpPr>
          <p:nvPr/>
        </p:nvGrpSpPr>
        <p:grpSpPr bwMode="auto">
          <a:xfrm>
            <a:off x="571500" y="1143000"/>
            <a:ext cx="7910513" cy="4714875"/>
            <a:chOff x="571472" y="1142984"/>
            <a:chExt cx="7910919" cy="4714908"/>
          </a:xfrm>
        </p:grpSpPr>
        <p:pic>
          <p:nvPicPr>
            <p:cNvPr id="11275" name="Рисунок 9" descr="bn_rule2_8big.gi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1142984"/>
              <a:ext cx="7910919" cy="4714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Прямоугольник 8"/>
            <p:cNvSpPr>
              <a:spLocks noChangeArrowheads="1"/>
            </p:cNvSpPr>
            <p:nvPr/>
          </p:nvSpPr>
          <p:spPr bwMode="auto">
            <a:xfrm>
              <a:off x="1071538" y="5429264"/>
              <a:ext cx="5143536" cy="2857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200" dirty="0"/>
                <a:t>рисунок   </a:t>
              </a:r>
              <a:r>
                <a:rPr lang="en-US" sz="1200" dirty="0"/>
                <a:t>http://basketball.sport-lives.com/images/rules/bn_rule2_8big.gif</a:t>
              </a:r>
              <a:endParaRPr lang="ru-RU" sz="1200" dirty="0"/>
            </a:p>
          </p:txBody>
        </p:sp>
      </p:grpSp>
      <p:sp>
        <p:nvSpPr>
          <p:cNvPr id="11270" name="TextBox 12"/>
          <p:cNvSpPr txBox="1">
            <a:spLocks noChangeArrowheads="1"/>
          </p:cNvSpPr>
          <p:nvPr/>
        </p:nvSpPr>
        <p:spPr bwMode="auto">
          <a:xfrm>
            <a:off x="3357563" y="1500188"/>
            <a:ext cx="312737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1</a:t>
            </a:r>
          </a:p>
        </p:txBody>
      </p:sp>
      <p:sp>
        <p:nvSpPr>
          <p:cNvPr id="11271" name="TextBox 13"/>
          <p:cNvSpPr txBox="1">
            <a:spLocks noChangeArrowheads="1"/>
          </p:cNvSpPr>
          <p:nvPr/>
        </p:nvSpPr>
        <p:spPr bwMode="auto">
          <a:xfrm>
            <a:off x="4357688" y="2286000"/>
            <a:ext cx="312737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1272" name="TextBox 14"/>
          <p:cNvSpPr txBox="1">
            <a:spLocks noChangeArrowheads="1"/>
          </p:cNvSpPr>
          <p:nvPr/>
        </p:nvSpPr>
        <p:spPr bwMode="auto">
          <a:xfrm>
            <a:off x="2428875" y="2214563"/>
            <a:ext cx="312738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1273" name="TextBox 15"/>
          <p:cNvSpPr txBox="1">
            <a:spLocks noChangeArrowheads="1"/>
          </p:cNvSpPr>
          <p:nvPr/>
        </p:nvSpPr>
        <p:spPr bwMode="auto">
          <a:xfrm>
            <a:off x="928688" y="2214563"/>
            <a:ext cx="312737" cy="369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357438" y="3286125"/>
            <a:ext cx="312737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9418" y="285728"/>
            <a:ext cx="856587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Назови ограничительные линии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863600" cy="504825"/>
          </a:xfrm>
          <a:prstGeom prst="actionButtonBeginning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1000100" y="2500306"/>
            <a:ext cx="7572428" cy="23083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Что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такое «двойное ведение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9137" y="714356"/>
            <a:ext cx="666637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Дай правильный ответ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8" descr="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857496"/>
            <a:ext cx="1223963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1029</Words>
  <Application>Microsoft Office PowerPoint</Application>
  <PresentationFormat>Экран (4:3)</PresentationFormat>
  <Paragraphs>206</Paragraphs>
  <Slides>32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Баскетбол в правилах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Подготовка баскетболиста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Ангел</cp:lastModifiedBy>
  <cp:revision>95</cp:revision>
  <dcterms:created xsi:type="dcterms:W3CDTF">2007-03-16T13:50:05Z</dcterms:created>
  <dcterms:modified xsi:type="dcterms:W3CDTF">2010-02-20T19:42:43Z</dcterms:modified>
</cp:coreProperties>
</file>