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DF9"/>
    <a:srgbClr val="251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0C89-5814-4C29-8998-019CB6B26EA3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7E15-89D2-4A3E-9BE4-CCF3AADF1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0C89-5814-4C29-8998-019CB6B26EA3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7E15-89D2-4A3E-9BE4-CCF3AADF1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0C89-5814-4C29-8998-019CB6B26EA3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7E15-89D2-4A3E-9BE4-CCF3AADF1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0C89-5814-4C29-8998-019CB6B26EA3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7E15-89D2-4A3E-9BE4-CCF3AADF1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22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0C89-5814-4C29-8998-019CB6B26EA3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7E15-89D2-4A3E-9BE4-CCF3AADF1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0C89-5814-4C29-8998-019CB6B26EA3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7E15-89D2-4A3E-9BE4-CCF3AADF1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0C89-5814-4C29-8998-019CB6B26EA3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7E15-89D2-4A3E-9BE4-CCF3AADF1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0C89-5814-4C29-8998-019CB6B26EA3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7E15-89D2-4A3E-9BE4-CCF3AADF1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0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0C89-5814-4C29-8998-019CB6B26EA3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7E15-89D2-4A3E-9BE4-CCF3AADF1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0C89-5814-4C29-8998-019CB6B26EA3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7E15-89D2-4A3E-9BE4-CCF3AADF1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0C89-5814-4C29-8998-019CB6B26EA3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7E15-89D2-4A3E-9BE4-CCF3AADF1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6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20C89-5814-4C29-8998-019CB6B26EA3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87E15-89D2-4A3E-9BE4-CCF3AADF1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4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1.xml"/><Relationship Id="rId7" Type="http://schemas.openxmlformats.org/officeDocument/2006/relationships/slide" Target="slide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3.xml"/><Relationship Id="rId7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8.png"/><Relationship Id="rId4" Type="http://schemas.openxmlformats.org/officeDocument/2006/relationships/slide" Target="slide14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5.xml"/><Relationship Id="rId7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2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openxmlformats.org/officeDocument/2006/relationships/image" Target="../media/image7.jp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9.xml"/><Relationship Id="rId7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0.xml"/><Relationship Id="rId7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02324"/>
            <a:ext cx="6400800" cy="936476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Горохова Александра Владимировна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656"/>
            <a:ext cx="5826224" cy="436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04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10111" cy="51125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632848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 фигур могут быть развертками куба?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44008" y="4509120"/>
            <a:ext cx="4320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021288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21288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2" y="0"/>
            <a:ext cx="28352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7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3041289"/>
            <a:ext cx="5266928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поверхности прямоугольного параллелепипеда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553" y="270880"/>
            <a:ext cx="3384376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Общая длина всех ребер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584140" y="1412776"/>
            <a:ext cx="3123764" cy="2664296"/>
          </a:xfrm>
          <a:prstGeom prst="cube">
            <a:avLst/>
          </a:prstGeom>
          <a:noFill/>
          <a:ln w="57150">
            <a:solidFill>
              <a:srgbClr val="290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59632" y="1412776"/>
            <a:ext cx="0" cy="1944216"/>
          </a:xfrm>
          <a:prstGeom prst="line">
            <a:avLst/>
          </a:prstGeom>
          <a:ln w="57150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259632" y="3356992"/>
            <a:ext cx="2448272" cy="0"/>
          </a:xfrm>
          <a:prstGeom prst="line">
            <a:avLst/>
          </a:prstGeom>
          <a:ln w="57150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84140" y="3356992"/>
            <a:ext cx="675492" cy="720080"/>
          </a:xfrm>
          <a:prstGeom prst="line">
            <a:avLst/>
          </a:prstGeom>
          <a:ln w="57150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41324" y="393305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356390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5587" y="4869160"/>
            <a:ext cx="4307589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90D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= 2 (</a:t>
            </a:r>
            <a:r>
              <a:rPr lang="en-US" sz="3600" b="1" dirty="0" err="1" smtClean="0">
                <a:solidFill>
                  <a:srgbClr val="290D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a∙b</a:t>
            </a:r>
            <a:r>
              <a:rPr lang="en-US" sz="3600" b="1" dirty="0" smtClean="0">
                <a:solidFill>
                  <a:srgbClr val="290D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 err="1" smtClean="0">
                <a:solidFill>
                  <a:srgbClr val="290D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c∙b</a:t>
            </a:r>
            <a:r>
              <a:rPr lang="en-US" sz="3600" b="1" dirty="0" smtClean="0">
                <a:solidFill>
                  <a:srgbClr val="290D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 err="1" smtClean="0">
                <a:solidFill>
                  <a:srgbClr val="290D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a∙c</a:t>
            </a:r>
            <a:r>
              <a:rPr lang="en-US" sz="3600" b="1" dirty="0" smtClean="0">
                <a:solidFill>
                  <a:srgbClr val="290D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rgbClr val="290D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040" y="1742398"/>
            <a:ext cx="3294684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90D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= 4 (a + b + c)</a:t>
            </a:r>
            <a:endParaRPr lang="ru-RU" sz="3600" b="1" dirty="0">
              <a:solidFill>
                <a:srgbClr val="290D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араллелограмм 17"/>
          <p:cNvSpPr/>
          <p:nvPr/>
        </p:nvSpPr>
        <p:spPr>
          <a:xfrm>
            <a:off x="584140" y="1412775"/>
            <a:ext cx="3123764" cy="652789"/>
          </a:xfrm>
          <a:prstGeom prst="parallelogram">
            <a:avLst>
              <a:gd name="adj" fmla="val 9851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18"/>
          <p:cNvSpPr/>
          <p:nvPr/>
        </p:nvSpPr>
        <p:spPr>
          <a:xfrm rot="18887221">
            <a:off x="2217879" y="2056523"/>
            <a:ext cx="2388755" cy="1380172"/>
          </a:xfrm>
          <a:prstGeom prst="parallelogram">
            <a:avLst>
              <a:gd name="adj" fmla="val 9811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019675" y="263691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4140" y="2065564"/>
            <a:ext cx="2435535" cy="20115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949280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24" y="5949279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16632"/>
            <a:ext cx="28352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87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13" grpId="0"/>
      <p:bldP spid="15" grpId="0"/>
      <p:bldP spid="16" grpId="0" animBg="1"/>
      <p:bldP spid="17" grpId="0" animBg="1"/>
      <p:bldP spid="18" grpId="0" animBg="1"/>
      <p:bldP spid="19" grpId="0" animBg="1"/>
      <p:bldP spid="14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018" y="1095127"/>
            <a:ext cx="9505056" cy="864096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Вычислить общую длину всех рёбер и площадь поверхности прямоугольного параллелепипеда, если его измерения </a:t>
            </a:r>
            <a:r>
              <a:rPr lang="ru-RU" alt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10см</a:t>
            </a:r>
            <a:r>
              <a:rPr lang="ru-RU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5см, 4см.</a:t>
            </a:r>
            <a:r>
              <a:rPr lang="ru-RU" altLang="ru-RU" sz="3600" b="1" i="1" dirty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altLang="ru-RU" sz="3600" b="1" i="1" dirty="0">
                <a:solidFill>
                  <a:srgbClr val="000066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2102116"/>
            <a:ext cx="3888432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ru-RU" sz="3600" b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sz="3600" b="1" dirty="0">
                <a:solidFill>
                  <a:srgbClr val="000000"/>
                </a:solidFill>
                <a:latin typeface="Times New Roman" pitchFamily="18" charset="0"/>
              </a:rPr>
              <a:t>=4</a:t>
            </a: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  (10</a:t>
            </a:r>
            <a:r>
              <a:rPr lang="en-US" altLang="ru-RU" sz="3600" b="1" dirty="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lang="en-US" altLang="ru-RU" sz="3600" b="1" dirty="0">
                <a:solidFill>
                  <a:srgbClr val="000000"/>
                </a:solidFill>
                <a:latin typeface="Times New Roman" pitchFamily="18" charset="0"/>
              </a:rPr>
              <a:t>+4</a:t>
            </a: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) =</a:t>
            </a:r>
            <a:endParaRPr lang="ru-RU" sz="3600" dirty="0"/>
          </a:p>
        </p:txBody>
      </p:sp>
      <p:sp>
        <p:nvSpPr>
          <p:cNvPr id="4" name="Куб 3"/>
          <p:cNvSpPr/>
          <p:nvPr/>
        </p:nvSpPr>
        <p:spPr>
          <a:xfrm>
            <a:off x="807184" y="2420888"/>
            <a:ext cx="2736304" cy="2520280"/>
          </a:xfrm>
          <a:prstGeom prst="cube">
            <a:avLst/>
          </a:prstGeom>
          <a:noFill/>
          <a:ln w="57150">
            <a:solidFill>
              <a:srgbClr val="290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455256" y="4293096"/>
            <a:ext cx="2088232" cy="0"/>
          </a:xfrm>
          <a:prstGeom prst="line">
            <a:avLst/>
          </a:prstGeom>
          <a:ln w="57150">
            <a:solidFill>
              <a:srgbClr val="290DF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455256" y="2420889"/>
            <a:ext cx="0" cy="1872207"/>
          </a:xfrm>
          <a:prstGeom prst="line">
            <a:avLst/>
          </a:prstGeom>
          <a:ln w="57150">
            <a:solidFill>
              <a:srgbClr val="290DF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807184" y="4293097"/>
            <a:ext cx="648072" cy="648071"/>
          </a:xfrm>
          <a:prstGeom prst="line">
            <a:avLst/>
          </a:prstGeom>
          <a:ln w="57150">
            <a:solidFill>
              <a:srgbClr val="290DF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2518" y="1959223"/>
            <a:ext cx="41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51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dirty="0">
              <a:solidFill>
                <a:srgbClr val="251C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8434" y="1959224"/>
            <a:ext cx="41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51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dirty="0">
              <a:solidFill>
                <a:srgbClr val="251C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3488" y="3944829"/>
            <a:ext cx="41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51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2400" b="1" dirty="0">
              <a:solidFill>
                <a:srgbClr val="251C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614" y="2909796"/>
            <a:ext cx="41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51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dirty="0">
              <a:solidFill>
                <a:srgbClr val="251C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2926267"/>
            <a:ext cx="41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51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dirty="0">
              <a:solidFill>
                <a:srgbClr val="251C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5256" y="3837078"/>
            <a:ext cx="41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51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2400" b="1" dirty="0">
              <a:solidFill>
                <a:srgbClr val="251C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740" y="4798253"/>
            <a:ext cx="41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51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2400" b="1" dirty="0">
              <a:solidFill>
                <a:srgbClr val="251C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6038" y="4774427"/>
            <a:ext cx="41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51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ru-RU" sz="2400" b="1" dirty="0">
              <a:solidFill>
                <a:srgbClr val="251C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4566" y="4928469"/>
            <a:ext cx="52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55783" y="4473744"/>
            <a:ext cx="52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62659" y="3606245"/>
            <a:ext cx="52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0248" y="4391113"/>
            <a:ext cx="564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sz="3600" b="1" dirty="0">
                <a:solidFill>
                  <a:srgbClr val="000000"/>
                </a:solidFill>
                <a:latin typeface="Times New Roman" pitchFamily="18" charset="0"/>
              </a:rPr>
              <a:t>=</a:t>
            </a: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sz="3600" b="1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  (</a:t>
            </a:r>
            <a:r>
              <a:rPr lang="ru-RU" altLang="ru-RU" sz="3600" b="1" dirty="0" smtClean="0">
                <a:solidFill>
                  <a:srgbClr val="000000"/>
                </a:solidFill>
                <a:latin typeface="Times New Roman" pitchFamily="18" charset="0"/>
              </a:rPr>
              <a:t>10∙5 </a:t>
            </a:r>
            <a:r>
              <a:rPr lang="en-US" altLang="ru-RU" sz="3600" b="1" dirty="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3600" b="1" dirty="0" smtClean="0">
                <a:solidFill>
                  <a:srgbClr val="000000"/>
                </a:solidFill>
                <a:latin typeface="Times New Roman" pitchFamily="18" charset="0"/>
              </a:rPr>
              <a:t>10∙4 </a:t>
            </a:r>
            <a:r>
              <a:rPr lang="en-US" altLang="ru-RU" sz="3600" b="1" dirty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ru-RU" altLang="ru-RU" sz="3600" b="1" dirty="0" smtClean="0">
                <a:solidFill>
                  <a:srgbClr val="000000"/>
                </a:solidFill>
                <a:latin typeface="Times New Roman" pitchFamily="18" charset="0"/>
              </a:rPr>
              <a:t>5∙4</a:t>
            </a: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) =</a:t>
            </a:r>
          </a:p>
        </p:txBody>
      </p:sp>
      <p:sp>
        <p:nvSpPr>
          <p:cNvPr id="26" name="Пятно 1 25"/>
          <p:cNvSpPr/>
          <p:nvPr/>
        </p:nvSpPr>
        <p:spPr>
          <a:xfrm>
            <a:off x="4788024" y="2799394"/>
            <a:ext cx="2376264" cy="1268515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290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но 1 26"/>
          <p:cNvSpPr/>
          <p:nvPr/>
        </p:nvSpPr>
        <p:spPr>
          <a:xfrm>
            <a:off x="4788024" y="4928469"/>
            <a:ext cx="2376264" cy="1177074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290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482523" y="3140628"/>
            <a:ext cx="1050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76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2522" y="5236093"/>
            <a:ext cx="117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31719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38" y="6031718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14" y="1643"/>
            <a:ext cx="28352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24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309634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84767"/>
            <a:ext cx="3322712" cy="11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290D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solidFill>
                  <a:srgbClr val="290D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рямоугольного параллелепипеда</a:t>
            </a:r>
            <a:endParaRPr lang="ru-RU" b="1" i="1" dirty="0">
              <a:solidFill>
                <a:srgbClr val="290D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1754891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290D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куба</a:t>
            </a:r>
            <a:endParaRPr lang="ru-RU" sz="3600" b="1" i="1" dirty="0">
              <a:solidFill>
                <a:srgbClr val="290D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3233134">
            <a:off x="3164084" y="901300"/>
            <a:ext cx="360040" cy="1095254"/>
          </a:xfrm>
          <a:prstGeom prst="downArrow">
            <a:avLst/>
          </a:prstGeom>
          <a:solidFill>
            <a:srgbClr val="FFFF00"/>
          </a:solidFill>
          <a:ln>
            <a:solidFill>
              <a:srgbClr val="290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8761624">
            <a:off x="5904148" y="901300"/>
            <a:ext cx="360040" cy="1095254"/>
          </a:xfrm>
          <a:prstGeom prst="downArrow">
            <a:avLst/>
          </a:prstGeom>
          <a:solidFill>
            <a:srgbClr val="FFFF00"/>
          </a:solidFill>
          <a:ln>
            <a:solidFill>
              <a:srgbClr val="290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539552" y="2996952"/>
            <a:ext cx="3065020" cy="1800200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7664" y="470753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5923" y="44404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7679" y="351502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5796136" y="2942556"/>
            <a:ext cx="1872208" cy="1854596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300192" y="470753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2320" y="44404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8344" y="351502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085" y="5230752"/>
            <a:ext cx="2488956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= a ∙ b ∙ c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808" y="5230751"/>
            <a:ext cx="3224872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= a ∙ a ∙ a = a³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24" y="6021288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92" y="6021288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0" y="116632"/>
            <a:ext cx="28352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6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612" y="13321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объем фигур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052736"/>
            <a:ext cx="8449632" cy="4608512"/>
          </a:xfrm>
        </p:spPr>
      </p:pic>
      <p:sp>
        <p:nvSpPr>
          <p:cNvPr id="5" name="TextBox 4"/>
          <p:cNvSpPr txBox="1"/>
          <p:nvPr/>
        </p:nvSpPr>
        <p:spPr>
          <a:xfrm>
            <a:off x="6233248" y="126876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2253" y="501317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7527" y="141277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2703" y="501317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9726" y="1412775"/>
            <a:ext cx="65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2440" y="2780928"/>
            <a:ext cx="61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8424" y="5013176"/>
            <a:ext cx="755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06" y="5949280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11" y="5949280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8" y="0"/>
            <a:ext cx="28352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14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290D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УДАЧИ В ИЗУЧЕНИИ МАТЕМАТИКИ!!!</a:t>
            </a:r>
            <a:endParaRPr lang="ru-RU" b="1" i="1" dirty="0">
              <a:solidFill>
                <a:srgbClr val="290D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Александра\AppData\Local\Microsoft\Windows\Temporary Internet Files\Content.IE5\JAEVG5TJ\MC9003975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98422"/>
            <a:ext cx="4752528" cy="4207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4" y="0"/>
            <a:ext cx="28352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5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b="1" i="1" dirty="0" smtClean="0">
                <a:solidFill>
                  <a:srgbClr val="290D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Прямоугольный параллелепипед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b="1" i="1" dirty="0" smtClean="0">
                <a:solidFill>
                  <a:srgbClr val="290D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прямоугольный параллелепипед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b="1" i="1" dirty="0" smtClean="0">
                <a:solidFill>
                  <a:srgbClr val="290D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Вершины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b="1" i="1" dirty="0" smtClean="0">
                <a:solidFill>
                  <a:srgbClr val="290D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Ребра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b="1" i="1" dirty="0" smtClean="0">
                <a:solidFill>
                  <a:srgbClr val="290D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</a:t>
            </a:r>
          </a:p>
          <a:p>
            <a:pPr marL="514350" indent="-514350">
              <a:buAutoNum type="arabicPeriod"/>
            </a:pPr>
            <a:r>
              <a:rPr lang="ru-RU" b="1" i="1" dirty="0" smtClean="0">
                <a:solidFill>
                  <a:srgbClr val="290D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</a:t>
            </a:r>
          </a:p>
          <a:p>
            <a:pPr marL="514350" indent="-514350">
              <a:buAutoNum type="arabicPeriod"/>
            </a:pPr>
            <a:r>
              <a:rPr lang="ru-RU" b="1" i="1" dirty="0" smtClean="0">
                <a:solidFill>
                  <a:srgbClr val="290D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поверхности и длина прямоугольного </a:t>
            </a:r>
            <a:r>
              <a:rPr lang="ru-RU" b="1" i="1" dirty="0" smtClean="0">
                <a:solidFill>
                  <a:srgbClr val="290D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параллелепипеда</a:t>
            </a:r>
            <a:endParaRPr lang="ru-RU" b="1" i="1" dirty="0" smtClean="0">
              <a:solidFill>
                <a:srgbClr val="290D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i="1" dirty="0" smtClean="0">
                <a:solidFill>
                  <a:srgbClr val="290D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endParaRPr lang="ru-RU" b="1" i="1" dirty="0">
              <a:solidFill>
                <a:srgbClr val="290D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236296" y="1268760"/>
            <a:ext cx="864096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991872" y="1700808"/>
            <a:ext cx="972616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3347864" y="2204864"/>
            <a:ext cx="864096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2771800" y="2708920"/>
            <a:ext cx="864096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2795720" y="3208850"/>
            <a:ext cx="864096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2123728" y="3717032"/>
            <a:ext cx="864096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rId8" action="ppaction://hlinksldjump"/>
          </p:cNvPr>
          <p:cNvSpPr/>
          <p:nvPr/>
        </p:nvSpPr>
        <p:spPr>
          <a:xfrm>
            <a:off x="7559824" y="4438702"/>
            <a:ext cx="864096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>
            <a:off x="2578660" y="5228967"/>
            <a:ext cx="864096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rId2" action="ppaction://hlinksldjump"/>
          </p:cNvPr>
          <p:cNvSpPr/>
          <p:nvPr/>
        </p:nvSpPr>
        <p:spPr>
          <a:xfrm>
            <a:off x="5004048" y="6004156"/>
            <a:ext cx="1229977" cy="576064"/>
          </a:xfrm>
          <a:prstGeom prst="right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rId10" action="ppaction://hlinksldjump"/>
          </p:cNvPr>
          <p:cNvSpPr/>
          <p:nvPr/>
        </p:nvSpPr>
        <p:spPr>
          <a:xfrm rot="10800000">
            <a:off x="2836145" y="6004157"/>
            <a:ext cx="1229977" cy="576064"/>
          </a:xfrm>
          <a:prstGeom prst="right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8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44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Прямоугольный параллелепипед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63" l="10625" r="90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7843"/>
            <a:ext cx="259228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6667" l="10000" r="92344">
                        <a14:foregroundMark x1="51563" y1="6458" x2="51563" y2="6458"/>
                        <a14:foregroundMark x1="54844" y1="7083" x2="69531" y2="7708"/>
                        <a14:foregroundMark x1="70156" y1="8333" x2="70313" y2="86458"/>
                        <a14:foregroundMark x1="54688" y1="7083" x2="47969" y2="6458"/>
                        <a14:foregroundMark x1="29688" y1="6458" x2="50000" y2="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855">
            <a:off x="44424" y="1020103"/>
            <a:ext cx="3691916" cy="2768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90" b="91803" l="0" r="93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24768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56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24744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9" y="4057611"/>
            <a:ext cx="3076575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86" y="6021288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41" y="6021287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098"/>
            <a:ext cx="2834406" cy="62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569198"/>
            <a:ext cx="9540552" cy="77074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прямоугольный параллелепипед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907704" y="2780928"/>
            <a:ext cx="0" cy="2808312"/>
          </a:xfrm>
          <a:prstGeom prst="line">
            <a:avLst/>
          </a:prstGeom>
          <a:ln w="76200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796136" y="2780928"/>
            <a:ext cx="0" cy="2808312"/>
          </a:xfrm>
          <a:prstGeom prst="line">
            <a:avLst/>
          </a:prstGeom>
          <a:ln w="76200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987824" y="1376772"/>
            <a:ext cx="0" cy="2808312"/>
          </a:xfrm>
          <a:prstGeom prst="line">
            <a:avLst/>
          </a:prstGeom>
          <a:ln w="76200">
            <a:gradFill flip="none" rotWithShape="1">
              <a:gsLst>
                <a:gs pos="0">
                  <a:srgbClr val="000082">
                    <a:alpha val="59000"/>
                    <a:lumMod val="69000"/>
                    <a:lumOff val="31000"/>
                  </a:srgbClr>
                </a:gs>
                <a:gs pos="23000">
                  <a:srgbClr val="0047FF"/>
                </a:gs>
                <a:gs pos="41000">
                  <a:srgbClr val="000082"/>
                </a:gs>
                <a:gs pos="1000">
                  <a:srgbClr val="0047FF"/>
                </a:gs>
                <a:gs pos="56000">
                  <a:srgbClr val="000082"/>
                </a:gs>
                <a:gs pos="92000">
                  <a:srgbClr val="0047FF"/>
                </a:gs>
                <a:gs pos="73000">
                  <a:srgbClr val="000082"/>
                </a:gs>
                <a:gs pos="100000">
                  <a:srgbClr val="0047FF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2987824" y="4166658"/>
            <a:ext cx="3888432" cy="8869"/>
          </a:xfrm>
          <a:prstGeom prst="line">
            <a:avLst/>
          </a:prstGeom>
          <a:ln w="76200">
            <a:gradFill flip="none" rotWithShape="1">
              <a:gsLst>
                <a:gs pos="0">
                  <a:srgbClr val="000082">
                    <a:alpha val="59000"/>
                    <a:lumMod val="69000"/>
                    <a:lumOff val="31000"/>
                  </a:srgbClr>
                </a:gs>
                <a:gs pos="23000">
                  <a:srgbClr val="0047FF"/>
                </a:gs>
                <a:gs pos="41000">
                  <a:srgbClr val="000082"/>
                </a:gs>
                <a:gs pos="1000">
                  <a:srgbClr val="0047FF"/>
                </a:gs>
                <a:gs pos="56000">
                  <a:srgbClr val="000082"/>
                </a:gs>
                <a:gs pos="92000">
                  <a:srgbClr val="0047FF"/>
                </a:gs>
                <a:gs pos="73000">
                  <a:srgbClr val="000082"/>
                </a:gs>
                <a:gs pos="100000">
                  <a:srgbClr val="0047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876256" y="1376772"/>
            <a:ext cx="0" cy="2808312"/>
          </a:xfrm>
          <a:prstGeom prst="line">
            <a:avLst/>
          </a:prstGeom>
          <a:ln w="76200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907704" y="1376772"/>
            <a:ext cx="1080120" cy="1404156"/>
          </a:xfrm>
          <a:prstGeom prst="line">
            <a:avLst/>
          </a:prstGeom>
          <a:ln w="76200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5796136" y="1376772"/>
            <a:ext cx="1080120" cy="1404156"/>
          </a:xfrm>
          <a:prstGeom prst="line">
            <a:avLst/>
          </a:prstGeom>
          <a:ln w="76200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796136" y="4154475"/>
            <a:ext cx="1080120" cy="1404156"/>
          </a:xfrm>
          <a:prstGeom prst="line">
            <a:avLst/>
          </a:prstGeom>
          <a:ln w="76200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907704" y="4141904"/>
            <a:ext cx="1080120" cy="1416727"/>
          </a:xfrm>
          <a:prstGeom prst="line">
            <a:avLst/>
          </a:prstGeom>
          <a:ln w="76200">
            <a:gradFill flip="none" rotWithShape="1">
              <a:gsLst>
                <a:gs pos="0">
                  <a:srgbClr val="000082">
                    <a:alpha val="59000"/>
                    <a:lumMod val="69000"/>
                    <a:lumOff val="31000"/>
                  </a:srgbClr>
                </a:gs>
                <a:gs pos="23000">
                  <a:srgbClr val="0047FF"/>
                </a:gs>
                <a:gs pos="41000">
                  <a:srgbClr val="000082"/>
                </a:gs>
                <a:gs pos="1000">
                  <a:srgbClr val="0047FF"/>
                </a:gs>
                <a:gs pos="56000">
                  <a:srgbClr val="000082"/>
                </a:gs>
                <a:gs pos="92000">
                  <a:srgbClr val="0047FF"/>
                </a:gs>
                <a:gs pos="73000">
                  <a:srgbClr val="000082"/>
                </a:gs>
                <a:gs pos="100000">
                  <a:srgbClr val="0047FF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987824" y="1429711"/>
            <a:ext cx="3888432" cy="0"/>
          </a:xfrm>
          <a:prstGeom prst="line">
            <a:avLst/>
          </a:prstGeom>
          <a:ln w="76200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907704" y="2780928"/>
            <a:ext cx="3888432" cy="0"/>
          </a:xfrm>
          <a:prstGeom prst="line">
            <a:avLst/>
          </a:prstGeom>
          <a:ln w="76200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907704" y="5555416"/>
            <a:ext cx="3888432" cy="0"/>
          </a:xfrm>
          <a:prstGeom prst="line">
            <a:avLst/>
          </a:prstGeom>
          <a:ln w="76200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949280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05" y="5949280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49" y="88745"/>
            <a:ext cx="28352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7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Вершины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уб 3"/>
          <p:cNvSpPr/>
          <p:nvPr/>
        </p:nvSpPr>
        <p:spPr>
          <a:xfrm>
            <a:off x="899592" y="2132856"/>
            <a:ext cx="6408712" cy="2736304"/>
          </a:xfrm>
          <a:prstGeom prst="cube">
            <a:avLst>
              <a:gd name="adj" fmla="val 29988"/>
            </a:avLst>
          </a:prstGeom>
          <a:noFill/>
          <a:ln>
            <a:solidFill>
              <a:srgbClr val="290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63688" y="2132856"/>
            <a:ext cx="0" cy="432048"/>
          </a:xfrm>
          <a:prstGeom prst="line">
            <a:avLst/>
          </a:prstGeom>
          <a:ln w="28575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766815" y="2708920"/>
            <a:ext cx="0" cy="432048"/>
          </a:xfrm>
          <a:prstGeom prst="line">
            <a:avLst/>
          </a:prstGeom>
          <a:ln w="28575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766815" y="3284984"/>
            <a:ext cx="0" cy="432048"/>
          </a:xfrm>
          <a:prstGeom prst="line">
            <a:avLst/>
          </a:prstGeom>
          <a:ln w="28575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63688" y="3830144"/>
            <a:ext cx="0" cy="249750"/>
          </a:xfrm>
          <a:prstGeom prst="line">
            <a:avLst/>
          </a:prstGeom>
          <a:ln w="28575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084168" y="4079894"/>
            <a:ext cx="504056" cy="0"/>
          </a:xfrm>
          <a:prstGeom prst="line">
            <a:avLst/>
          </a:prstGeom>
          <a:ln w="28575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804248" y="4065460"/>
            <a:ext cx="504056" cy="0"/>
          </a:xfrm>
          <a:prstGeom prst="line">
            <a:avLst/>
          </a:prstGeom>
          <a:ln w="28575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364088" y="4079894"/>
            <a:ext cx="504056" cy="0"/>
          </a:xfrm>
          <a:prstGeom prst="line">
            <a:avLst/>
          </a:prstGeom>
          <a:ln w="28575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644008" y="4079894"/>
            <a:ext cx="504056" cy="0"/>
          </a:xfrm>
          <a:prstGeom prst="line">
            <a:avLst/>
          </a:prstGeom>
          <a:ln w="28575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995936" y="4079894"/>
            <a:ext cx="504056" cy="0"/>
          </a:xfrm>
          <a:prstGeom prst="line">
            <a:avLst/>
          </a:prstGeom>
          <a:ln w="28575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275856" y="4079894"/>
            <a:ext cx="504056" cy="0"/>
          </a:xfrm>
          <a:prstGeom prst="line">
            <a:avLst/>
          </a:prstGeom>
          <a:ln w="28575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627784" y="4079894"/>
            <a:ext cx="504056" cy="0"/>
          </a:xfrm>
          <a:prstGeom prst="line">
            <a:avLst/>
          </a:prstGeom>
          <a:ln w="28575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907704" y="4079894"/>
            <a:ext cx="504056" cy="0"/>
          </a:xfrm>
          <a:prstGeom prst="line">
            <a:avLst/>
          </a:prstGeom>
          <a:ln w="28575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1615333" y="4119332"/>
            <a:ext cx="151482" cy="118862"/>
          </a:xfrm>
          <a:prstGeom prst="line">
            <a:avLst/>
          </a:prstGeom>
          <a:ln w="28575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899592" y="4725142"/>
            <a:ext cx="144016" cy="108013"/>
          </a:xfrm>
          <a:prstGeom prst="line">
            <a:avLst/>
          </a:prstGeom>
          <a:ln w="28575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1175819" y="4357056"/>
            <a:ext cx="288032" cy="232799"/>
          </a:xfrm>
          <a:prstGeom prst="line">
            <a:avLst/>
          </a:prstGeom>
          <a:ln w="28575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1704722" y="2087009"/>
            <a:ext cx="75741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232563" y="2087009"/>
            <a:ext cx="75741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256035" y="4029456"/>
            <a:ext cx="75741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728944" y="4043890"/>
            <a:ext cx="75741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891538" y="4797152"/>
            <a:ext cx="75741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65603" y="2924944"/>
            <a:ext cx="75741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436169" y="4831923"/>
            <a:ext cx="75741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436169" y="2924944"/>
            <a:ext cx="75741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1234831" y="169735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31776" y="167119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08141" y="360300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6737" y="253528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21023" y="356779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6737" y="437149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76129" y="432817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76129" y="246327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32" y="5949280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27" y="5949280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6" y="116632"/>
            <a:ext cx="28352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20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452" y="692696"/>
            <a:ext cx="2962672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Ребра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290D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Измерения:</a:t>
            </a:r>
          </a:p>
          <a:p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Высота</a:t>
            </a:r>
          </a:p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Ширина</a:t>
            </a:r>
          </a:p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Длина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899592" y="2780928"/>
            <a:ext cx="3528392" cy="2808312"/>
          </a:xfrm>
          <a:prstGeom prst="cube">
            <a:avLst/>
          </a:prstGeom>
          <a:noFill/>
          <a:ln>
            <a:solidFill>
              <a:srgbClr val="290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19672" y="2780928"/>
            <a:ext cx="0" cy="2088232"/>
          </a:xfrm>
          <a:prstGeom prst="line">
            <a:avLst/>
          </a:prstGeom>
          <a:ln w="28575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619672" y="4869160"/>
            <a:ext cx="2808312" cy="0"/>
          </a:xfrm>
          <a:prstGeom prst="line">
            <a:avLst/>
          </a:prstGeom>
          <a:ln w="28575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899592" y="4869160"/>
            <a:ext cx="720080" cy="720080"/>
          </a:xfrm>
          <a:prstGeom prst="line">
            <a:avLst/>
          </a:prstGeom>
          <a:ln w="28575">
            <a:solidFill>
              <a:srgbClr val="29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619672" y="2780928"/>
            <a:ext cx="0" cy="20882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707904" y="3501008"/>
            <a:ext cx="0" cy="20882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423697" y="2780928"/>
            <a:ext cx="0" cy="20882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99592" y="2780928"/>
            <a:ext cx="720079" cy="7200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619672" y="2780928"/>
            <a:ext cx="280402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03879" y="3501008"/>
            <a:ext cx="280402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619671" y="4889989"/>
            <a:ext cx="280402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03879" y="5606978"/>
            <a:ext cx="280402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903879" y="4869160"/>
            <a:ext cx="720079" cy="7200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3707905" y="4857620"/>
            <a:ext cx="720079" cy="7200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707905" y="2780928"/>
            <a:ext cx="720079" cy="7200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99592" y="3501008"/>
            <a:ext cx="0" cy="20882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949280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881" y="5949279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8" y="38515"/>
            <a:ext cx="28352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16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4063"/>
            <a:ext cx="515840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5158408" cy="1040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Противолежащие грани равны!!!</a:t>
            </a:r>
            <a:endParaRPr lang="ru-RU" b="1" i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3419872" y="2492896"/>
            <a:ext cx="3528392" cy="2592288"/>
          </a:xfrm>
          <a:prstGeom prst="cub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3140968"/>
            <a:ext cx="2880320" cy="1944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83539" y="1004951"/>
            <a:ext cx="829692" cy="5573180"/>
          </a:xfrm>
          <a:prstGeom prst="rect">
            <a:avLst/>
          </a:prstGeom>
          <a:solidFill>
            <a:srgbClr val="251C30"/>
          </a:solidFill>
          <a:ln>
            <a:solidFill>
              <a:srgbClr val="251C30"/>
            </a:solidFill>
          </a:ln>
          <a:scene3d>
            <a:camera prst="isometricRightUp">
              <a:rot lat="4200000" lon="1889999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3419872" y="2492896"/>
            <a:ext cx="3528392" cy="648072"/>
          </a:xfrm>
          <a:prstGeom prst="parallelogram">
            <a:avLst>
              <a:gd name="adj" fmla="val 9702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176693"/>
            <a:ext cx="1908212" cy="15841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2816932"/>
            <a:ext cx="1944216" cy="15841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16"/>
          <p:cNvSpPr/>
          <p:nvPr/>
        </p:nvSpPr>
        <p:spPr>
          <a:xfrm>
            <a:off x="5249035" y="981336"/>
            <a:ext cx="3528392" cy="648072"/>
          </a:xfrm>
          <a:prstGeom prst="parallelogram">
            <a:avLst>
              <a:gd name="adj" fmla="val 9702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>
            <a:off x="5615608" y="1513027"/>
            <a:ext cx="3528392" cy="648072"/>
          </a:xfrm>
          <a:prstGeom prst="parallelogram">
            <a:avLst>
              <a:gd name="adj" fmla="val 9702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322016" y="1326486"/>
            <a:ext cx="829692" cy="5573180"/>
          </a:xfrm>
          <a:prstGeom prst="rect">
            <a:avLst/>
          </a:prstGeom>
          <a:solidFill>
            <a:srgbClr val="251C3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isometricRightUp">
              <a:rot lat="4200000" lon="1889999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740298" y="2070665"/>
            <a:ext cx="829692" cy="5573180"/>
          </a:xfrm>
          <a:prstGeom prst="rect">
            <a:avLst/>
          </a:prstGeom>
          <a:solidFill>
            <a:srgbClr val="251C3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isometricRightUp">
              <a:rot lat="4200000" lon="1889999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931" y="5944718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840" y="5944718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2" y="26938"/>
            <a:ext cx="28352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18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1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51726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 фигур могут быть развертками прямоугольного параллелепипеда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27784" y="3129303"/>
            <a:ext cx="4320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364088" y="4653136"/>
            <a:ext cx="4320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452320" y="4437112"/>
            <a:ext cx="4320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80" y="5949280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949279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7" y="0"/>
            <a:ext cx="28352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22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908720"/>
            <a:ext cx="52052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Куб </a:t>
            </a:r>
            <a:r>
              <a:rPr lang="ru-RU" b="1" dirty="0" smtClean="0">
                <a:solidFill>
                  <a:srgbClr val="290D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err="1" smtClean="0">
                <a:solidFill>
                  <a:srgbClr val="290D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прямоуголный</a:t>
            </a:r>
            <a:r>
              <a:rPr lang="ru-RU" b="1" dirty="0" smtClean="0">
                <a:solidFill>
                  <a:srgbClr val="290D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параллелепипед, у которого все стороны (измерения) равны</a:t>
            </a:r>
            <a:endParaRPr lang="ru-RU" b="1" dirty="0">
              <a:solidFill>
                <a:srgbClr val="290D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геометрическими фигурами являются грани куба?</a:t>
            </a:r>
            <a:endParaRPr lang="ru-RU" sz="48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уб 4"/>
          <p:cNvSpPr/>
          <p:nvPr/>
        </p:nvSpPr>
        <p:spPr>
          <a:xfrm>
            <a:off x="683568" y="692696"/>
            <a:ext cx="2376264" cy="2304256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483768" y="1268760"/>
            <a:ext cx="0" cy="1728192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83568" y="2996952"/>
            <a:ext cx="18002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483768" y="2348880"/>
            <a:ext cx="576064" cy="64807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949280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949280"/>
            <a:ext cx="12620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2" y="70396"/>
            <a:ext cx="28352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10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230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Содержание:</vt:lpstr>
      <vt:lpstr>Прямоугольный параллелепипед</vt:lpstr>
      <vt:lpstr>Рисуем прямоугольный параллелепипед</vt:lpstr>
      <vt:lpstr>Вершины</vt:lpstr>
      <vt:lpstr>Ребра</vt:lpstr>
      <vt:lpstr>Грани</vt:lpstr>
      <vt:lpstr>Какие из фигур могут быть развертками прямоугольного параллелепипеда</vt:lpstr>
      <vt:lpstr>Куб – прямоуголный параллелепипед, у которого все стороны (измерения) равны</vt:lpstr>
      <vt:lpstr>Какие из фигур могут быть развертками куба?</vt:lpstr>
      <vt:lpstr>Площадь поверхности прямоугольного параллелепипеда</vt:lpstr>
      <vt:lpstr>Вычислить общую длину всех рёбер и площадь поверхности прямоугольного параллелепипеда, если его измерения 10см, 5см, 4см. </vt:lpstr>
      <vt:lpstr>Объем</vt:lpstr>
      <vt:lpstr>Найти объем фигур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Александра</cp:lastModifiedBy>
  <cp:revision>30</cp:revision>
  <dcterms:created xsi:type="dcterms:W3CDTF">2014-03-03T16:05:30Z</dcterms:created>
  <dcterms:modified xsi:type="dcterms:W3CDTF">2015-10-05T23:38:28Z</dcterms:modified>
</cp:coreProperties>
</file>