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4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2357454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Семинар-практикум</a:t>
            </a:r>
            <a:br>
              <a:rPr lang="ru-RU" sz="5400" b="1" dirty="0" smtClean="0">
                <a:solidFill>
                  <a:srgbClr val="0070C0"/>
                </a:solidFill>
              </a:rPr>
            </a:br>
            <a:r>
              <a:rPr lang="ru-RU" sz="5400" b="1" dirty="0" smtClean="0">
                <a:solidFill>
                  <a:srgbClr val="0070C0"/>
                </a:solidFill>
              </a:rPr>
              <a:t>«Заботимся о речи наших дошколят»</a:t>
            </a:r>
            <a:br>
              <a:rPr lang="ru-RU" sz="5400" b="1" dirty="0" smtClean="0">
                <a:solidFill>
                  <a:srgbClr val="0070C0"/>
                </a:solidFill>
              </a:rPr>
            </a:b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4643446"/>
            <a:ext cx="5929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Разработано: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Николаева Т.В. – учитель – логопед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err="1" smtClean="0">
                <a:solidFill>
                  <a:srgbClr val="0070C0"/>
                </a:solidFill>
              </a:rPr>
              <a:t>Курендова</a:t>
            </a:r>
            <a:r>
              <a:rPr lang="ru-RU" b="1" dirty="0" smtClean="0">
                <a:solidFill>
                  <a:srgbClr val="0070C0"/>
                </a:solidFill>
              </a:rPr>
              <a:t> О.С. – учитель - логопед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745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Статические  упражнения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600" b="1" dirty="0" smtClean="0"/>
              <a:t>«</a:t>
            </a:r>
            <a:r>
              <a:rPr lang="ru-RU" sz="3600" b="1" dirty="0"/>
              <a:t>Лопатка» («Блинчик»).</a:t>
            </a:r>
            <a:endParaRPr lang="ru-RU" sz="3600" dirty="0"/>
          </a:p>
          <a:p>
            <a:pPr marL="0" indent="0">
              <a:buNone/>
            </a:pPr>
            <a:r>
              <a:rPr lang="ru-RU" sz="3600" u="sng" dirty="0"/>
              <a:t>Цель:</a:t>
            </a:r>
            <a:r>
              <a:rPr lang="ru-RU" sz="3600" dirty="0"/>
              <a:t> Вырабатывать умение  делать язык широким и удерживать его в спокойном, расслабленном положении.</a:t>
            </a:r>
          </a:p>
          <a:p>
            <a:pPr marL="0" indent="0">
              <a:buNone/>
            </a:pPr>
            <a:r>
              <a:rPr lang="ru-RU" sz="3600" u="sng" dirty="0"/>
              <a:t>Описание:</a:t>
            </a:r>
            <a:r>
              <a:rPr lang="ru-RU" sz="3600" dirty="0"/>
              <a:t> Улыбнуться, приоткрыть рот, положить широкий передний край языка на нижнюю губу. Удерживать его в таком положении под счет от 1 до 5-10.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873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_______________________________________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b="1" dirty="0"/>
              <a:t>«Иголочка» («Жало»).</a:t>
            </a:r>
            <a:endParaRPr lang="ru-RU" dirty="0"/>
          </a:p>
          <a:p>
            <a:r>
              <a:rPr lang="ru-RU" u="sng" dirty="0"/>
              <a:t>Цель: </a:t>
            </a:r>
            <a:r>
              <a:rPr lang="ru-RU" dirty="0"/>
              <a:t>Вырабатывать умения удерживать острый. Длинный язык.</a:t>
            </a:r>
          </a:p>
          <a:p>
            <a:r>
              <a:rPr lang="ru-RU" u="sng" dirty="0"/>
              <a:t>Описание:</a:t>
            </a:r>
            <a:r>
              <a:rPr lang="ru-RU" dirty="0"/>
              <a:t> Рот открыть и, улыбаясь высунуть язык далеко вперед, напрячь его, сделать узким. Удерживать в таком положении под счёт от 1 до 5–10.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056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_______________________________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«Заборчик».</a:t>
            </a:r>
          </a:p>
          <a:p>
            <a:r>
              <a:rPr lang="ru-RU" u="sng" dirty="0"/>
              <a:t>Цель:</a:t>
            </a:r>
            <a:r>
              <a:rPr lang="ru-RU" dirty="0"/>
              <a:t> Закреплять круговую мышцу рта, развивать умение удерживать губы в улыбке.</a:t>
            </a:r>
          </a:p>
          <a:p>
            <a:r>
              <a:rPr lang="ru-RU" u="sng" dirty="0"/>
              <a:t>Описание:</a:t>
            </a:r>
            <a:r>
              <a:rPr lang="ru-RU" dirty="0"/>
              <a:t> Улыбнуться (зубы видны). Удерживать губы в таком  положении под счёт от 1 до 5 – 10.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93592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__________________________________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«Трубочка».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Научить выполнять трубочку из губ.</a:t>
            </a:r>
          </a:p>
          <a:p>
            <a:r>
              <a:rPr lang="ru-RU" u="sng" dirty="0"/>
              <a:t>Описание:</a:t>
            </a:r>
            <a:r>
              <a:rPr lang="ru-RU" dirty="0"/>
              <a:t> Сомкнутые губы слегка вытянуты вперед. Нижняя челюсть остается неподвижной. Удерживать губы в таком  положении под счёт </a:t>
            </a:r>
          </a:p>
          <a:p>
            <a:r>
              <a:rPr lang="ru-RU" dirty="0"/>
              <a:t>от 1 до 5 – 10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014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«Бублик».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Научить округлять губы и немного вытянув вперед удерживать без напряжения.</a:t>
            </a:r>
          </a:p>
          <a:p>
            <a:r>
              <a:rPr lang="ru-RU" u="sng" dirty="0"/>
              <a:t>Описание:</a:t>
            </a:r>
            <a:r>
              <a:rPr lang="ru-RU" dirty="0"/>
              <a:t> Рот  приоткрыть. Губы округлить и немного вытянуть вперед. Упражнение делается без напряжения, одними губами. Нижняя челюсть неподвижна.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98471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«Птенчик».</a:t>
            </a:r>
            <a:endParaRPr lang="ru-RU" dirty="0"/>
          </a:p>
          <a:p>
            <a:r>
              <a:rPr lang="ru-RU" u="sng" dirty="0"/>
              <a:t>Цель: </a:t>
            </a:r>
            <a:r>
              <a:rPr lang="ru-RU" dirty="0"/>
              <a:t>Научить удерживать рот в открытом положении не высовывая язык.</a:t>
            </a:r>
          </a:p>
          <a:p>
            <a:r>
              <a:rPr lang="ru-RU" u="sng" dirty="0"/>
              <a:t>Описание: </a:t>
            </a:r>
            <a:r>
              <a:rPr lang="ru-RU" dirty="0"/>
              <a:t>Широко открыть рот, как можно дальше разведя уголки губ. Язык лежит во рту спокойно и неподвижно.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2999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«Чашечка».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Выработать умение загибать края языка, научить удерживать язык в форме чашечки наверху. Укреплять мускулатуру языка.</a:t>
            </a:r>
          </a:p>
          <a:p>
            <a:r>
              <a:rPr lang="ru-RU" u="sng" dirty="0"/>
              <a:t>Описание:</a:t>
            </a:r>
            <a:r>
              <a:rPr lang="ru-RU" dirty="0"/>
              <a:t> Открыть рот. Широкий, расслабленный язык поднять к верхней губе. Прогнуть среднюю часть языка, загнув кверху боковые края.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4530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Динамические  упражнения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dirty="0"/>
              <a:t>«Хоботок-улыбка».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Научиться, четко переключать положение губ с позиции «улыбка-хоботок».</a:t>
            </a:r>
          </a:p>
          <a:p>
            <a:r>
              <a:rPr lang="ru-RU" u="sng" dirty="0"/>
              <a:t>Описание: </a:t>
            </a:r>
            <a:r>
              <a:rPr lang="ru-RU" dirty="0"/>
              <a:t>Растянуть губы в широкой улыбке так, чтобы были видны сомкнутые зубы, чувствуется напряжение мимических мышц щек, удерживает 3-5 секунд. Вытянуть губы вперед «хоботком» (как при произнесении звука У), удерживаем 3-5 секунд. Повторяем упражнение 6-10 раз.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9477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«Змейка».</a:t>
            </a:r>
            <a:endParaRPr lang="ru-RU" dirty="0"/>
          </a:p>
          <a:p>
            <a:r>
              <a:rPr lang="ru-RU" u="sng" dirty="0"/>
              <a:t>Цель: </a:t>
            </a:r>
            <a:r>
              <a:rPr lang="ru-RU" dirty="0"/>
              <a:t>Вырабатывать умение выдвигать язык изо рта и прятать обратно.</a:t>
            </a:r>
          </a:p>
          <a:p>
            <a:r>
              <a:rPr lang="ru-RU" u="sng" dirty="0"/>
              <a:t>Описание</a:t>
            </a:r>
            <a:r>
              <a:rPr lang="ru-RU" dirty="0"/>
              <a:t>: Рот открыть. Узкий язык сильно выдвигать вперед и убирать обратно в рот. Не прикасаться к губам и зубам.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000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/>
              <a:t>«Наказать непослушный язычок»</a:t>
            </a:r>
            <a:r>
              <a:rPr lang="ru-RU" dirty="0"/>
              <a:t>.</a:t>
            </a:r>
          </a:p>
          <a:p>
            <a:r>
              <a:rPr lang="ru-RU" u="sng" dirty="0"/>
              <a:t>Цель:</a:t>
            </a:r>
            <a:r>
              <a:rPr lang="ru-RU" dirty="0"/>
              <a:t> Вырабатывать умение, расслабив мышцы языка, удерживать его широким, распластанным.</a:t>
            </a:r>
          </a:p>
          <a:p>
            <a:r>
              <a:rPr lang="ru-RU" u="sng" dirty="0"/>
              <a:t>Описание:</a:t>
            </a:r>
            <a:r>
              <a:rPr lang="ru-RU" dirty="0"/>
              <a:t> Немного приоткрыть рот, спокойно положить язык на нижнюю губу и, пошлёпывая его губами, произнести звук «</a:t>
            </a:r>
            <a:r>
              <a:rPr lang="ru-RU" dirty="0" err="1"/>
              <a:t>пя</a:t>
            </a:r>
            <a:r>
              <a:rPr lang="ru-RU" dirty="0"/>
              <a:t> – </a:t>
            </a:r>
            <a:r>
              <a:rPr lang="ru-RU" dirty="0" err="1"/>
              <a:t>пя</a:t>
            </a:r>
            <a:r>
              <a:rPr lang="ru-RU" dirty="0"/>
              <a:t> – </a:t>
            </a:r>
            <a:r>
              <a:rPr lang="ru-RU" dirty="0" err="1"/>
              <a:t>пя</a:t>
            </a:r>
            <a:r>
              <a:rPr lang="ru-RU" dirty="0"/>
              <a:t>».</a:t>
            </a:r>
          </a:p>
          <a:p>
            <a:pPr marL="0" indent="0">
              <a:buNone/>
            </a:pPr>
            <a:r>
              <a:rPr lang="ru-RU" dirty="0" smtClean="0"/>
              <a:t>Удерживать </a:t>
            </a:r>
            <a:r>
              <a:rPr lang="ru-RU" dirty="0"/>
              <a:t>широкий язык в спокойном положении </a:t>
            </a:r>
            <a:r>
              <a:rPr lang="ru-RU" dirty="0" smtClean="0"/>
              <a:t>      при открытом рте под счёт от 1 – 5, 5 – 10.</a:t>
            </a:r>
          </a:p>
          <a:p>
            <a:pPr marL="0" indent="0">
              <a:buNone/>
            </a:pPr>
            <a:r>
              <a:rPr lang="ru-RU" dirty="0" smtClean="0"/>
              <a:t>Следить, чтобы ребёнок не задерживал при этом выдыхаемый воздух.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364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568952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u="sng" dirty="0" smtClean="0">
                <a:solidFill>
                  <a:srgbClr val="0070C0"/>
                </a:solidFill>
                <a:ea typeface="Calibri"/>
                <a:cs typeface="Times New Roman"/>
              </a:rPr>
              <a:t>Цели </a:t>
            </a:r>
            <a:r>
              <a:rPr lang="ru-RU" sz="3200" b="1" u="sng" dirty="0">
                <a:solidFill>
                  <a:srgbClr val="0070C0"/>
                </a:solidFill>
                <a:ea typeface="Calibri"/>
                <a:cs typeface="Times New Roman"/>
              </a:rPr>
              <a:t>и </a:t>
            </a:r>
            <a:r>
              <a:rPr lang="ru-RU" sz="3200" b="1" u="sng" dirty="0" smtClean="0">
                <a:solidFill>
                  <a:srgbClr val="0070C0"/>
                </a:solidFill>
                <a:ea typeface="Calibri"/>
                <a:cs typeface="Times New Roman"/>
              </a:rPr>
              <a:t>задачи:</a:t>
            </a:r>
            <a:endParaRPr lang="ru-RU" sz="3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89844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расширить представления о значимости выполнения артикуляционной гимнастики с детьми раннего возраста;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обозначить требования к оборудованию и месту  проведения гимнастики;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уточнить виды артикуляционных упражнений;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самостоятельно, следуя описанию, научиться выполнять комплексы упражнений;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расширить представления о способах проведения артикуляционных упражнений;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научиться проводить диагностику речевого развития с помощью дидактического материала,  разработанного в соответствии с этапами речевого онтогенеза;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700" dirty="0"/>
              <a:t>уметь правильно провести оценку речи ребенка.</a:t>
            </a:r>
          </a:p>
        </p:txBody>
      </p:sp>
    </p:spTree>
    <p:extLst>
      <p:ext uri="{BB962C8B-B14F-4D97-AF65-F5344CB8AC3E}">
        <p14:creationId xmlns="" xmlns:p14="http://schemas.microsoft.com/office/powerpoint/2010/main" val="1426478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«Вкусное варенье».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Вырабатывать движение широкой передней части языка вверх и положение языка, близкое к форме чашечки.</a:t>
            </a:r>
          </a:p>
          <a:p>
            <a:r>
              <a:rPr lang="ru-RU" u="sng" dirty="0"/>
              <a:t>Описание:</a:t>
            </a:r>
            <a:r>
              <a:rPr lang="ru-RU" dirty="0"/>
              <a:t> Слегка приоткрыть рот и широким передним краем языка облизать верхнюю губу, делая движение языком сверху вниз, но не из стороны в сторону.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7875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«Часики».</a:t>
            </a:r>
            <a:endParaRPr lang="ru-RU" dirty="0"/>
          </a:p>
          <a:p>
            <a:r>
              <a:rPr lang="ru-RU" u="sng" dirty="0"/>
              <a:t>Цель: </a:t>
            </a:r>
            <a:r>
              <a:rPr lang="ru-RU" dirty="0"/>
              <a:t>Вырабатывать умение быстро менять положение языка.</a:t>
            </a:r>
          </a:p>
          <a:p>
            <a:r>
              <a:rPr lang="ru-RU" u="sng" dirty="0"/>
              <a:t>Описание</a:t>
            </a:r>
            <a:r>
              <a:rPr lang="ru-RU" b="1" dirty="0"/>
              <a:t>:</a:t>
            </a:r>
            <a:r>
              <a:rPr lang="ru-RU" dirty="0"/>
              <a:t> Рот приоткрыт. Губы растянуты в улыбке. Кончиком узкого языка попеременно тянуться к уголкам 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7669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«Качели».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Вырабатывать умение быстро менять положение языка.</a:t>
            </a:r>
          </a:p>
          <a:p>
            <a:r>
              <a:rPr lang="ru-RU" u="sng" dirty="0"/>
              <a:t>Описание: </a:t>
            </a:r>
            <a:r>
              <a:rPr lang="ru-RU" dirty="0"/>
              <a:t>Улыбнуться, показать зубы, приоткрыть рот, как при произнесении звука А. Языком тянуться попеременно то к носу, то к подбородку.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2511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«Маляр».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Отрабатывать движения языка вверх и его подвижность.</a:t>
            </a:r>
          </a:p>
          <a:p>
            <a:r>
              <a:rPr lang="ru-RU" u="sng" dirty="0"/>
              <a:t>Описание:</a:t>
            </a:r>
            <a:r>
              <a:rPr lang="ru-RU" dirty="0"/>
              <a:t> Улыбнуться, открыть рот и «погладить» кончиком языка твердое нёбо, делая движения языком вперед-назад.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42064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«Лошадка».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b="1" dirty="0"/>
              <a:t> </a:t>
            </a:r>
            <a:r>
              <a:rPr lang="ru-RU" dirty="0"/>
              <a:t>Укреплять мышцы языка и вырабатывать подъем языка вверх.</a:t>
            </a:r>
          </a:p>
          <a:p>
            <a:r>
              <a:rPr lang="ru-RU" u="sng" dirty="0"/>
              <a:t>Описание:</a:t>
            </a:r>
            <a:r>
              <a:rPr lang="ru-RU" dirty="0"/>
              <a:t> Улыбнуться, показать зубы, приоткрыть рот и пощелкать кончиком языка (как лошадка цокает копытами).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22825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«Индюк».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вырабатывать подъем языка вверх, подвижность его передней части.</a:t>
            </a:r>
          </a:p>
          <a:p>
            <a:r>
              <a:rPr lang="ru-RU" u="sng" dirty="0"/>
              <a:t>Описание: </a:t>
            </a:r>
            <a:r>
              <a:rPr lang="ru-RU" dirty="0"/>
              <a:t>Приоткрыть рот, положить язык на верхнюю губу и производить движения широким передним краем языка по верхней губе вперед и назад, стараясь не отрывать язык от губы – как бы поглаживать ее.  Сначала производить медленные движения, потом убыстрять темп и добавить голос, пока не послышится голос.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059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Дыхательная гимнастика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Отличия </a:t>
            </a:r>
            <a:r>
              <a:rPr lang="ru-RU" b="1" dirty="0"/>
              <a:t>речевого дыхания от обычного жизненного дыхания: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вне речи вдох осуществляется через нос, а во время речи через рот;</a:t>
            </a:r>
          </a:p>
          <a:p>
            <a:pPr marL="0" indent="0">
              <a:buNone/>
            </a:pPr>
            <a:r>
              <a:rPr lang="ru-RU" dirty="0"/>
              <a:t>- вне речи вдох и выдох по продолжительности одинаковы, а в речи они не равномерны (вдох короткий, но не резкий, а выдох медленный).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30186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200" b="1" dirty="0"/>
              <a:t>Внимание воспитателя должно быть сосредоточено на следующих моментах: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во </a:t>
            </a:r>
            <a:r>
              <a:rPr lang="ru-RU" dirty="0"/>
              <a:t>время дыхания плечи у ребенка должны быть неподвижны;</a:t>
            </a:r>
          </a:p>
          <a:p>
            <a:r>
              <a:rPr lang="ru-RU" dirty="0" smtClean="0"/>
              <a:t>грудь </a:t>
            </a:r>
            <a:r>
              <a:rPr lang="ru-RU" dirty="0"/>
              <a:t>не должна сильно подниматься при вдохе и опускаться при выдохе;</a:t>
            </a:r>
          </a:p>
          <a:p>
            <a:r>
              <a:rPr lang="ru-RU" dirty="0" smtClean="0"/>
              <a:t>живот </a:t>
            </a:r>
            <a:r>
              <a:rPr lang="ru-RU" dirty="0"/>
              <a:t>при вдохе должен подниматься, а при выдохе – опускаться (проконтролировать правильность можно положив ладонь на живот);</a:t>
            </a:r>
          </a:p>
          <a:p>
            <a:r>
              <a:rPr lang="ru-RU" dirty="0" smtClean="0"/>
              <a:t>во </a:t>
            </a:r>
            <a:r>
              <a:rPr lang="ru-RU" dirty="0"/>
              <a:t>время вдоха не втягивать воздух носом, а делать вдох через рот;</a:t>
            </a:r>
          </a:p>
          <a:p>
            <a:r>
              <a:rPr lang="ru-RU" dirty="0" smtClean="0"/>
              <a:t>вдох </a:t>
            </a:r>
            <a:r>
              <a:rPr lang="ru-RU" dirty="0"/>
              <a:t>должен быть мягким и коротким, выдох длительным, спокойным и плавным;</a:t>
            </a:r>
          </a:p>
          <a:p>
            <a:r>
              <a:rPr lang="ru-RU" dirty="0" smtClean="0"/>
              <a:t>сделав </a:t>
            </a:r>
            <a:r>
              <a:rPr lang="ru-RU" dirty="0"/>
              <a:t>вдох, сразу же начинать говорить, не задерживая дыхание;</a:t>
            </a:r>
          </a:p>
          <a:p>
            <a:r>
              <a:rPr lang="ru-RU" dirty="0" smtClean="0"/>
              <a:t>говорить </a:t>
            </a:r>
            <a:r>
              <a:rPr lang="ru-RU" dirty="0"/>
              <a:t>только на выдохе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79742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Игровые упражнения на </a:t>
            </a:r>
            <a:r>
              <a:rPr lang="ru-RU" sz="3600" b="1" dirty="0" smtClean="0">
                <a:solidFill>
                  <a:srgbClr val="0070C0"/>
                </a:solidFill>
              </a:rPr>
              <a:t>дыхание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/>
            <a:r>
              <a:rPr lang="ru-RU" b="1" dirty="0"/>
              <a:t>«Гармошка».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И.п</a:t>
            </a:r>
            <a:r>
              <a:rPr lang="ru-RU" dirty="0"/>
              <a:t> – стоять прямо, руки опустить. Положить ладони на животик, сделать глубокий вдох через нос. Задержать дыхание на одну-две секунды. Плавный выдох через рот.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6707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b="1" dirty="0"/>
              <a:t>«Холодный ветер».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Набрав в легкие воздух, с силой дуть через вытянутые вперед трубочкой губы. Поднести ко рту тыльную сторону ладони. Должна ощущаться резкая бьющая холодная струя.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804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Содержание: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4000" dirty="0" smtClean="0">
                <a:ea typeface="+mj-ea"/>
                <a:cs typeface="+mj-cs"/>
              </a:rPr>
              <a:t>Артикуляционная гимнастика как средство формирования  </a:t>
            </a:r>
            <a:r>
              <a:rPr lang="ru-RU" sz="4000" dirty="0">
                <a:ea typeface="+mj-ea"/>
                <a:cs typeface="+mj-cs"/>
              </a:rPr>
              <a:t>и </a:t>
            </a:r>
            <a:r>
              <a:rPr lang="ru-RU" sz="4000" dirty="0" smtClean="0">
                <a:ea typeface="+mj-ea"/>
                <a:cs typeface="+mj-cs"/>
              </a:rPr>
              <a:t>развития </a:t>
            </a:r>
            <a:r>
              <a:rPr lang="ru-RU" sz="4000" dirty="0">
                <a:ea typeface="+mj-ea"/>
                <a:cs typeface="+mj-cs"/>
              </a:rPr>
              <a:t>речевых способностей у детей </a:t>
            </a:r>
            <a:r>
              <a:rPr lang="ru-RU" sz="4000" dirty="0" smtClean="0">
                <a:ea typeface="+mj-ea"/>
                <a:cs typeface="+mj-cs"/>
              </a:rPr>
              <a:t>дошкольного возраста</a:t>
            </a:r>
            <a:r>
              <a:rPr lang="ru-RU" sz="4000" dirty="0">
                <a:ea typeface="+mj-ea"/>
                <a:cs typeface="+mj-cs"/>
              </a:rPr>
              <a:t>;</a:t>
            </a:r>
            <a:endParaRPr lang="ru-RU" sz="4000" dirty="0" smtClean="0">
              <a:ea typeface="+mj-ea"/>
              <a:cs typeface="+mj-cs"/>
            </a:endParaRPr>
          </a:p>
          <a:p>
            <a:r>
              <a:rPr lang="ru-RU" sz="4000" dirty="0" smtClean="0"/>
              <a:t>Диагностика речевого развития с учетом возрастных особенностей формирования речи в онтогенезе.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947734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«Погаси свечу».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Выработка интенсивного прерывистого выдоха с произнесением </a:t>
            </a:r>
            <a:r>
              <a:rPr lang="ru-RU" dirty="0" err="1"/>
              <a:t>фууу</a:t>
            </a:r>
            <a:r>
              <a:rPr lang="ru-RU" dirty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«Футбол».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Сделать вдох, улыбнуться, положить широкий кончик языка на нижнюю губу. Выдыхаемой воздушной струей загнать ватный комочек в «ворота».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36253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___________________________________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b="1" dirty="0"/>
              <a:t>«Воет буря».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Поднеси к нижней губе пузырек с узким горлышком и подуй. Если появляется шум, значит, воздушная струя направлена правильно.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14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Способы выполнения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«Логопедическая сказка» </a:t>
            </a:r>
            <a:r>
              <a:rPr lang="ru-RU" dirty="0"/>
              <a:t>- разные комплексы упражнений соотносятся с определенной сказкой, каждая из которых имеет свою задачу. Например: помогает запомнить названия органов артикуляции, способствует тренировке ориентирования в пространстве, помогает соотнести упражнение с определенным образом и др.</a:t>
            </a:r>
          </a:p>
          <a:p>
            <a:pPr lvl="0"/>
            <a:r>
              <a:rPr lang="ru-RU" b="1" dirty="0"/>
              <a:t>Артикуляционные комплексы</a:t>
            </a:r>
            <a:r>
              <a:rPr lang="ru-RU" dirty="0"/>
              <a:t>, можно соотнести с  рисунками и стихотворениями, что помогает развивать не только подвижность артикуляционного аппарата, но и такие процессы как восприятие, память.</a:t>
            </a:r>
          </a:p>
          <a:p>
            <a:pPr lvl="0"/>
            <a:r>
              <a:rPr lang="ru-RU" b="1" dirty="0"/>
              <a:t>Речевые игры по лексическим темам </a:t>
            </a:r>
            <a:r>
              <a:rPr lang="ru-RU" dirty="0"/>
              <a:t>позволяют формировать правильный артикуляционный уклад  и расширяют представление об окружающем мире.</a:t>
            </a:r>
          </a:p>
          <a:p>
            <a:pPr lvl="0"/>
            <a:r>
              <a:rPr lang="ru-RU" b="1" dirty="0"/>
              <a:t>Речевые игры в подвижных видах деятельности </a:t>
            </a:r>
            <a:r>
              <a:rPr lang="ru-RU" dirty="0"/>
              <a:t>направлены не только на подготовку речевого аппарата, а также на координацию движений, что способствует преодолению нарушений слоговой структуры слов у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55456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u="sng" dirty="0"/>
              <a:t>Выделяют такие стороны речи</a:t>
            </a:r>
            <a:r>
              <a:rPr lang="ru-RU" sz="3600" u="sng" dirty="0"/>
              <a:t> как </a:t>
            </a:r>
            <a:endParaRPr lang="ru-RU" sz="3600" u="sng" dirty="0" smtClean="0"/>
          </a:p>
          <a:p>
            <a:r>
              <a:rPr lang="ru-RU" sz="3600" dirty="0" smtClean="0"/>
              <a:t>звукопроизношение </a:t>
            </a:r>
          </a:p>
          <a:p>
            <a:r>
              <a:rPr lang="ru-RU" sz="3600" dirty="0" smtClean="0"/>
              <a:t>лексика </a:t>
            </a:r>
          </a:p>
          <a:p>
            <a:r>
              <a:rPr lang="ru-RU" sz="3600" dirty="0" smtClean="0"/>
              <a:t>грамматический </a:t>
            </a:r>
            <a:r>
              <a:rPr lang="ru-RU" sz="3600" dirty="0"/>
              <a:t>строй </a:t>
            </a:r>
            <a:r>
              <a:rPr lang="ru-RU" sz="3600" dirty="0" smtClean="0"/>
              <a:t>речи </a:t>
            </a:r>
          </a:p>
          <a:p>
            <a:r>
              <a:rPr lang="ru-RU" sz="3600" dirty="0" smtClean="0"/>
              <a:t>связная речь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724431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Спасибо за внимание!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095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56784" cy="122413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200" b="1" dirty="0">
                <a:solidFill>
                  <a:srgbClr val="0070C0"/>
                </a:solidFill>
                <a:ea typeface="+mn-ea"/>
                <a:cs typeface="+mn-cs"/>
              </a:rPr>
              <a:t>Ребенку дошкольного </a:t>
            </a:r>
            <a:r>
              <a:rPr lang="ru-RU" sz="3200" b="1" dirty="0" smtClean="0">
                <a:solidFill>
                  <a:srgbClr val="0070C0"/>
                </a:solidFill>
                <a:ea typeface="+mn-ea"/>
                <a:cs typeface="+mn-cs"/>
              </a:rPr>
              <a:t>возраста</a:t>
            </a:r>
            <a:br>
              <a:rPr lang="ru-RU" sz="3200" b="1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0070C0"/>
                </a:solidFill>
                <a:ea typeface="+mn-ea"/>
                <a:cs typeface="+mn-cs"/>
              </a:rPr>
              <a:t> </a:t>
            </a:r>
            <a:r>
              <a:rPr lang="ru-RU" sz="3200" b="1" dirty="0">
                <a:solidFill>
                  <a:srgbClr val="0070C0"/>
                </a:solidFill>
                <a:ea typeface="+mn-ea"/>
                <a:cs typeface="+mn-cs"/>
              </a:rPr>
              <a:t>очень важно научиться управлять речевыми органами</a:t>
            </a:r>
            <a:br>
              <a:rPr lang="ru-RU" sz="3200" b="1" dirty="0">
                <a:solidFill>
                  <a:srgbClr val="0070C0"/>
                </a:solidFill>
                <a:ea typeface="+mn-ea"/>
                <a:cs typeface="+mn-cs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Артикуляционная гимнастика призвана подготовить артикуляционный аппарат ребенка к правильному произношению звуков родного </a:t>
            </a:r>
            <a:r>
              <a:rPr lang="ru-RU" dirty="0" smtClean="0"/>
              <a:t>языка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Речевое дыхание способствует развитию не только голоса, но и формированию правильного звукопроизношения;</a:t>
            </a:r>
          </a:p>
          <a:p>
            <a:r>
              <a:rPr lang="ru-RU" dirty="0" smtClean="0"/>
              <a:t>Разнообразные формы проведения, через игровые упражнения, как способ развития речевых способностей и расширение представлений об окружающем мире.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041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1216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Требования к оборудованию и месту проведения артикуляционной </a:t>
            </a:r>
            <a:r>
              <a:rPr lang="ru-RU" sz="3600" b="1" dirty="0" smtClean="0">
                <a:solidFill>
                  <a:srgbClr val="0070C0"/>
                </a:solidFill>
              </a:rPr>
              <a:t>и дыхательной гимнастики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Уголок  должен </a:t>
            </a:r>
            <a:r>
              <a:rPr lang="ru-RU" dirty="0"/>
              <a:t>быть </a:t>
            </a:r>
            <a:r>
              <a:rPr lang="ru-RU" dirty="0" smtClean="0"/>
              <a:t>оборудован общим зеркалом, расположенным </a:t>
            </a:r>
            <a:r>
              <a:rPr lang="ru-RU" dirty="0"/>
              <a:t>в достаточно освещенной зоне</a:t>
            </a:r>
            <a:r>
              <a:rPr lang="ru-RU" dirty="0" smtClean="0"/>
              <a:t>, столиком </a:t>
            </a:r>
            <a:r>
              <a:rPr lang="ru-RU" dirty="0"/>
              <a:t>или </a:t>
            </a:r>
            <a:r>
              <a:rPr lang="ru-RU" dirty="0" smtClean="0"/>
              <a:t>полкой, </a:t>
            </a:r>
            <a:r>
              <a:rPr lang="ru-RU" dirty="0"/>
              <a:t>индивидуальными зеркалами</a:t>
            </a:r>
            <a:r>
              <a:rPr lang="ru-RU" dirty="0" smtClean="0"/>
              <a:t>;</a:t>
            </a:r>
          </a:p>
          <a:p>
            <a:r>
              <a:rPr lang="ru-RU" dirty="0"/>
              <a:t>Рекомендуется учиться выполнять упражнения совместно с педагогом перед одним зеркалом</a:t>
            </a:r>
            <a:r>
              <a:rPr lang="ru-RU" dirty="0" smtClean="0"/>
              <a:t>. Ребенок </a:t>
            </a:r>
            <a:r>
              <a:rPr lang="ru-RU" dirty="0"/>
              <a:t>и педагог находятся на одном уровне, что дает возможность ребенку видеть положение органов </a:t>
            </a:r>
            <a:r>
              <a:rPr lang="ru-RU" dirty="0" smtClean="0"/>
              <a:t>артикуляции;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7423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_______________________________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sz="3900" dirty="0"/>
              <a:t>Общая </a:t>
            </a:r>
            <a:r>
              <a:rPr lang="ru-RU" sz="3900" dirty="0" smtClean="0"/>
              <a:t>продолжительность гимнастики </a:t>
            </a:r>
            <a:r>
              <a:rPr lang="ru-RU" sz="3900" dirty="0"/>
              <a:t>не более 7-10 </a:t>
            </a:r>
            <a:r>
              <a:rPr lang="ru-RU" sz="3900" dirty="0" smtClean="0"/>
              <a:t>минут</a:t>
            </a:r>
            <a:r>
              <a:rPr lang="ru-RU" sz="3900" dirty="0"/>
              <a:t>;</a:t>
            </a:r>
            <a:endParaRPr lang="ru-RU" sz="3900" dirty="0" smtClean="0"/>
          </a:p>
          <a:p>
            <a:r>
              <a:rPr lang="ru-RU" sz="3900" dirty="0"/>
              <a:t>Положительный эффект возможен в том случае, если упражнения выполняются ежедневно, а главное-правильно</a:t>
            </a:r>
            <a:r>
              <a:rPr lang="ru-RU" sz="3900" dirty="0" smtClean="0"/>
              <a:t>;</a:t>
            </a:r>
          </a:p>
          <a:p>
            <a:r>
              <a:rPr lang="ru-RU" sz="3900" dirty="0" smtClean="0"/>
              <a:t>Начинать </a:t>
            </a:r>
            <a:r>
              <a:rPr lang="ru-RU" sz="3900" dirty="0"/>
              <a:t>необходимо с самых простых упражнений, развивающих подвижность речевого аппарата.</a:t>
            </a:r>
            <a:endParaRPr lang="ru-RU" sz="3900" dirty="0" smtClean="0"/>
          </a:p>
          <a:p>
            <a:r>
              <a:rPr lang="ru-RU" sz="3900" dirty="0" smtClean="0"/>
              <a:t>Важно, чтобы у ребенка была возможность  опоры </a:t>
            </a:r>
            <a:r>
              <a:rPr lang="ru-RU" sz="3900" dirty="0"/>
              <a:t>на различные  анализаторные системы: слуховую, зрительную, </a:t>
            </a:r>
            <a:r>
              <a:rPr lang="ru-RU" sz="3900" dirty="0" smtClean="0"/>
              <a:t>тактильную</a:t>
            </a:r>
            <a:r>
              <a:rPr lang="ru-RU" sz="3900" dirty="0"/>
              <a:t> </a:t>
            </a:r>
            <a:r>
              <a:rPr lang="ru-RU" sz="3900" dirty="0" smtClean="0"/>
              <a:t>(словесная инструкция, наглядность, возможность ощущать положение своих органов артикуляции).</a:t>
            </a:r>
            <a:endParaRPr lang="ru-RU" sz="3900" dirty="0"/>
          </a:p>
          <a:p>
            <a:endParaRPr lang="ru-RU" sz="3000" dirty="0"/>
          </a:p>
        </p:txBody>
      </p:sp>
    </p:spTree>
    <p:extLst>
      <p:ext uri="{BB962C8B-B14F-4D97-AF65-F5344CB8AC3E}">
        <p14:creationId xmlns="" xmlns:p14="http://schemas.microsoft.com/office/powerpoint/2010/main" val="358663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Работа над каждым упражнением идет в определенной последовательности: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/>
              <a:t>показ </a:t>
            </a:r>
            <a:r>
              <a:rPr lang="ru-RU" sz="3600" dirty="0"/>
              <a:t>упражнения</a:t>
            </a:r>
            <a:r>
              <a:rPr lang="ru-RU" sz="3600" b="1" dirty="0"/>
              <a:t>, </a:t>
            </a:r>
            <a:r>
              <a:rPr lang="ru-RU" sz="3600" dirty="0"/>
              <a:t>словесная инструкция;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выполнение </a:t>
            </a:r>
            <a:r>
              <a:rPr lang="ru-RU" sz="3600" dirty="0"/>
              <a:t>упражнения перед зеркалом;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проверка </a:t>
            </a:r>
            <a:r>
              <a:rPr lang="ru-RU" sz="3600" dirty="0"/>
              <a:t>правильности выполнения.</a:t>
            </a:r>
          </a:p>
          <a:p>
            <a:endParaRPr lang="ru-RU" sz="3600" dirty="0"/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90482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Виды артикуляционных упражнений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600" b="1" dirty="0"/>
              <a:t>Статистические</a:t>
            </a:r>
            <a:r>
              <a:rPr lang="ru-RU" sz="3600" dirty="0"/>
              <a:t> упражнения направлены на удержание артикуляционной позы в течение 6 – 10 секунд.</a:t>
            </a:r>
          </a:p>
          <a:p>
            <a:pPr lvl="0"/>
            <a:r>
              <a:rPr lang="ru-RU" sz="3600" b="1" dirty="0"/>
              <a:t>Динамические</a:t>
            </a:r>
            <a:r>
              <a:rPr lang="ru-RU" sz="3600" dirty="0"/>
              <a:t> упражнения требуют ритмического </a:t>
            </a:r>
            <a:r>
              <a:rPr lang="ru-RU" sz="3600" dirty="0" smtClean="0"/>
              <a:t>повторения, </a:t>
            </a:r>
            <a:r>
              <a:rPr lang="ru-RU" sz="3600" dirty="0"/>
              <a:t>координации, хорошей переключаемости.</a:t>
            </a:r>
          </a:p>
          <a:p>
            <a:pPr marL="0" indent="0">
              <a:buNone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4431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Каждый комплекс артикуляционной гимнастики должен включать в себя несколько обязательных заданий: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3600" dirty="0"/>
              <a:t>упражнения для губ</a:t>
            </a:r>
          </a:p>
          <a:p>
            <a:pPr lvl="0">
              <a:lnSpc>
                <a:spcPct val="150000"/>
              </a:lnSpc>
            </a:pPr>
            <a:r>
              <a:rPr lang="ru-RU" sz="3600" dirty="0"/>
              <a:t>упражнения для языка</a:t>
            </a:r>
          </a:p>
          <a:p>
            <a:pPr lvl="0">
              <a:lnSpc>
                <a:spcPct val="150000"/>
              </a:lnSpc>
            </a:pPr>
            <a:r>
              <a:rPr lang="ru-RU" sz="3600" dirty="0"/>
              <a:t>упражнения для формирования правильного речевого дыхания.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677687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1524</Words>
  <Application>Microsoft Office PowerPoint</Application>
  <PresentationFormat>Экран (4:3)</PresentationFormat>
  <Paragraphs>141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Семинар-практикум «Заботимся о речи наших дошколят» </vt:lpstr>
      <vt:lpstr>Слайд 2</vt:lpstr>
      <vt:lpstr>Содержание:</vt:lpstr>
      <vt:lpstr>Ребенку дошкольного возраста  очень важно научиться управлять речевыми органами </vt:lpstr>
      <vt:lpstr>Требования к оборудованию и месту проведения артикуляционной и дыхательной гимнастики</vt:lpstr>
      <vt:lpstr>_______________________________</vt:lpstr>
      <vt:lpstr>Работа над каждым упражнением идет в определенной последовательности:</vt:lpstr>
      <vt:lpstr>Виды артикуляционных упражнений</vt:lpstr>
      <vt:lpstr>Каждый комплекс артикуляционной гимнастики должен включать в себя несколько обязательных заданий:</vt:lpstr>
      <vt:lpstr>Статические  упражнения</vt:lpstr>
      <vt:lpstr>_______________________________________</vt:lpstr>
      <vt:lpstr>_______________________________</vt:lpstr>
      <vt:lpstr>__________________________________</vt:lpstr>
      <vt:lpstr>___________________________________</vt:lpstr>
      <vt:lpstr>___________________________________</vt:lpstr>
      <vt:lpstr>___________________________________</vt:lpstr>
      <vt:lpstr>Динамические  упражнения</vt:lpstr>
      <vt:lpstr>___________________________________</vt:lpstr>
      <vt:lpstr>__________________________________</vt:lpstr>
      <vt:lpstr>___________________________________</vt:lpstr>
      <vt:lpstr>___________________________________</vt:lpstr>
      <vt:lpstr>___________________________________</vt:lpstr>
      <vt:lpstr>___________________________________</vt:lpstr>
      <vt:lpstr>___________________________________</vt:lpstr>
      <vt:lpstr>___________________________________</vt:lpstr>
      <vt:lpstr>Дыхательная гимнастика</vt:lpstr>
      <vt:lpstr>Внимание воспитателя должно быть сосредоточено на следующих моментах: </vt:lpstr>
      <vt:lpstr>Игровые упражнения на дыхание</vt:lpstr>
      <vt:lpstr>___________________________________</vt:lpstr>
      <vt:lpstr>___________________________________</vt:lpstr>
      <vt:lpstr>___________________________________</vt:lpstr>
      <vt:lpstr>Способы выполнения</vt:lpstr>
      <vt:lpstr>Диагностика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 «Формирование  и развитие речевых способностей у детей дошкольного возраста» для воспитателей</dc:title>
  <cp:lastModifiedBy>Кадр</cp:lastModifiedBy>
  <cp:revision>21</cp:revision>
  <dcterms:modified xsi:type="dcterms:W3CDTF">2015-10-16T03:12:27Z</dcterms:modified>
</cp:coreProperties>
</file>