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43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E151-5251-480D-93B8-1FBB56BC78E9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346A-2AE2-4FF5-96F0-07A5B725F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E151-5251-480D-93B8-1FBB56BC78E9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346A-2AE2-4FF5-96F0-07A5B725F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E151-5251-480D-93B8-1FBB56BC78E9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346A-2AE2-4FF5-96F0-07A5B725F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E151-5251-480D-93B8-1FBB56BC78E9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346A-2AE2-4FF5-96F0-07A5B725F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E151-5251-480D-93B8-1FBB56BC78E9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346A-2AE2-4FF5-96F0-07A5B725F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E151-5251-480D-93B8-1FBB56BC78E9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346A-2AE2-4FF5-96F0-07A5B725F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E151-5251-480D-93B8-1FBB56BC78E9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346A-2AE2-4FF5-96F0-07A5B725F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E151-5251-480D-93B8-1FBB56BC78E9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346A-2AE2-4FF5-96F0-07A5B725F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E151-5251-480D-93B8-1FBB56BC78E9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346A-2AE2-4FF5-96F0-07A5B725F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E151-5251-480D-93B8-1FBB56BC78E9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346A-2AE2-4FF5-96F0-07A5B725F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E151-5251-480D-93B8-1FBB56BC78E9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346A-2AE2-4FF5-96F0-07A5B725FB97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F57E151-5251-480D-93B8-1FBB56BC78E9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E24346A-2AE2-4FF5-96F0-07A5B725FB9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5400" dirty="0" smtClean="0"/>
              <a:t>Динамика развития навыков конструирования в дошкольном возрасте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31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117178" cy="1468800"/>
          </a:xfrm>
        </p:spPr>
        <p:txBody>
          <a:bodyPr/>
          <a:lstStyle/>
          <a:p>
            <a:pPr algn="ctr"/>
            <a:r>
              <a:rPr lang="ru-RU" dirty="0" smtClean="0"/>
              <a:t>Непосредственно образовательная деятельность по конструированию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88840"/>
            <a:ext cx="8640960" cy="4032448"/>
          </a:xfrm>
        </p:spPr>
        <p:txBody>
          <a:bodyPr>
            <a:norm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ru-RU" sz="2800" dirty="0" smtClean="0"/>
              <a:t>По форме организации: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по образцу (с 1 младшей группы);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по образцу с преобразованием, по замыслу (со 2 младшей группы);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по условию (со средней группы);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все формы организации (со старшего дошкольного возраста).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8574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424936" cy="5849620"/>
          </a:xfrm>
        </p:spPr>
        <p:txBody>
          <a:bodyPr/>
          <a:lstStyle/>
          <a:p>
            <a:r>
              <a:rPr lang="ru-RU" dirty="0" smtClean="0"/>
              <a:t>2.По используемого материала в НОД:</a:t>
            </a:r>
            <a:br>
              <a:rPr lang="ru-RU" dirty="0" smtClean="0"/>
            </a:br>
            <a:r>
              <a:rPr lang="ru-RU" dirty="0" smtClean="0"/>
              <a:t>*со 2мл. группы – строительный материал;</a:t>
            </a:r>
            <a:br>
              <a:rPr lang="ru-RU" dirty="0" smtClean="0"/>
            </a:br>
            <a:r>
              <a:rPr lang="ru-RU" dirty="0" smtClean="0"/>
              <a:t>*со средней + бумага, картон и природный материал;</a:t>
            </a:r>
            <a:br>
              <a:rPr lang="ru-RU" dirty="0" smtClean="0"/>
            </a:br>
            <a:r>
              <a:rPr lang="ru-RU" dirty="0" smtClean="0"/>
              <a:t>*со старшей + вторичный материал(бросовый);</a:t>
            </a:r>
            <a:br>
              <a:rPr lang="ru-RU" dirty="0" smtClean="0"/>
            </a:br>
            <a:r>
              <a:rPr lang="ru-RU" dirty="0" smtClean="0"/>
              <a:t>*с подготовительной – текстиль, ткань и конструктор.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725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75724"/>
            <a:ext cx="8640960" cy="5777612"/>
          </a:xfrm>
        </p:spPr>
        <p:txBody>
          <a:bodyPr/>
          <a:lstStyle/>
          <a:p>
            <a:r>
              <a:rPr lang="ru-RU" dirty="0" smtClean="0"/>
              <a:t>3. По количеству занятий:</a:t>
            </a:r>
            <a:br>
              <a:rPr lang="ru-RU" dirty="0" smtClean="0"/>
            </a:br>
            <a:r>
              <a:rPr lang="ru-RU" dirty="0" smtClean="0"/>
              <a:t>1мл. </a:t>
            </a:r>
            <a:r>
              <a:rPr lang="ru-RU" dirty="0"/>
              <a:t>г</a:t>
            </a:r>
            <a:r>
              <a:rPr lang="ru-RU" dirty="0" smtClean="0"/>
              <a:t>руппа – нет НОД, в процессе игры;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2мл. и средняя группы – 1 занятие в 2 недели;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Старшая и подготовительная группы – 1 занятие в неделю.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01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52928" cy="1468800"/>
          </a:xfrm>
        </p:spPr>
        <p:txBody>
          <a:bodyPr/>
          <a:lstStyle/>
          <a:p>
            <a:pPr algn="ctr"/>
            <a:r>
              <a:rPr lang="ru-RU" sz="4000" dirty="0" smtClean="0"/>
              <a:t>Виды материалов по конструированию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2060848"/>
            <a:ext cx="8856984" cy="4464496"/>
          </a:xfrm>
        </p:spPr>
        <p:txBody>
          <a:bodyPr numCol="1"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200" dirty="0" smtClean="0"/>
              <a:t>Строительный материал;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200" dirty="0" smtClean="0"/>
              <a:t>Природный материал;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200" dirty="0" smtClean="0"/>
              <a:t>Бумага и картон;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200" dirty="0" smtClean="0"/>
              <a:t>Вторичный (бросовый) материал;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200" dirty="0" smtClean="0"/>
              <a:t>Текстиль, ткань;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200" dirty="0" smtClean="0"/>
              <a:t>Конструктор.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5937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40960" cy="792088"/>
          </a:xfrm>
        </p:spPr>
        <p:txBody>
          <a:bodyPr/>
          <a:lstStyle/>
          <a:p>
            <a:pPr algn="ctr"/>
            <a:r>
              <a:rPr lang="ru-RU" dirty="0" smtClean="0"/>
              <a:t>Строительный материал: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124744"/>
            <a:ext cx="8496944" cy="5472608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/>
              <a:t>1 мл. группа –</a:t>
            </a:r>
          </a:p>
          <a:p>
            <a:pPr algn="l"/>
            <a:endParaRPr lang="ru-RU" sz="2800" dirty="0"/>
          </a:p>
          <a:p>
            <a:pPr algn="l"/>
            <a:r>
              <a:rPr lang="ru-RU" sz="2800" dirty="0" smtClean="0"/>
              <a:t>2мл. </a:t>
            </a:r>
            <a:r>
              <a:rPr lang="ru-RU" sz="2800" dirty="0"/>
              <a:t>г</a:t>
            </a:r>
            <a:r>
              <a:rPr lang="ru-RU" sz="2800" dirty="0" smtClean="0"/>
              <a:t>руппа –</a:t>
            </a:r>
          </a:p>
          <a:p>
            <a:pPr algn="l"/>
            <a:endParaRPr lang="ru-RU" sz="2800" dirty="0"/>
          </a:p>
          <a:p>
            <a:pPr algn="l"/>
            <a:r>
              <a:rPr lang="ru-RU" sz="2800" dirty="0" smtClean="0"/>
              <a:t>Средняя группа –</a:t>
            </a:r>
          </a:p>
          <a:p>
            <a:pPr algn="l"/>
            <a:endParaRPr lang="ru-RU" sz="2800" dirty="0"/>
          </a:p>
          <a:p>
            <a:pPr algn="l"/>
            <a:r>
              <a:rPr lang="ru-RU" sz="2800" dirty="0" smtClean="0"/>
              <a:t>Старшая группа –</a:t>
            </a:r>
          </a:p>
          <a:p>
            <a:pPr algn="l"/>
            <a:endParaRPr lang="ru-RU" sz="2800" dirty="0"/>
          </a:p>
          <a:p>
            <a:pPr algn="l"/>
            <a:r>
              <a:rPr lang="ru-RU" sz="2800" dirty="0" smtClean="0"/>
              <a:t>Подготовительная группа -     </a:t>
            </a:r>
            <a:endParaRPr lang="ru-RU" sz="2800" dirty="0"/>
          </a:p>
        </p:txBody>
      </p:sp>
      <p:sp>
        <p:nvSpPr>
          <p:cNvPr id="4" name="Куб 3"/>
          <p:cNvSpPr/>
          <p:nvPr/>
        </p:nvSpPr>
        <p:spPr>
          <a:xfrm>
            <a:off x="3508626" y="908720"/>
            <a:ext cx="1063374" cy="96811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Куб 4"/>
          <p:cNvSpPr/>
          <p:nvPr/>
        </p:nvSpPr>
        <p:spPr>
          <a:xfrm>
            <a:off x="5076056" y="1156756"/>
            <a:ext cx="1584176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endParaRPr lang="ru-RU" dirty="0"/>
          </a:p>
        </p:txBody>
      </p:sp>
      <p:sp>
        <p:nvSpPr>
          <p:cNvPr id="7" name="Куб 6"/>
          <p:cNvSpPr/>
          <p:nvPr/>
        </p:nvSpPr>
        <p:spPr>
          <a:xfrm>
            <a:off x="3171560" y="2060848"/>
            <a:ext cx="1040400" cy="104012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Куб 7"/>
          <p:cNvSpPr/>
          <p:nvPr/>
        </p:nvSpPr>
        <p:spPr>
          <a:xfrm>
            <a:off x="4355976" y="2173242"/>
            <a:ext cx="1656184" cy="81533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Куб 8"/>
          <p:cNvSpPr/>
          <p:nvPr/>
        </p:nvSpPr>
        <p:spPr>
          <a:xfrm>
            <a:off x="6372200" y="2492896"/>
            <a:ext cx="2448272" cy="224027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магнитный диск 10"/>
          <p:cNvSpPr/>
          <p:nvPr/>
        </p:nvSpPr>
        <p:spPr>
          <a:xfrm>
            <a:off x="4040313" y="3100972"/>
            <a:ext cx="914400" cy="1300716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Куб 11"/>
          <p:cNvSpPr/>
          <p:nvPr/>
        </p:nvSpPr>
        <p:spPr>
          <a:xfrm>
            <a:off x="5260398" y="3185536"/>
            <a:ext cx="2119914" cy="60807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Куб 12"/>
          <p:cNvSpPr/>
          <p:nvPr/>
        </p:nvSpPr>
        <p:spPr>
          <a:xfrm>
            <a:off x="5672253" y="5805264"/>
            <a:ext cx="970595" cy="60807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Цилиндр 13"/>
          <p:cNvSpPr/>
          <p:nvPr/>
        </p:nvSpPr>
        <p:spPr>
          <a:xfrm>
            <a:off x="6923112" y="5805264"/>
            <a:ext cx="914400" cy="60807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Трапеция 14"/>
          <p:cNvSpPr/>
          <p:nvPr/>
        </p:nvSpPr>
        <p:spPr>
          <a:xfrm>
            <a:off x="4040313" y="4725144"/>
            <a:ext cx="914400" cy="608076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Блок-схема: извлечение 15"/>
          <p:cNvSpPr/>
          <p:nvPr/>
        </p:nvSpPr>
        <p:spPr>
          <a:xfrm>
            <a:off x="5672253" y="4514145"/>
            <a:ext cx="648102" cy="667056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5672253" y="5029182"/>
            <a:ext cx="648102" cy="304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7307160" y="935578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55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701"/>
            <a:ext cx="8784976" cy="504056"/>
          </a:xfrm>
        </p:spPr>
        <p:txBody>
          <a:bodyPr/>
          <a:lstStyle/>
          <a:p>
            <a:pPr algn="ctr"/>
            <a:r>
              <a:rPr lang="ru-RU" dirty="0" smtClean="0"/>
              <a:t>Бумага и картон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476672"/>
            <a:ext cx="8856984" cy="6381328"/>
          </a:xfrm>
        </p:spPr>
        <p:txBody>
          <a:bodyPr>
            <a:normAutofit fontScale="92500"/>
          </a:bodyPr>
          <a:lstStyle/>
          <a:p>
            <a:pPr algn="l"/>
            <a:r>
              <a:rPr lang="ru-RU" dirty="0" smtClean="0"/>
              <a:t>Средняя группа 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/>
              <a:t>с</a:t>
            </a:r>
            <a:r>
              <a:rPr lang="ru-RU" dirty="0" smtClean="0"/>
              <a:t>гибать лист пополам, добиваясь совпадения сторон и углов;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/>
              <a:t>приклеивать мелкие части(окна, двери…) к основной форме.</a:t>
            </a:r>
          </a:p>
          <a:p>
            <a:pPr algn="l"/>
            <a:r>
              <a:rPr lang="ru-RU" dirty="0" smtClean="0"/>
              <a:t>Старшая группа: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/>
              <a:t>з</a:t>
            </a:r>
            <a:r>
              <a:rPr lang="ru-RU" dirty="0" smtClean="0"/>
              <a:t>акрепить умение сгибать пополам,</a:t>
            </a:r>
            <a:r>
              <a:rPr lang="ru-RU" dirty="0"/>
              <a:t> </a:t>
            </a:r>
            <a:r>
              <a:rPr lang="ru-RU" dirty="0" smtClean="0"/>
              <a:t>научить сгибать вчетверо, в разных направлениях, хорошо заглаживая сгибы;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/>
              <a:t>с</a:t>
            </a:r>
            <a:r>
              <a:rPr lang="ru-RU" dirty="0" smtClean="0"/>
              <a:t>гибать по начерченным воспитателем линиям;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/>
              <a:t>у</a:t>
            </a:r>
            <a:r>
              <a:rPr lang="ru-RU" dirty="0" smtClean="0"/>
              <a:t>чить готовить выкройку и делать из нее игрушку.</a:t>
            </a:r>
          </a:p>
          <a:p>
            <a:pPr algn="l"/>
            <a:r>
              <a:rPr lang="ru-RU" dirty="0" smtClean="0"/>
              <a:t>Подготовительная группа: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dirty="0"/>
              <a:t>с</a:t>
            </a:r>
            <a:r>
              <a:rPr lang="ru-RU" dirty="0" smtClean="0"/>
              <a:t>кладывание квадратного листа бумаги на 16 маленьких квадратиков;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dirty="0"/>
              <a:t>и</a:t>
            </a:r>
            <a:r>
              <a:rPr lang="ru-RU" dirty="0" smtClean="0"/>
              <a:t>зготовление выкройки разных игрушек;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dirty="0" smtClean="0"/>
              <a:t>деление листа бумаги по диагонали;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dirty="0"/>
              <a:t>ч</a:t>
            </a:r>
            <a:r>
              <a:rPr lang="ru-RU" dirty="0" smtClean="0"/>
              <a:t>ерчение круга с помощи шнурка и карандаша;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dirty="0" smtClean="0"/>
              <a:t>изготовление игрушки путем складывания листа бумаги в разных направлениях;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dirty="0"/>
              <a:t>и</a:t>
            </a:r>
            <a:r>
              <a:rPr lang="ru-RU" dirty="0" smtClean="0"/>
              <a:t>зготовление бумажных объёмных форм;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dirty="0"/>
              <a:t>у</a:t>
            </a:r>
            <a:r>
              <a:rPr lang="ru-RU" dirty="0" smtClean="0"/>
              <a:t>стойчивое крепление вращающихся колес у объёмных игрушек. 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311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7128"/>
            <a:ext cx="8784976" cy="675568"/>
          </a:xfrm>
        </p:spPr>
        <p:txBody>
          <a:bodyPr/>
          <a:lstStyle/>
          <a:p>
            <a:pPr algn="ctr"/>
            <a:r>
              <a:rPr lang="ru-RU" dirty="0" smtClean="0"/>
              <a:t>Природный материал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764704"/>
            <a:ext cx="8784976" cy="6093296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/>
              <a:t>Средняя группа: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ru-RU" dirty="0"/>
              <a:t>п</a:t>
            </a:r>
            <a:r>
              <a:rPr lang="ru-RU" dirty="0" smtClean="0"/>
              <a:t>риобщать детей к изготовлению поделок из природного материала;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ru-RU" dirty="0" smtClean="0"/>
              <a:t>учить </a:t>
            </a:r>
            <a:r>
              <a:rPr lang="ru-RU" dirty="0" smtClean="0"/>
              <a:t>использовать для закрепления частей клей, пластилина;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ru-RU" dirty="0" smtClean="0"/>
              <a:t>применять в поделках катушки, коробки разной величины и другие предметы.</a:t>
            </a:r>
          </a:p>
          <a:p>
            <a:pPr algn="l"/>
            <a:r>
              <a:rPr lang="ru-RU" b="1" dirty="0" smtClean="0"/>
              <a:t>Старшая группа: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dirty="0"/>
              <a:t>п</a:t>
            </a:r>
            <a:r>
              <a:rPr lang="ru-RU" dirty="0" smtClean="0"/>
              <a:t>родолжать учить делать игрушки, сувениры;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dirty="0"/>
              <a:t>п</a:t>
            </a:r>
            <a:r>
              <a:rPr lang="ru-RU" dirty="0" smtClean="0"/>
              <a:t>рочно соединяя части.</a:t>
            </a:r>
            <a:endParaRPr lang="ru-RU" dirty="0" smtClean="0"/>
          </a:p>
          <a:p>
            <a:pPr algn="l"/>
            <a:r>
              <a:rPr lang="ru-RU" b="1" dirty="0" smtClean="0"/>
              <a:t>Подготовительная группа:</a:t>
            </a:r>
          </a:p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ru-RU" dirty="0"/>
              <a:t>у</a:t>
            </a:r>
            <a:r>
              <a:rPr lang="ru-RU" dirty="0" smtClean="0"/>
              <a:t>чить создавать фигуры людей, птиц, животных;</a:t>
            </a:r>
          </a:p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ru-RU" dirty="0" smtClean="0"/>
              <a:t>передавать выразительный образ;</a:t>
            </a:r>
          </a:p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ru-RU" dirty="0" smtClean="0"/>
              <a:t>создавать общие композиции ( «Лесная поляна», «Сказочные герои»).</a:t>
            </a:r>
          </a:p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ru-RU" dirty="0"/>
              <a:t>у</a:t>
            </a:r>
            <a:r>
              <a:rPr lang="ru-RU" dirty="0" smtClean="0"/>
              <a:t>чить аккуратно и экономно использовать материалы.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605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576064"/>
          </a:xfrm>
        </p:spPr>
        <p:txBody>
          <a:bodyPr/>
          <a:lstStyle/>
          <a:p>
            <a:pPr algn="ctr"/>
            <a:r>
              <a:rPr lang="ru-RU" dirty="0" smtClean="0"/>
              <a:t>Текстиль, ткань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692696"/>
            <a:ext cx="8712968" cy="5976664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/>
              <a:t>Подготовительная группа: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ru-RU" sz="2400" dirty="0" smtClean="0"/>
              <a:t>Учить вдевать нитку в иголку, завязывать узелок;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ru-RU" sz="2400" dirty="0" smtClean="0"/>
              <a:t>Пришивать пуговицу и вешалку;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ru-RU" sz="2400" dirty="0" smtClean="0"/>
              <a:t>Шить простейшие изделия (мешочек для семян, фартучек для кукол, игольница) швом «вперед иголку»;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ru-RU" sz="2400" dirty="0" smtClean="0"/>
              <a:t>Учить детей делать аппликацию, используя кусочки ткани разнообразной фактуры (шелк для бабочки, байка для зайчика и т. </a:t>
            </a:r>
            <a:r>
              <a:rPr lang="ru-RU" sz="2400" dirty="0"/>
              <a:t>д</a:t>
            </a:r>
            <a:r>
              <a:rPr lang="ru-RU" sz="2400" dirty="0" smtClean="0"/>
              <a:t>.);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ru-RU" sz="2400" dirty="0" smtClean="0"/>
              <a:t>Наносить контур с помощью мелка и вырезать в соответствии с задуманным сюжетом.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15502753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Весна</Template>
  <TotalTime>1436</TotalTime>
  <Words>386</Words>
  <Application>Microsoft Office PowerPoint</Application>
  <PresentationFormat>Экран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Spring</vt:lpstr>
      <vt:lpstr>Динамика развития навыков конструирования в дошкольном возрасте</vt:lpstr>
      <vt:lpstr>Непосредственно образовательная деятельность по конструированию</vt:lpstr>
      <vt:lpstr>2.По используемого материала в НОД: *со 2мл. группы – строительный материал; *со средней + бумага, картон и природный материал; *со старшей + вторичный материал(бросовый); *с подготовительной – текстиль, ткань и конструктор. </vt:lpstr>
      <vt:lpstr>3. По количеству занятий: 1мл. группа – нет НОД, в процессе игры;  2мл. и средняя группы – 1 занятие в 2 недели;  Старшая и подготовительная группы – 1 занятие в неделю. </vt:lpstr>
      <vt:lpstr>Виды материалов по конструированию</vt:lpstr>
      <vt:lpstr>Строительный материал:</vt:lpstr>
      <vt:lpstr>Бумага и картон</vt:lpstr>
      <vt:lpstr>Природный материал</vt:lpstr>
      <vt:lpstr>Текстиль, ткань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Олька</dc:creator>
  <cp:lastModifiedBy>Олька</cp:lastModifiedBy>
  <cp:revision>21</cp:revision>
  <dcterms:created xsi:type="dcterms:W3CDTF">2014-04-14T17:40:37Z</dcterms:created>
  <dcterms:modified xsi:type="dcterms:W3CDTF">2014-04-16T06:41:56Z</dcterms:modified>
</cp:coreProperties>
</file>