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76" r:id="rId5"/>
    <p:sldId id="261" r:id="rId6"/>
    <p:sldId id="280" r:id="rId7"/>
    <p:sldId id="272" r:id="rId8"/>
    <p:sldId id="281" r:id="rId9"/>
    <p:sldId id="260" r:id="rId10"/>
    <p:sldId id="282" r:id="rId11"/>
    <p:sldId id="263" r:id="rId12"/>
    <p:sldId id="271" r:id="rId13"/>
    <p:sldId id="264" r:id="rId14"/>
    <p:sldId id="265" r:id="rId15"/>
    <p:sldId id="266" r:id="rId16"/>
    <p:sldId id="283" r:id="rId17"/>
    <p:sldId id="267" r:id="rId18"/>
    <p:sldId id="273" r:id="rId19"/>
    <p:sldId id="274" r:id="rId20"/>
    <p:sldId id="275" r:id="rId21"/>
    <p:sldId id="279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>
        <p:scale>
          <a:sx n="98" d="100"/>
          <a:sy n="98" d="100"/>
        </p:scale>
        <p:origin x="-33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3176-4067-47EB-897B-B7970F4B83F4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9F3F-8F2A-4A68-A182-1445740F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CDE7-4C83-46CD-AE75-99657155DDF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28B5-ED30-4178-8509-2895B4718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1DFB-AE61-4620-8050-C7C46961110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D960-6531-4CDA-AFEE-722532B02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A30-9790-4C45-AB35-30738027F7E4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667C-1B2A-4DEB-9C87-1FF98FD7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31A-0544-4560-A988-C93D6E74F7A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88E4-AE07-4D46-A459-64475ABD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7DA1-A260-4875-8266-40C4DC1D06B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C76D-51F6-4DA9-B59B-32A4F8FB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2FFB-42FC-44A4-B67F-7D20EB603AB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2338-5FE4-4B7F-8C80-FA2DBE70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3641-D8A1-4507-BF54-460EB34E5BD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15AE-3B25-4542-B332-C545CFDA0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1E88-491E-4BD0-A22B-61AB5B54DBCA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C762-6D5F-446D-95E9-9E9508131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1859-8060-4290-AE42-36AE8814541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D4AC-98E0-4A55-8ECC-04ECF31D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5C8B-22BE-41ED-812B-18E4C5AD0025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04EC-10CD-441D-9B35-29BFDC2B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6645A-7B6D-48ED-80EB-4F6BAF5F4AC9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D6F07-01E6-4F91-9A1E-DA2DE85E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Связной\Desktop\работа сайт\вспомогательная\2 класс\9314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44" y="3171601"/>
            <a:ext cx="245478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вязной\Desktop\работа сайт\вспомогательная\2 класс\1d1cb14688322e9518255a2dca8a65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17637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Группов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ая работа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/>
            </a:r>
            <a:b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</a:br>
            <a:endParaRPr lang="ru-RU" sz="4800" dirty="0">
              <a:latin typeface="+mj-lt"/>
            </a:endParaRPr>
          </a:p>
        </p:txBody>
      </p:sp>
      <p:pic>
        <p:nvPicPr>
          <p:cNvPr id="7" name="Picture 1" descr="C:\Users\Связной\Desktop\работа сайт\вспомогательная\2 класс\9314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245478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96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«Практики»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427538" y="1196975"/>
            <a:ext cx="2016125" cy="11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766719" y="1263734"/>
            <a:ext cx="1152525" cy="1008063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2526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5" y="1340768"/>
              <a:ext cx="100811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7030210" y="4884018"/>
            <a:ext cx="1273175" cy="1296988"/>
            <a:chOff x="5858669" y="2564904"/>
            <a:chExt cx="2136626" cy="2448272"/>
          </a:xfrm>
        </p:grpSpPr>
        <p:pic>
          <p:nvPicPr>
            <p:cNvPr id="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7244522" y="3068960"/>
            <a:ext cx="360363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люс 15"/>
          <p:cNvSpPr/>
          <p:nvPr/>
        </p:nvSpPr>
        <p:spPr>
          <a:xfrm>
            <a:off x="6069402" y="2420888"/>
            <a:ext cx="720725" cy="792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284663" y="4941168"/>
            <a:ext cx="2232025" cy="12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Равно 17"/>
          <p:cNvSpPr/>
          <p:nvPr/>
        </p:nvSpPr>
        <p:spPr>
          <a:xfrm>
            <a:off x="6084888" y="4124366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484784"/>
            <a:ext cx="1800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36 + 2</a:t>
            </a:r>
            <a:endParaRPr lang="ru-RU" sz="4400" dirty="0">
              <a:latin typeface="+mn-lt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24175"/>
            <a:ext cx="3671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139952" y="1124745"/>
            <a:ext cx="2016373" cy="100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6588125" y="1196975"/>
            <a:ext cx="1079500" cy="936625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Плюс 15"/>
          <p:cNvSpPr/>
          <p:nvPr/>
        </p:nvSpPr>
        <p:spPr>
          <a:xfrm>
            <a:off x="5940425" y="2133600"/>
            <a:ext cx="719138" cy="79057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011863" y="3933825"/>
            <a:ext cx="863600" cy="71913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484784"/>
            <a:ext cx="24482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36 +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</a:t>
            </a:r>
            <a:endParaRPr lang="ru-RU" sz="4400" dirty="0">
              <a:latin typeface="+mn-lt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500438"/>
            <a:ext cx="3205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6"/>
          <p:cNvGrpSpPr>
            <a:grpSpLocks/>
          </p:cNvGrpSpPr>
          <p:nvPr/>
        </p:nvGrpSpPr>
        <p:grpSpPr bwMode="auto">
          <a:xfrm>
            <a:off x="7308850" y="5300663"/>
            <a:ext cx="1150938" cy="1008062"/>
            <a:chOff x="3779912" y="1340768"/>
            <a:chExt cx="2016224" cy="1553642"/>
          </a:xfrm>
        </p:grpSpPr>
        <p:pic>
          <p:nvPicPr>
            <p:cNvPr id="23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1333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9415" y="1340768"/>
              <a:ext cx="100672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852936"/>
            <a:ext cx="1440433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за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29201"/>
            <a:ext cx="3269349" cy="11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«Теоретики»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2205038"/>
            <a:ext cx="23050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5250">
              <a:defRPr/>
            </a:pPr>
            <a:r>
              <a:rPr lang="ru-RU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36 + 2 </a:t>
            </a:r>
            <a:r>
              <a:rPr lang="ru-RU" altLang="ja-JP" sz="40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</a:t>
            </a:r>
            <a:endParaRPr lang="ru-RU" altLang="ja-JP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4005263"/>
            <a:ext cx="2376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5250">
              <a:defRPr/>
            </a:pPr>
            <a:r>
              <a:rPr lang="ru-RU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36 + 20 </a:t>
            </a:r>
            <a:r>
              <a:rPr lang="ru-RU" altLang="ja-JP" sz="40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</a:t>
            </a:r>
            <a:endParaRPr lang="ru-RU" altLang="ja-JP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3213100"/>
            <a:ext cx="107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Calibri" pitchFamily="34" charset="0"/>
              </a:rPr>
              <a:t>30</a:t>
            </a:r>
            <a:r>
              <a:rPr lang="ru-RU" sz="2800" b="1" dirty="0">
                <a:latin typeface="Calibri" pitchFamily="34" charset="0"/>
              </a:rPr>
              <a:t> + </a:t>
            </a:r>
            <a:r>
              <a:rPr lang="ru-RU" sz="2800" b="1" dirty="0">
                <a:solidFill>
                  <a:srgbClr val="00B050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971550" y="2997200"/>
            <a:ext cx="71438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0825" y="5013325"/>
            <a:ext cx="1076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30</a:t>
            </a:r>
            <a:r>
              <a:rPr lang="ru-RU" sz="2800" b="1">
                <a:latin typeface="Calibri" pitchFamily="34" charset="0"/>
              </a:rPr>
              <a:t> + </a:t>
            </a:r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55650" y="4724400"/>
            <a:ext cx="71438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C:\Users\Связной\Desktop\работа сайт\вспомогательная\2 класс\a260a4875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86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ежик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92600"/>
            <a:ext cx="2952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339975" y="2133600"/>
            <a:ext cx="2736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/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30 + 6 + 2=</a:t>
            </a:r>
            <a:endParaRPr lang="ru-RU" altLang="ja-JP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003800" y="2133600"/>
            <a:ext cx="21605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/>
            <a:r>
              <a:rPr lang="ru-RU" altLang="ja-JP" sz="4000" b="1" dirty="0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30 + 8 </a:t>
            </a:r>
            <a:r>
              <a:rPr lang="ru-RU" altLang="ja-JP" sz="4000" dirty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= </a:t>
            </a:r>
            <a:endParaRPr lang="ru-RU" altLang="ja-JP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019925" y="2060575"/>
            <a:ext cx="79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95250"/>
            <a:r>
              <a:rPr lang="ru-RU" altLang="ja-JP" sz="4000" b="1" dirty="0">
                <a:solidFill>
                  <a:srgbClr val="0000FF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38</a:t>
            </a:r>
            <a:endParaRPr lang="ru-RU" altLang="ja-JP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700338" y="4005263"/>
            <a:ext cx="3167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/>
            <a:r>
              <a:rPr lang="ru-RU" altLang="ja-JP" sz="4000" b="1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30 + 6 + 20 </a:t>
            </a:r>
            <a:r>
              <a:rPr lang="ru-RU" altLang="ja-JP" sz="400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=</a:t>
            </a:r>
            <a:endParaRPr lang="ru-RU" altLang="ja-JP" sz="32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24525" y="4005263"/>
            <a:ext cx="216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sz="4000" b="1" dirty="0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50 + </a:t>
            </a:r>
            <a:r>
              <a:rPr lang="ru-RU" altLang="ja-JP" sz="4000" b="1" dirty="0" smtClean="0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6 </a:t>
            </a:r>
            <a:r>
              <a:rPr lang="ru-RU" altLang="ja-JP" sz="4000" dirty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= 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596188" y="4005263"/>
            <a:ext cx="69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ja-JP" sz="4000" b="1">
                <a:solidFill>
                  <a:srgbClr val="0000FF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56</a:t>
            </a:r>
            <a:endParaRPr lang="ru-RU">
              <a:solidFill>
                <a:srgbClr val="000000"/>
              </a:solidFill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6013" y="1355860"/>
            <a:ext cx="169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0"/>
            <a:r>
              <a:rPr lang="ru-RU" altLang="ja-JP" sz="2800" dirty="0">
                <a:latin typeface="Times New Roman" pitchFamily="18" charset="0"/>
                <a:ea typeface="MS Mincho"/>
                <a:cs typeface="Times New Roman" pitchFamily="18" charset="0"/>
              </a:rPr>
              <a:t>Заменяю                       </a:t>
            </a:r>
            <a:endParaRPr lang="ru-RU" altLang="ja-JP" sz="3600" dirty="0">
              <a:cs typeface="Arial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563938" y="1412875"/>
            <a:ext cx="168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95250" eaLnBrk="0" hangingPunct="0"/>
            <a:r>
              <a:rPr lang="ru-RU" altLang="ja-JP" sz="2800" dirty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Получаю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935663" y="1393825"/>
            <a:ext cx="1444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ja-JP" sz="2800" dirty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Удобнее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endCxn id="23" idx="1"/>
          </p:cNvCxnSpPr>
          <p:nvPr/>
        </p:nvCxnSpPr>
        <p:spPr>
          <a:xfrm flipV="1">
            <a:off x="2987675" y="1674813"/>
            <a:ext cx="576263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292725" y="1700213"/>
            <a:ext cx="574675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6145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«Мыслители»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7" descr="db91c0ef4c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05943"/>
            <a:ext cx="2232248" cy="2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576" y="1412776"/>
            <a:ext cx="32752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95250">
              <a:defRPr/>
            </a:pPr>
            <a:r>
              <a:rPr lang="ru-RU" altLang="ja-JP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45 + 30 =</a:t>
            </a:r>
            <a:endParaRPr lang="ru-RU" altLang="ja-JP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149080"/>
            <a:ext cx="332334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6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45 + 3 =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3" descr="лис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2513"/>
            <a:ext cx="25257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331913" y="2349500"/>
            <a:ext cx="0" cy="358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9842" y="2564904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40</a:t>
            </a: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+</a:t>
            </a: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endParaRPr lang="ru-RU" sz="11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445224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40</a:t>
            </a: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+</a:t>
            </a:r>
            <a:r>
              <a:rPr lang="ru-RU" altLang="ja-JP" sz="4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endParaRPr lang="ru-RU" sz="11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338" y="5157788"/>
            <a:ext cx="0" cy="358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95936" y="1412776"/>
            <a:ext cx="1050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5250">
              <a:defRPr/>
            </a:pPr>
            <a:r>
              <a:rPr lang="ru-RU" altLang="ja-JP" sz="6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75</a:t>
            </a:r>
            <a:endParaRPr lang="ru-RU" altLang="ja-JP" sz="7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750" y="4076700"/>
            <a:ext cx="1262063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6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48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  <p:bldP spid="6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Вывод:  Единицы складываем с единицами, 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Десятки складываем с десятками.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611188" y="1412875"/>
            <a:ext cx="1728787" cy="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588125" y="1412875"/>
            <a:ext cx="1079500" cy="936625"/>
            <a:chOff x="3779912" y="1340768"/>
            <a:chExt cx="2016224" cy="1553642"/>
          </a:xfrm>
        </p:grpSpPr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люс 8"/>
          <p:cNvSpPr/>
          <p:nvPr/>
        </p:nvSpPr>
        <p:spPr>
          <a:xfrm>
            <a:off x="1187450" y="2349500"/>
            <a:ext cx="720725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1042988" y="4292600"/>
            <a:ext cx="865187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6948488" y="3141663"/>
            <a:ext cx="360362" cy="90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люс 14"/>
          <p:cNvSpPr/>
          <p:nvPr/>
        </p:nvSpPr>
        <p:spPr>
          <a:xfrm>
            <a:off x="6732588" y="2349500"/>
            <a:ext cx="719137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6732588" y="4221163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659563" y="5084763"/>
            <a:ext cx="1273175" cy="1296987"/>
            <a:chOff x="5858669" y="2564904"/>
            <a:chExt cx="2136626" cy="2448272"/>
          </a:xfrm>
        </p:grpSpPr>
        <p:pic>
          <p:nvPicPr>
            <p:cNvPr id="1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217" name="Picture 1" descr="C:\Users\Связной\Desktop\работа сайт\вспомогательная\2 класс\0_6d565_1d138cb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067" y="1799306"/>
            <a:ext cx="2191094" cy="39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2" y="3156403"/>
            <a:ext cx="1344017" cy="10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Эльза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" y="5183674"/>
            <a:ext cx="3724786" cy="11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819" name="Picture 3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effectLst/>
              <a:latin typeface="Arial" pitchFamily="34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effectLst/>
              <a:latin typeface="Arial" pitchFamily="34" charset="0"/>
            </a:endParaRPr>
          </a:p>
        </p:txBody>
      </p:sp>
      <p:pic>
        <p:nvPicPr>
          <p:cNvPr id="21518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Ёжик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прин32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Рисунок 4" descr="7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674688"/>
            <a:ext cx="4392613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816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5607E-7 C -0.1 -0.14243 -0.09427 -0.36763 0.01232 -0.50104 C 0.11927 -0.63445 0.28767 -0.62613 0.38819 -0.48301 C 0.48785 -0.34104 0.48264 -0.11653 0.37552 0.01688 C 0.26805 0.15029 0.09982 0.14289 2.22222E-6 -1.15607E-7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241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</p:childTnLst>
        </p:cTn>
      </p:par>
    </p:tnLst>
    <p:bldLst>
      <p:bldP spid="21516" grpId="0" animBg="1"/>
      <p:bldP spid="21516" grpId="1" animBg="1"/>
      <p:bldP spid="21517" grpId="0" animBg="1"/>
      <p:bldP spid="215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Связной\Desktop\работа сайт\вспомогательная\2 класс\0_6fcb3_d601a4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4" y="2997200"/>
            <a:ext cx="25939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05183" y="980728"/>
            <a:ext cx="516680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60+18=???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473398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60+10+8=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710642"/>
            <a:ext cx="21602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78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Проверь себя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557338"/>
          <a:ext cx="4176464" cy="2376264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672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          1 - уровень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Найди значения выражений</a:t>
                      </a: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806">
                <a:tc>
                  <a:txBody>
                    <a:bodyPr/>
                    <a:lstStyle/>
                    <a:p>
                      <a:pPr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33 + 4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       </a:t>
                      </a: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33 + 40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62 + 30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        </a:t>
                      </a: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20 + 45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6597"/>
              </p:ext>
            </p:extLst>
          </p:nvPr>
        </p:nvGraphicFramePr>
        <p:xfrm>
          <a:off x="3851275" y="4581523"/>
          <a:ext cx="4392488" cy="2132260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457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          3 - уровень</a:t>
                      </a:r>
                      <a:endParaRPr lang="ru-RU" sz="2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MS Mincho"/>
                          <a:cs typeface="Times New Roman"/>
                        </a:rPr>
                        <a:t>Вставь 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числа, чтобы равенства были</a:t>
                      </a:r>
                      <a:r>
                        <a:rPr lang="ru-RU" sz="2400" b="1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верными</a:t>
                      </a:r>
                      <a:endParaRPr lang="ru-RU" sz="2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5 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+ </a:t>
                      </a:r>
                      <a:r>
                        <a:rPr lang="ru-RU" sz="2400" b="1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 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0 = 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 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+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 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37 +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</a:t>
                      </a:r>
                      <a:r>
                        <a:rPr lang="ru-RU" sz="2400" b="1" dirty="0" smtClean="0">
                          <a:latin typeface="Times New Roman"/>
                          <a:ea typeface="MS Mincho"/>
                          <a:cs typeface="Times New Roman"/>
                        </a:rPr>
                        <a:t>  =  20  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92725" y="1700213"/>
          <a:ext cx="3312368" cy="2173224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229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        2 –   уровень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Вставь в окошечки числа, чтобы получились верные равенства.</a:t>
                      </a: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44 + </a:t>
                      </a:r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 47          </a:t>
                      </a:r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+ 32 = 62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       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6 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+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 0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= 78</a:t>
                      </a: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03350" y="278130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37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47813" y="321310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92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348038" y="2751138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73</a:t>
            </a:r>
            <a:endParaRPr lang="ru-RU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348038" y="321310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65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24525" y="31734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</a:t>
            </a:r>
            <a:endParaRPr lang="ru-RU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75463" y="31416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30</a:t>
            </a:r>
            <a:endParaRPr lang="ru-RU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275388" y="3500438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8</a:t>
            </a:r>
            <a:endParaRPr lang="ru-RU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516688" y="3500438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1</a:t>
            </a:r>
            <a:endParaRPr lang="ru-RU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420154" y="5836621"/>
            <a:ext cx="583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2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355977" y="6252119"/>
            <a:ext cx="71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10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80894" y="6252119"/>
            <a:ext cx="550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27</a:t>
            </a:r>
            <a:endParaRPr lang="ru-RU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pic>
        <p:nvPicPr>
          <p:cNvPr id="18" name="Picture 65" descr="сов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292600"/>
            <a:ext cx="2233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84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Добились ли вы своей цели, которую поставили в начале урока?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с каким настроением вы заканчиваете урок?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2" cstate="print"/>
          <a:srcRect l="26678" t="1990" r="49844" b="67310"/>
          <a:stretch>
            <a:fillRect/>
          </a:stretch>
        </p:blipFill>
        <p:spPr bwMode="auto">
          <a:xfrm rot="448035">
            <a:off x="2863388" y="28163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2" cstate="print"/>
          <a:srcRect l="75934" t="3400" r="3813" b="64417"/>
          <a:stretch>
            <a:fillRect/>
          </a:stretch>
        </p:blipFill>
        <p:spPr bwMode="auto">
          <a:xfrm>
            <a:off x="7311727" y="2719766"/>
            <a:ext cx="18002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51520" y="2554059"/>
            <a:ext cx="2160587" cy="1871662"/>
            <a:chOff x="2267744" y="4365104"/>
            <a:chExt cx="2160240" cy="1872208"/>
          </a:xfrm>
        </p:grpSpPr>
        <p:pic>
          <p:nvPicPr>
            <p:cNvPr id="16391" name="Picture 2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51630" t="2289" r="28117" b="68855"/>
            <a:stretch>
              <a:fillRect/>
            </a:stretch>
          </p:blipFill>
          <p:spPr bwMode="auto">
            <a:xfrm>
              <a:off x="2627784" y="4365104"/>
              <a:ext cx="180020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26678" t="1990" r="49844" b="67310"/>
            <a:stretch>
              <a:fillRect/>
            </a:stretch>
          </p:blipFill>
          <p:spPr bwMode="auto">
            <a:xfrm>
              <a:off x="2267744" y="4653136"/>
              <a:ext cx="158417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679776" y="2487168"/>
            <a:ext cx="2484437" cy="1871663"/>
            <a:chOff x="6660232" y="4149080"/>
            <a:chExt cx="2483768" cy="1872208"/>
          </a:xfrm>
        </p:grpSpPr>
        <p:pic>
          <p:nvPicPr>
            <p:cNvPr id="16389" name="Picture 3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25705" t="2289" r="59259" b="69388"/>
            <a:stretch>
              <a:fillRect/>
            </a:stretch>
          </p:blipFill>
          <p:spPr bwMode="auto">
            <a:xfrm>
              <a:off x="6660232" y="4437112"/>
              <a:ext cx="115212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-1430" t="32256" r="72675" b="34450"/>
            <a:stretch>
              <a:fillRect/>
            </a:stretch>
          </p:blipFill>
          <p:spPr bwMode="auto">
            <a:xfrm>
              <a:off x="6928994" y="4149080"/>
              <a:ext cx="221500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вязной\Desktop\работа сайт\вспомогательная\2 класс\x_b09a2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42" y="1060214"/>
            <a:ext cx="2669723" cy="222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Связной\Desktop\работа сайт\вспомогательная\2 класс\802030.1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92" y="3469751"/>
            <a:ext cx="2732021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Связной\Desktop\работа сайт\вспомогательная\2 класс\x_b18d6058.jpg"/>
          <p:cNvPicPr>
            <a:picLocks noChangeAspect="1" noChangeArrowheads="1"/>
          </p:cNvPicPr>
          <p:nvPr/>
        </p:nvPicPr>
        <p:blipFill>
          <a:blip r:embed="rId4" cstate="print"/>
          <a:srcRect l="19560" r="17848"/>
          <a:stretch>
            <a:fillRect/>
          </a:stretch>
        </p:blipFill>
        <p:spPr bwMode="auto">
          <a:xfrm>
            <a:off x="6057621" y="928663"/>
            <a:ext cx="2618836" cy="235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61975" y="730250"/>
            <a:ext cx="5243513" cy="221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</a:p>
        </p:txBody>
      </p:sp>
      <p:pic>
        <p:nvPicPr>
          <p:cNvPr id="31746" name="Picture 4" descr="ruchk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20462">
            <a:off x="3936206" y="2040732"/>
            <a:ext cx="53562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552" y="3718564"/>
            <a:ext cx="349467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карточках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Связной\Desktop\работа сайт\вспомогательная\2 класс\d57916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7487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4437112"/>
            <a:ext cx="64042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урок!!!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5"/>
          <p:cNvGrpSpPr>
            <a:grpSpLocks/>
          </p:cNvGrpSpPr>
          <p:nvPr/>
        </p:nvGrpSpPr>
        <p:grpSpPr bwMode="auto">
          <a:xfrm>
            <a:off x="251520" y="2132856"/>
            <a:ext cx="1788926" cy="1729532"/>
            <a:chOff x="3419872" y="836712"/>
            <a:chExt cx="1656184" cy="1440160"/>
          </a:xfrm>
        </p:grpSpPr>
        <p:pic>
          <p:nvPicPr>
            <p:cNvPr id="17415" name="Picture 2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26180" t="1694" r="51566" b="69511"/>
            <a:stretch>
              <a:fillRect/>
            </a:stretch>
          </p:blipFill>
          <p:spPr bwMode="auto">
            <a:xfrm>
              <a:off x="3419872" y="980728"/>
              <a:ext cx="129614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3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47716" t="33308" r="29321" b="29681"/>
            <a:stretch>
              <a:fillRect/>
            </a:stretch>
          </p:blipFill>
          <p:spPr bwMode="auto">
            <a:xfrm>
              <a:off x="3851920" y="836712"/>
              <a:ext cx="122413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0" name="Picture 4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2" cstate="print"/>
          <a:srcRect l="22466" t="32256" r="51611" b="34450"/>
          <a:stretch>
            <a:fillRect/>
          </a:stretch>
        </p:blipFill>
        <p:spPr bwMode="auto">
          <a:xfrm>
            <a:off x="1968438" y="1844675"/>
            <a:ext cx="23050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2" cstate="print"/>
          <a:srcRect l="74313" t="36694" r="3813" b="28902"/>
          <a:stretch>
            <a:fillRect/>
          </a:stretch>
        </p:blipFill>
        <p:spPr bwMode="auto">
          <a:xfrm>
            <a:off x="6948264" y="2061686"/>
            <a:ext cx="19446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17"/>
          <p:cNvGrpSpPr>
            <a:grpSpLocks/>
          </p:cNvGrpSpPr>
          <p:nvPr/>
        </p:nvGrpSpPr>
        <p:grpSpPr bwMode="auto">
          <a:xfrm>
            <a:off x="4447754" y="1937940"/>
            <a:ext cx="2447925" cy="2016125"/>
            <a:chOff x="3203848" y="4581128"/>
            <a:chExt cx="2448272" cy="2016224"/>
          </a:xfrm>
        </p:grpSpPr>
        <p:pic>
          <p:nvPicPr>
            <p:cNvPr id="17413" name="Picture 2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26180" t="1694" r="51566" b="69511"/>
            <a:stretch>
              <a:fillRect/>
            </a:stretch>
          </p:blipFill>
          <p:spPr bwMode="auto">
            <a:xfrm>
              <a:off x="3203848" y="4941168"/>
              <a:ext cx="1677363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2" cstate="print"/>
            <a:srcRect l="2211" t="66660" r="75105" b="2264"/>
            <a:stretch>
              <a:fillRect/>
            </a:stretch>
          </p:blipFill>
          <p:spPr bwMode="auto">
            <a:xfrm>
              <a:off x="3635896" y="4581128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81" y="69269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 рациональным способом сумму однозначных чисел?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927" y="2492896"/>
            <a:ext cx="561662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7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5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3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=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492896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16 </a:t>
            </a:r>
            <a:endParaRPr lang="ru-RU" dirty="0">
              <a:latin typeface="+mn-lt"/>
            </a:endParaRPr>
          </a:p>
        </p:txBody>
      </p:sp>
      <p:pic>
        <p:nvPicPr>
          <p:cNvPr id="2051" name="Picture 3" descr="C:\Users\Связной\Desktop\работа сайт\вспомогательная\2 класс\0_6fcb3_d601a4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5" y="2686854"/>
            <a:ext cx="2075549" cy="33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лис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71400"/>
            <a:ext cx="3457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b91c0ef4c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479" y="3573016"/>
            <a:ext cx="2723970" cy="30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003998"/>
            <a:ext cx="561662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7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3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5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=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2040" y="2003998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16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абота сайт\вспомогательная\2 класс\a260a4875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24020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75148" y="177281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Самостоятельная работа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/>
            </a:r>
            <a:b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</a:br>
            <a:endParaRPr lang="ru-RU" sz="4800" dirty="0">
              <a:latin typeface="+mj-lt"/>
            </a:endParaRPr>
          </a:p>
        </p:txBody>
      </p:sp>
      <p:pic>
        <p:nvPicPr>
          <p:cNvPr id="6" name="Picture 2" descr="C:\Users\Связной\Desktop\работа сайт\вспомогательная\2 класс\schoolbo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21088"/>
            <a:ext cx="2051720" cy="21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737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3" y="1268760"/>
            <a:ext cx="6418486" cy="413350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Приёмы сложения в пределах 10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Приёмы сложения круглых чисел.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Прибавление однозначного числа к круглому.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Приёмы разложения двузначных чисел на разрядные слагаемые.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язной\Desktop\работа сайт\вспомогательная\2 класс\0_6fcb3_d601a4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24404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0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/>
              <a:t> </a:t>
            </a:r>
            <a:r>
              <a:rPr lang="ru-RU" b="1" dirty="0" smtClean="0"/>
              <a:t> + 10 = 30                     7  +     = 10     </a:t>
            </a:r>
          </a:p>
          <a:p>
            <a:pPr marL="0" indent="0">
              <a:buNone/>
            </a:pPr>
            <a:r>
              <a:rPr lang="ru-RU" b="1" dirty="0" smtClean="0"/>
              <a:t>     50 +      = 70                           +  5 = 8</a:t>
            </a:r>
          </a:p>
          <a:p>
            <a:pPr marL="0" indent="0">
              <a:buNone/>
            </a:pPr>
            <a:r>
              <a:rPr lang="ru-RU" b="1" dirty="0" smtClean="0"/>
              <a:t>     70 +      = 100                        + 2 = 9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43 + 2 =                             43 + 20 =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56 + 3 =                             56 + 30 =                   </a:t>
            </a:r>
          </a:p>
          <a:p>
            <a:pPr marL="0" indent="0">
              <a:buNone/>
            </a:pPr>
            <a:r>
              <a:rPr lang="ru-RU" b="1" dirty="0" smtClean="0"/>
              <a:t>      25 + 4 =                             25 + 40 =</a:t>
            </a: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05887" y="1611727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20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69742" y="2198266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20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70577" y="2783041"/>
            <a:ext cx="59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30   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99558" y="161349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957868" y="2175613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944710" y="2782692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7</a:t>
            </a:r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63888" y="4005064"/>
            <a:ext cx="792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?</a:t>
            </a:r>
            <a:endParaRPr lang="ru-RU" sz="96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6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32947"/>
            <a:ext cx="7669360" cy="31683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Приёмы сложения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вида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36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 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36 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2" name="AutoShape 2" descr="http://img-fotki.yandex.ru/get/5813/89635038.569/0_6d565_1d138cb0_X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4" descr="бел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4076700"/>
            <a:ext cx="22463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1" descr="солнц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91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325</Words>
  <Application>Microsoft Office PowerPoint</Application>
  <PresentationFormat>Экран (4:3)</PresentationFormat>
  <Paragraphs>88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Устный счет</vt:lpstr>
      <vt:lpstr>Презентация PowerPoint</vt:lpstr>
      <vt:lpstr>Презентация PowerPoint</vt:lpstr>
      <vt:lpstr>Найдите рациональным способом сумму однозначных чисел?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Приёмы сложения вида:   36 + 2,  36 + 20 </vt:lpstr>
      <vt:lpstr>Групповая работа  </vt:lpstr>
      <vt:lpstr>Группа «Практики»</vt:lpstr>
      <vt:lpstr>Презентация PowerPoint</vt:lpstr>
      <vt:lpstr>Группа «Теоретики»</vt:lpstr>
      <vt:lpstr>Группа «Мыслители»</vt:lpstr>
      <vt:lpstr>Вывод:  Единицы складываем с единицами,                 Десятки складываем с десятками. </vt:lpstr>
      <vt:lpstr>Презентация PowerPoint</vt:lpstr>
      <vt:lpstr>Презентация PowerPoint</vt:lpstr>
      <vt:lpstr>Проверь себя</vt:lpstr>
      <vt:lpstr>Итог урока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«Приёмы вычислений для случаев вида:  36 + 2;  36 + 20»</dc:title>
  <dc:creator>Ирушка</dc:creator>
  <cp:lastModifiedBy>Эльза</cp:lastModifiedBy>
  <cp:revision>92</cp:revision>
  <dcterms:created xsi:type="dcterms:W3CDTF">2012-10-13T21:24:51Z</dcterms:created>
  <dcterms:modified xsi:type="dcterms:W3CDTF">2012-10-22T03:48:07Z</dcterms:modified>
</cp:coreProperties>
</file>