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бще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000372"/>
            <a:ext cx="4643470" cy="3176594"/>
          </a:xfrm>
          <a:prstGeom prst="rect">
            <a:avLst/>
          </a:prstGeom>
          <a:ln w="57150">
            <a:solidFill>
              <a:schemeClr val="tx2">
                <a:lumMod val="5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14348" y="285729"/>
            <a:ext cx="778674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Презентация  на тему :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«Общение с детьми дошкольного возраста</a:t>
            </a:r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6446" y="4786322"/>
            <a:ext cx="33575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Подготовила:</a:t>
            </a:r>
          </a:p>
          <a:p>
            <a:r>
              <a:rPr lang="ru-RU" sz="2000" b="1" dirty="0" smtClean="0"/>
              <a:t>воспитатель МБДОУ </a:t>
            </a:r>
            <a:r>
              <a:rPr lang="ru-RU" sz="2000" b="1" dirty="0" err="1" smtClean="0"/>
              <a:t>д</a:t>
            </a:r>
            <a:r>
              <a:rPr lang="en-US" sz="2000" b="1" dirty="0" smtClean="0"/>
              <a:t>/c </a:t>
            </a:r>
            <a:r>
              <a:rPr lang="ru-RU" sz="2000" b="1" dirty="0" smtClean="0"/>
              <a:t>№ 136 г.о.Самара</a:t>
            </a:r>
          </a:p>
          <a:p>
            <a:r>
              <a:rPr lang="ru-RU" sz="2000" b="1" dirty="0" smtClean="0"/>
              <a:t>Гусева В.Г.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1"/>
            <a:ext cx="85725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Внешние источники: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Физические</a:t>
            </a:r>
            <a:r>
              <a:rPr lang="ru-RU" sz="1600" b="1" dirty="0" smtClean="0">
                <a:solidFill>
                  <a:schemeClr val="tx2"/>
                </a:solidFill>
              </a:rPr>
              <a:t>: </a:t>
            </a:r>
          </a:p>
          <a:p>
            <a:pPr lvl="0" algn="ctr"/>
            <a:r>
              <a:rPr lang="ru-RU" sz="1600" b="1" dirty="0" smtClean="0">
                <a:solidFill>
                  <a:schemeClr val="tx2"/>
                </a:solidFill>
              </a:rPr>
              <a:t>Неблагоприятные погодные условия;</a:t>
            </a:r>
          </a:p>
          <a:p>
            <a:pPr lvl="0" algn="ctr"/>
            <a:r>
              <a:rPr lang="ru-RU" sz="1600" b="1" dirty="0" smtClean="0">
                <a:solidFill>
                  <a:schemeClr val="tx2"/>
                </a:solidFill>
              </a:rPr>
              <a:t>Недооценка значения пребывания ребенка на свежем воздухе;</a:t>
            </a:r>
          </a:p>
          <a:p>
            <a:pPr lvl="0" algn="ctr"/>
            <a:r>
              <a:rPr lang="ru-RU" sz="1600" b="1" dirty="0" smtClean="0">
                <a:solidFill>
                  <a:schemeClr val="tx2"/>
                </a:solidFill>
              </a:rPr>
              <a:t>Нерациональность и скудность питания, его однообразие и плохая организация;</a:t>
            </a:r>
          </a:p>
          <a:p>
            <a:pPr lvl="0" algn="ctr"/>
            <a:r>
              <a:rPr lang="ru-RU" sz="1600" b="1" dirty="0" smtClean="0">
                <a:solidFill>
                  <a:schemeClr val="tx2"/>
                </a:solidFill>
              </a:rPr>
              <a:t>Несоблюдение гигиенических требований к содержанию помещению, отсутствие режима проветривания;</a:t>
            </a:r>
          </a:p>
          <a:p>
            <a:pPr lvl="0" algn="ctr"/>
            <a:r>
              <a:rPr lang="ru-RU" sz="1600" b="1" dirty="0" smtClean="0">
                <a:solidFill>
                  <a:schemeClr val="tx2"/>
                </a:solidFill>
              </a:rPr>
              <a:t>Враждебность среды, окружающей ребенка, когда ему ограничен доступ к игрушкам, отсутствуют необходимые условия для реализации естественной потребности в движении; действует необоснованные запреты, вызванные </a:t>
            </a:r>
            <a:r>
              <a:rPr lang="ru-RU" sz="1600" b="1" dirty="0" err="1" smtClean="0">
                <a:solidFill>
                  <a:schemeClr val="tx2"/>
                </a:solidFill>
              </a:rPr>
              <a:t>псевдозаботой</a:t>
            </a:r>
            <a:r>
              <a:rPr lang="ru-RU" sz="1600" b="1" dirty="0" smtClean="0">
                <a:solidFill>
                  <a:schemeClr val="tx2"/>
                </a:solidFill>
              </a:rPr>
              <a:t> о безопасности ребенка.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Социальные</a:t>
            </a:r>
            <a:r>
              <a:rPr lang="ru-RU" sz="1600" b="1" dirty="0" smtClean="0">
                <a:solidFill>
                  <a:schemeClr val="tx2"/>
                </a:solidFill>
              </a:rPr>
              <a:t>:</a:t>
            </a:r>
          </a:p>
          <a:p>
            <a:pPr lvl="0" algn="ctr"/>
            <a:r>
              <a:rPr lang="ru-RU" sz="1600" b="1" dirty="0" smtClean="0">
                <a:solidFill>
                  <a:schemeClr val="tx2"/>
                </a:solidFill>
              </a:rPr>
              <a:t>Манипулирование детьми, наносящий серьезный ущерб позитивному развитию личности. Это проявляется в том, что взрослые стремятся все сделать за ребенка, тем самым лишая его самостоятельности и инициативы как в принятии решения, так и поступках;</a:t>
            </a:r>
          </a:p>
          <a:p>
            <a:pPr lvl="0" algn="ctr"/>
            <a:r>
              <a:rPr lang="ru-RU" sz="1600" b="1" dirty="0" smtClean="0">
                <a:solidFill>
                  <a:schemeClr val="tx2"/>
                </a:solidFill>
              </a:rPr>
              <a:t>Межличностные отношения детей с другими детьми (Часто детское сообщество отвергает кого-то из сверстников, а воспитатели долгое время это не замечают или не находят достаточно эффективных средств для устранения такого явления. В результате у отвергаемых детей появляется чувство дезориентации в </a:t>
            </a:r>
            <a:r>
              <a:rPr lang="ru-RU" sz="1600" b="1" dirty="0" err="1" smtClean="0">
                <a:solidFill>
                  <a:schemeClr val="tx2"/>
                </a:solidFill>
              </a:rPr>
              <a:t>микросоциуме</a:t>
            </a:r>
            <a:r>
              <a:rPr lang="ru-RU" sz="1600" b="1" dirty="0" smtClean="0">
                <a:solidFill>
                  <a:schemeClr val="tx2"/>
                </a:solidFill>
              </a:rPr>
              <a:t>, таковыми является для ребенка ДОУ. Кроме того в детском коллективе уже в раннем возрасте может проявляться грубость и жестокость, на которую также нет должной реакции педагогов);</a:t>
            </a:r>
          </a:p>
          <a:p>
            <a:pPr lvl="0" algn="ctr"/>
            <a:r>
              <a:rPr lang="ru-RU" sz="1600" b="1" dirty="0" smtClean="0">
                <a:solidFill>
                  <a:schemeClr val="tx2"/>
                </a:solidFill>
              </a:rPr>
              <a:t>Интеллектуально физические и психологические перегрузки из-за нерационального построенного режима жизнедеятельности детей, однообразие будней;</a:t>
            </a:r>
          </a:p>
          <a:p>
            <a:pPr lvl="0" algn="ctr"/>
            <a:r>
              <a:rPr lang="ru-RU" sz="1600" b="1" dirty="0" smtClean="0">
                <a:solidFill>
                  <a:schemeClr val="tx2"/>
                </a:solidFill>
              </a:rPr>
              <a:t>Неправильная организация общения преобладания авторитетного стиля, отсутствие организованности ребенка со стороны взрослых;</a:t>
            </a:r>
          </a:p>
          <a:p>
            <a:pPr lvl="0" algn="ctr"/>
            <a:r>
              <a:rPr lang="ru-RU" sz="1600" b="1" dirty="0" smtClean="0">
                <a:solidFill>
                  <a:schemeClr val="tx2"/>
                </a:solidFill>
              </a:rPr>
              <a:t>Отсутствие понятных ребенку правил, регулирующий его поведение в детском коллективе.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 </a:t>
            </a:r>
          </a:p>
          <a:p>
            <a:pPr algn="ctr"/>
            <a:endParaRPr lang="ru-RU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357166"/>
            <a:ext cx="578647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Внутренние источники</a:t>
            </a:r>
            <a:r>
              <a:rPr lang="ru-RU" sz="2000" b="1" dirty="0" smtClean="0">
                <a:solidFill>
                  <a:schemeClr val="tx2"/>
                </a:solidFill>
              </a:rPr>
              <a:t>:</a:t>
            </a:r>
          </a:p>
          <a:p>
            <a:pPr lvl="0" algn="ctr"/>
            <a:r>
              <a:rPr lang="ru-RU" sz="2000" b="1" dirty="0" smtClean="0">
                <a:solidFill>
                  <a:schemeClr val="tx2"/>
                </a:solidFill>
              </a:rPr>
              <a:t>Сформировавшийся в результате неправильного воспитания в семье привычки негативного поведения, малыш сознательно отвергается детьми и подсознательно взрослыми;</a:t>
            </a:r>
          </a:p>
          <a:p>
            <a:pPr lvl="0" algn="ctr"/>
            <a:r>
              <a:rPr lang="ru-RU" sz="2000" b="1" dirty="0" smtClean="0">
                <a:solidFill>
                  <a:schemeClr val="tx2"/>
                </a:solidFill>
              </a:rPr>
              <a:t>Осознание ребенком на фоне других детей своих недостатков. Это способствует формированию комплекса неполноценности.</a:t>
            </a:r>
          </a:p>
          <a:p>
            <a:pPr lvl="0" algn="ctr"/>
            <a:r>
              <a:rPr lang="ru-RU" sz="2000" b="1" dirty="0" smtClean="0">
                <a:solidFill>
                  <a:schemeClr val="tx2"/>
                </a:solidFill>
              </a:rPr>
              <a:t>Отсутствие автономности. Прямая зависимость во всем от взрослого, рождающей чувство беспомощности;</a:t>
            </a:r>
          </a:p>
          <a:p>
            <a:pPr lvl="0" algn="ctr"/>
            <a:r>
              <a:rPr lang="ru-RU" sz="2000" b="1" dirty="0" smtClean="0">
                <a:solidFill>
                  <a:schemeClr val="tx2"/>
                </a:solidFill>
              </a:rPr>
              <a:t>Индивидуально-личностные особенности ребенка боязливость или привычка быть в центре внимания;</a:t>
            </a:r>
          </a:p>
          <a:p>
            <a:pPr lvl="0" algn="ctr"/>
            <a:r>
              <a:rPr lang="ru-RU" sz="2000" b="1" dirty="0" smtClean="0">
                <a:solidFill>
                  <a:schemeClr val="tx2"/>
                </a:solidFill>
              </a:rPr>
              <a:t>Патология физического развития (нарушение зрение, слуха, речи и т.д.)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Общим же источником угрозы психологической безопасности ребенка является информация, которая неадекватно отражает окружающий мир. </a:t>
            </a:r>
          </a:p>
          <a:p>
            <a:pPr algn="ctr"/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3" name="Рисунок 2" descr="общ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1" y="1071546"/>
            <a:ext cx="2357453" cy="1928826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4" name="Рисунок 3" descr="бабочка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966138">
            <a:off x="454820" y="3979943"/>
            <a:ext cx="1885950" cy="1247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857232"/>
            <a:ext cx="35719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Для правильного развития ребенка необходимо его общение со сверстниками и взрослыми. Оно более разнообразно по характеру контактов и по функциям, более эмоционально и раскованно, создает условия для разных сторон развития. Но основной проводник в мире общения и мышления для ребенка, является именно </a:t>
            </a:r>
            <a:r>
              <a:rPr lang="ru-RU" sz="2000" b="1" dirty="0" smtClean="0">
                <a:solidFill>
                  <a:srgbClr val="FF0000"/>
                </a:solidFill>
              </a:rPr>
              <a:t>взрослый</a:t>
            </a:r>
            <a:r>
              <a:rPr lang="ru-RU" sz="2000" b="1" dirty="0" smtClean="0">
                <a:solidFill>
                  <a:schemeClr val="tx2"/>
                </a:solidFill>
              </a:rPr>
              <a:t>, от которого зависит и сама организация содержательного детского общения. 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общ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357562"/>
            <a:ext cx="3500000" cy="2625000"/>
          </a:xfrm>
          <a:prstGeom prst="rect">
            <a:avLst/>
          </a:prstGeom>
          <a:ln w="57150">
            <a:solidFill>
              <a:schemeClr val="tx2"/>
            </a:solidFill>
          </a:ln>
        </p:spPr>
      </p:pic>
      <p:pic>
        <p:nvPicPr>
          <p:cNvPr id="6" name="Рисунок 5" descr="бабочк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95707">
            <a:off x="1071538" y="1142984"/>
            <a:ext cx="1885950" cy="1247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6248" y="428605"/>
            <a:ext cx="442915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Важнейший путь влияния общения на психологическое развитие детей состоит в том, что ребенок в контакте с взрослым наблюдает его деятельность и черпает в ней образцы для подражания. Ребенок, наблюдая за действиями взрослого, в дальнейшем стремится подражать ему. Только установив личный контакт с ребенком, взрослый сможет влиять на его развитие. Эмоциональное общение ребенка со взрослым – необходимый период его жизни. Никакой, даже самый тщательный уход за ребенком, не может заменить ему общение. Отсутствие общения серьезным образом сказывается на развитии ребенка, возникают трудности в общении с окружающими.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общ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3714752"/>
            <a:ext cx="3000396" cy="2071702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Рисунок 4" descr="бабочк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471088">
            <a:off x="842621" y="717807"/>
            <a:ext cx="1885950" cy="1247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06" y="500042"/>
            <a:ext cx="528641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Научные сотрудники лаборатории психологии детей раннего и дошкольного возраста выделяли две 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внеситуативные</a:t>
            </a:r>
            <a:r>
              <a:rPr lang="ru-RU" sz="3200" b="1" dirty="0" smtClean="0">
                <a:solidFill>
                  <a:schemeClr val="tx2"/>
                </a:solidFill>
              </a:rPr>
              <a:t> формы общения ребенка со взрослым: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внеситуативно-познавательную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chemeClr val="tx2"/>
                </a:solidFill>
              </a:rPr>
              <a:t>и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внеситуативно-личностную</a:t>
            </a:r>
            <a:r>
              <a:rPr lang="ru-RU" sz="3200" b="1" dirty="0" smtClean="0">
                <a:solidFill>
                  <a:schemeClr val="tx2"/>
                </a:solidFill>
              </a:rPr>
              <a:t>.</a:t>
            </a:r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3" name="Рисунок 2" descr="общ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071546"/>
            <a:ext cx="3071834" cy="2286016"/>
          </a:xfrm>
          <a:prstGeom prst="flowChartAlternateProcess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4" name="Рисунок 3" descr="бабочка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4643446"/>
            <a:ext cx="1571636" cy="1295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78" y="571480"/>
            <a:ext cx="57150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cs typeface="Times New Roman" pitchFamily="18" charset="0"/>
              </a:rPr>
              <a:t>Первая форма общения осуществляется на фоне </a:t>
            </a:r>
            <a:r>
              <a:rPr lang="ru-RU" sz="2000" b="1" dirty="0" smtClean="0">
                <a:solidFill>
                  <a:srgbClr val="FF0000"/>
                </a:solidFill>
                <a:cs typeface="Times New Roman" pitchFamily="18" charset="0"/>
              </a:rPr>
              <a:t>познавательной деятельности </a:t>
            </a:r>
            <a:r>
              <a:rPr lang="ru-RU" sz="2000" b="1" dirty="0" smtClean="0">
                <a:solidFill>
                  <a:schemeClr val="tx2"/>
                </a:solidFill>
                <a:cs typeface="Times New Roman" pitchFamily="18" charset="0"/>
              </a:rPr>
              <a:t>детей. Сроки ее появления неопределенны.</a:t>
            </a:r>
          </a:p>
          <a:p>
            <a:r>
              <a:rPr lang="ru-RU" sz="2000" b="1" dirty="0" smtClean="0">
                <a:solidFill>
                  <a:schemeClr val="tx2"/>
                </a:solidFill>
                <a:cs typeface="Times New Roman" pitchFamily="18" charset="0"/>
              </a:rPr>
              <a:t>Несомненный признак – первые вопросы малыша, касающиеся предметов и явлений окружающей действительности (о животных, машинах, разнообразных явлениях природы). </a:t>
            </a:r>
            <a:endParaRPr lang="ru-RU" sz="20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cs typeface="Times New Roman" pitchFamily="18" charset="0"/>
              </a:rPr>
              <a:t>Источником </a:t>
            </a:r>
            <a:r>
              <a:rPr lang="ru-RU" sz="2000" b="1" dirty="0" smtClean="0">
                <a:solidFill>
                  <a:schemeClr val="tx2"/>
                </a:solidFill>
                <a:cs typeface="Times New Roman" pitchFamily="18" charset="0"/>
              </a:rPr>
              <a:t>сведений об окружающей предметной действительности, компетентным, заинтересованным собеседником для него является </a:t>
            </a:r>
            <a:r>
              <a:rPr lang="ru-RU" sz="2000" b="1" dirty="0" smtClean="0">
                <a:solidFill>
                  <a:srgbClr val="FF0000"/>
                </a:solidFill>
                <a:cs typeface="Times New Roman" pitchFamily="18" charset="0"/>
              </a:rPr>
              <a:t>старший</a:t>
            </a:r>
            <a:r>
              <a:rPr lang="ru-RU" sz="2000" b="1" dirty="0" smtClean="0">
                <a:solidFill>
                  <a:schemeClr val="tx2"/>
                </a:solidFill>
                <a:cs typeface="Times New Roman" pitchFamily="18" charset="0"/>
              </a:rPr>
              <a:t>, общение в тем, чья поддержка, постоянная помощь развивает и обогащает мышление ребенка, становится важным условием интеллектуального развития. Так складывается самая поздняя и самая сложная </a:t>
            </a:r>
            <a:r>
              <a:rPr lang="ru-RU" sz="20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cs typeface="Times New Roman" pitchFamily="18" charset="0"/>
              </a:rPr>
              <a:t>внеситуативно-личностная</a:t>
            </a:r>
            <a:r>
              <a:rPr lang="ru-RU" sz="20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cs typeface="Times New Roman" pitchFamily="18" charset="0"/>
              </a:rPr>
              <a:t>форма общения. Время ее проявления весьма неопределенно. </a:t>
            </a:r>
            <a:endParaRPr lang="ru-RU" sz="20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pic>
        <p:nvPicPr>
          <p:cNvPr id="3" name="Рисунок 2" descr="общ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642918"/>
            <a:ext cx="2643206" cy="2357454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4" name="Рисунок 3" descr="бабочка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4429132"/>
            <a:ext cx="2042510" cy="1661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7620" y="357166"/>
            <a:ext cx="471490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Отличительная особенность </a:t>
            </a:r>
            <a:r>
              <a:rPr lang="ru-RU" sz="2800" b="1" dirty="0" err="1" smtClean="0">
                <a:solidFill>
                  <a:srgbClr val="FF0000"/>
                </a:solidFill>
              </a:rPr>
              <a:t>внеситуативно-личностного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общения: ребенок стремиться к взаимопониманию и сопереживанию со взрослым. Общность взглядов и эмоциональная оценка является как бы критерием их правильности. Таков в общий чертах путь развития общения ребенка со взрослым от рождения до семи лет.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общ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571876"/>
            <a:ext cx="2786082" cy="2143140"/>
          </a:xfrm>
          <a:prstGeom prst="rect">
            <a:avLst/>
          </a:prstGeom>
          <a:ln w="57150">
            <a:solidFill>
              <a:schemeClr val="tx2"/>
            </a:solidFill>
          </a:ln>
        </p:spPr>
      </p:pic>
      <p:pic>
        <p:nvPicPr>
          <p:cNvPr id="7" name="Рисунок 6" descr="бабочка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956347">
            <a:off x="696839" y="620366"/>
            <a:ext cx="1752600" cy="151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115" y="1000109"/>
            <a:ext cx="557216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Общение составляет необходимые условия формирования личности. Нельзя не согласиться с тем, что вряд ли  можно понять процесс формирования и развития личности без анализа тех реальных связей с другими людьми, в которых этот процесс только и может осуществляться. Личность формируется в системе общественных отношений, в которые она включена социально необходимым образом посредством деятельности и общения…</a:t>
            </a:r>
          </a:p>
          <a:p>
            <a:endParaRPr lang="ru-RU" dirty="0"/>
          </a:p>
        </p:txBody>
      </p:sp>
      <p:pic>
        <p:nvPicPr>
          <p:cNvPr id="3" name="Рисунок 2" descr="общ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857232"/>
            <a:ext cx="2571768" cy="2143140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4" name="Рисунок 3" descr="бабочка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281311">
            <a:off x="1071538" y="4071942"/>
            <a:ext cx="19050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0562" y="428604"/>
            <a:ext cx="385765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Группа детского сада – это первое социальное объединение детей, в котором они занимают различное положение. В дошкольном возрасте проявляются дружеские и конфликтные взаимоотношения, выделяются дети, испытывающие трудности в общении. С возрастом изменяется отношение дошкольников к сверстникам, которых они оценивают не только по деловым качествам, но и по личностным, прежде всего нравственным, это связано с развитием представлением морали. </a:t>
            </a:r>
          </a:p>
          <a:p>
            <a:endParaRPr lang="ru-RU" dirty="0"/>
          </a:p>
        </p:txBody>
      </p:sp>
      <p:pic>
        <p:nvPicPr>
          <p:cNvPr id="5" name="Рисунок 4" descr="общ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214686"/>
            <a:ext cx="3500462" cy="278608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6" name="Рисунок 5" descr="бабочка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713821">
            <a:off x="2167165" y="532105"/>
            <a:ext cx="1428760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1801" y="1000108"/>
            <a:ext cx="571504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Ребенок, который мало общается со сверстниками или не принимается ими в детское сообщество и за неумение общаться чувствовать себя уязвленным,  отвергнутым, что может привести к снижению самооценки, неуверенности в себе, замкнутости.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Необходимо знать основные источники угрозы психологической безопасности ребенка и по мере сил совместно с воспитателями их устранять. Источники угрозы психологической безопасности ребенка условно можно разделить на две группы: внешние и внутренние.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3" name="Рисунок 2" descr="общ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857628"/>
            <a:ext cx="2286016" cy="1972630"/>
          </a:xfrm>
          <a:prstGeom prst="rect">
            <a:avLst/>
          </a:prstGeom>
          <a:ln w="57150">
            <a:solidFill>
              <a:schemeClr val="tx2"/>
            </a:solidFill>
          </a:ln>
        </p:spPr>
      </p:pic>
      <p:pic>
        <p:nvPicPr>
          <p:cNvPr id="5" name="Рисунок 4" descr="бабочка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529498">
            <a:off x="802717" y="1434059"/>
            <a:ext cx="1571636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785794"/>
            <a:ext cx="59293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Ребенок, который мало общается со сверстниками или не принимается ими в детское сообщество и за неумение общаться чувствовать себя уязвленным,  отвергнутым, что может привести к снижению самооценки, неуверенности в себе, замкнутости.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Необходимо знать основные источники угрозы психологической безопасности ребенка и по мере сил совместно с воспитателями их устранять. Источники угрозы психологической безопасности ребенка условно можно разделить на две группы: </a:t>
            </a:r>
            <a:r>
              <a:rPr lang="ru-RU" sz="2400" b="1" dirty="0" smtClean="0">
                <a:solidFill>
                  <a:srgbClr val="FF0000"/>
                </a:solidFill>
              </a:rPr>
              <a:t>внешние и внутренние.</a:t>
            </a:r>
          </a:p>
          <a:p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общ1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2428891" cy="350046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7" name="Рисунок 6" descr="бабочка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982657">
            <a:off x="500116" y="4568598"/>
            <a:ext cx="19050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923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27</cp:revision>
  <dcterms:modified xsi:type="dcterms:W3CDTF">2014-09-26T17:00:30Z</dcterms:modified>
</cp:coreProperties>
</file>