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6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C55EE5-894B-433A-A794-A4FD16B3ED8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7B21E8-AA90-4C97-BEA1-9D995DF5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hared.ru/slide/87489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768752" cy="367240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b="1" i="1" dirty="0" smtClean="0"/>
              <a:t>Государственное </a:t>
            </a:r>
            <a:r>
              <a:rPr lang="ru-RU" sz="2000" b="1" i="1" dirty="0"/>
              <a:t>бюджетное </a:t>
            </a:r>
            <a:r>
              <a:rPr lang="ru-RU" sz="2000" b="1" i="1" dirty="0" smtClean="0"/>
              <a:t>общеобразовательное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учреждение </a:t>
            </a:r>
            <a:r>
              <a:rPr lang="ru-RU" sz="2000" b="1" i="1" dirty="0" smtClean="0"/>
              <a:t>начальная школа-детский </a:t>
            </a:r>
            <a:r>
              <a:rPr lang="ru-RU" sz="2000" b="1" i="1" dirty="0"/>
              <a:t>сад </a:t>
            </a:r>
            <a:r>
              <a:rPr lang="ru-RU" sz="2000" b="1" i="1" dirty="0" smtClean="0"/>
              <a:t>№ 68</a:t>
            </a:r>
            <a:r>
              <a:rPr lang="ru-RU" sz="2800" b="1" i="1" dirty="0" smtClean="0"/>
              <a:t>2</a:t>
            </a:r>
            <a:r>
              <a:rPr lang="ru-RU" sz="2000" b="1" i="1" dirty="0" smtClean="0"/>
              <a:t>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i="1" dirty="0" smtClean="0"/>
              <a:t>Разработала: воспитатель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i="1" dirty="0"/>
              <a:t>Дудорова Наталья Анатольевна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/>
          <a:lstStyle/>
          <a:p>
            <a:r>
              <a:rPr lang="ru-RU" dirty="0" smtClean="0"/>
              <a:t>                  </a:t>
            </a:r>
          </a:p>
          <a:p>
            <a:r>
              <a:rPr lang="ru-RU" dirty="0" smtClean="0"/>
              <a:t>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30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755722"/>
              </p:ext>
            </p:extLst>
          </p:nvPr>
        </p:nvGraphicFramePr>
        <p:xfrm>
          <a:off x="1187625" y="908721"/>
          <a:ext cx="4248472" cy="2088232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2088232">
                <a:tc>
                  <a:txBody>
                    <a:bodyPr/>
                    <a:lstStyle/>
                    <a:p>
                      <a:r>
                        <a:rPr lang="ru-RU" b="0" i="1" dirty="0">
                          <a:effectLst/>
                          <a:latin typeface="inherit"/>
                        </a:rPr>
                        <a:t>Рисование, лепка овощей </a:t>
                      </a:r>
                      <a:r>
                        <a:rPr lang="ru-RU" b="0" i="1" dirty="0" smtClean="0">
                          <a:effectLst/>
                          <a:latin typeface="inherit"/>
                        </a:rPr>
                        <a:t>Рассматривание  </a:t>
                      </a:r>
                      <a:r>
                        <a:rPr lang="ru-RU" b="0" i="1" dirty="0" err="1" smtClean="0">
                          <a:effectLst/>
                          <a:latin typeface="inherit"/>
                        </a:rPr>
                        <a:t>экциклопедий</a:t>
                      </a:r>
                      <a:endParaRPr lang="ru-RU" b="0" i="1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b="0" i="1" dirty="0" smtClean="0">
                          <a:effectLst/>
                          <a:latin typeface="inherit"/>
                        </a:rPr>
                        <a:t>Беседы </a:t>
                      </a:r>
                      <a:r>
                        <a:rPr lang="ru-RU" b="0" i="1" dirty="0">
                          <a:effectLst/>
                          <a:latin typeface="inherit"/>
                        </a:rPr>
                        <a:t>с детьми о </a:t>
                      </a:r>
                      <a:r>
                        <a:rPr lang="ru-RU" b="0" i="1" dirty="0" smtClean="0">
                          <a:effectLst/>
                          <a:latin typeface="inherit"/>
                        </a:rPr>
                        <a:t>здоровье</a:t>
                      </a:r>
                      <a:endParaRPr lang="ru-RU" b="0" i="1" dirty="0">
                        <a:effectLst/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172553" cy="23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9" y="3717032"/>
            <a:ext cx="3172553" cy="23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172556" cy="237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4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6849859"/>
              </p:ext>
            </p:extLst>
          </p:nvPr>
        </p:nvGraphicFramePr>
        <p:xfrm>
          <a:off x="1403648" y="476672"/>
          <a:ext cx="6760236" cy="5394646"/>
        </p:xfrm>
        <a:graphic>
          <a:graphicData uri="http://schemas.openxmlformats.org/drawingml/2006/table">
            <a:tbl>
              <a:tblPr/>
              <a:tblGrid>
                <a:gridCol w="6760236"/>
              </a:tblGrid>
              <a:tr h="5394646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7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Создание буклетов: «Мелкая матрешка» «Особенности питания дошкольников» «Не бойтесь закалять ребенка» Цель: Информация и полезные советы для родителей о пользе ЗОЖ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8. Круглый стол: «Здоровый образ жизни в семье» Цель: Обмен опытом родителей по сохранению и укреплению здоровья своих детей.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Дети 1.1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НОД «Физическое развитие», «Здоровье». «Физкультурные занятия» «Утренняя гимнастика» «Пальчиковая гимнастика» «Дыхательная гимнастика» «Гимнастика пробуждения» «Подвижные игры» Цель: Развивать, укреплять группы мышц, а так же профилактика простудных заболеваний.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12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Дидактические игры: «Домик настроения» «Мы и наши эмоции». Цель: Объяснить детям, что наше настроение влияет на наше самочувствие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13. Рассматривание серии картин: «Чувства, Эмоции» «Доброта тоже здоровье».</a:t>
                      </a:r>
                    </a:p>
                  </a:txBody>
                  <a:tcPr marL="67886" marR="67886" marT="70715" marB="70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59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6374983"/>
              </p:ext>
            </p:extLst>
          </p:nvPr>
        </p:nvGraphicFramePr>
        <p:xfrm>
          <a:off x="1331640" y="-171400"/>
          <a:ext cx="4044429" cy="3670007"/>
        </p:xfrm>
        <a:graphic>
          <a:graphicData uri="http://schemas.openxmlformats.org/drawingml/2006/table">
            <a:tbl>
              <a:tblPr/>
              <a:tblGrid>
                <a:gridCol w="4044429"/>
              </a:tblGrid>
              <a:tr h="3670007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effectLst/>
                          <a:latin typeface="inherit"/>
                        </a:rPr>
                        <a:t>Утренняя гимнастика, </a:t>
                      </a:r>
                      <a:endParaRPr lang="ru-RU" b="0" i="0" dirty="0" smtClean="0">
                        <a:effectLst/>
                        <a:latin typeface="inherit"/>
                      </a:endParaRPr>
                    </a:p>
                    <a:p>
                      <a:pPr algn="ctr"/>
                      <a:r>
                        <a:rPr lang="ru-RU" b="0" i="0" dirty="0" smtClean="0">
                          <a:effectLst/>
                          <a:latin typeface="inherit"/>
                        </a:rPr>
                        <a:t>физкультура</a:t>
                      </a:r>
                      <a:r>
                        <a:rPr lang="ru-RU" b="0" i="0" dirty="0">
                          <a:effectLst/>
                          <a:latin typeface="inherit"/>
                        </a:rPr>
                        <a:t>, </a:t>
                      </a:r>
                      <a:endParaRPr lang="ru-RU" b="0" i="0" dirty="0" smtClean="0">
                        <a:effectLst/>
                        <a:latin typeface="inherit"/>
                      </a:endParaRPr>
                    </a:p>
                    <a:p>
                      <a:pPr algn="ctr"/>
                      <a:r>
                        <a:rPr lang="ru-RU" b="0" i="0" dirty="0" smtClean="0">
                          <a:effectLst/>
                          <a:latin typeface="inherit"/>
                        </a:rPr>
                        <a:t>малоподвижные </a:t>
                      </a:r>
                      <a:r>
                        <a:rPr lang="ru-RU" b="0" i="0" dirty="0">
                          <a:effectLst/>
                          <a:latin typeface="inherit"/>
                        </a:rPr>
                        <a:t>игры </a:t>
                      </a:r>
                      <a:endParaRPr lang="ru-RU" b="0" i="0" dirty="0" smtClean="0">
                        <a:effectLst/>
                        <a:latin typeface="inherit"/>
                      </a:endParaRPr>
                    </a:p>
                    <a:p>
                      <a:pPr algn="ctr"/>
                      <a:r>
                        <a:rPr lang="ru-RU" b="0" i="0" dirty="0" smtClean="0">
                          <a:effectLst/>
                          <a:latin typeface="inherit"/>
                        </a:rPr>
                        <a:t>подвижные </a:t>
                      </a:r>
                      <a:r>
                        <a:rPr lang="ru-RU" b="0" i="0" dirty="0">
                          <a:effectLst/>
                          <a:latin typeface="inherit"/>
                        </a:rPr>
                        <a:t>игры на воздухе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931" y="4005064"/>
            <a:ext cx="2980531" cy="22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0575"/>
            <a:ext cx="2736305" cy="22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931" y="1559510"/>
            <a:ext cx="2692499" cy="201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006" y="2672916"/>
            <a:ext cx="2500477" cy="187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50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80728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 Этап – Заключительный </a:t>
            </a:r>
            <a:endParaRPr lang="ru-RU" b="1" dirty="0" smtClean="0"/>
          </a:p>
          <a:p>
            <a:r>
              <a:rPr lang="ru-RU" dirty="0" smtClean="0"/>
              <a:t>1.Дети </a:t>
            </a:r>
            <a:r>
              <a:rPr lang="ru-RU" dirty="0"/>
              <a:t>получили первоначальные представления о своем организме и правилах сохранения своего здоровья.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У детей возник интерес и потребность к физическим упражнениям, как к средству оздоровления.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Дети получили первоначальные знания того, что настроение человека (эмоциональное состояние) влияет на физическое здоровье.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Повысился интерес родителей в физическом развитии и оздоровлении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51988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82883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Консультирование родителей по вопросам ЗОЖ Памятки, буклеты, папки-передвижки для родителей по вопросам ЗОЖ</a:t>
            </a:r>
          </a:p>
        </p:txBody>
      </p:sp>
    </p:spTree>
    <p:extLst>
      <p:ext uri="{BB962C8B-B14F-4D97-AF65-F5344CB8AC3E}">
        <p14:creationId xmlns:p14="http://schemas.microsoft.com/office/powerpoint/2010/main" xmlns="" val="40440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2499236"/>
              </p:ext>
            </p:extLst>
          </p:nvPr>
        </p:nvGraphicFramePr>
        <p:xfrm>
          <a:off x="1187624" y="0"/>
          <a:ext cx="6984776" cy="6734744"/>
        </p:xfrm>
        <a:graphic>
          <a:graphicData uri="http://schemas.openxmlformats.org/drawingml/2006/table">
            <a:tbl>
              <a:tblPr/>
              <a:tblGrid>
                <a:gridCol w="6984776"/>
              </a:tblGrid>
              <a:tr h="6734744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effectLst/>
                          <a:latin typeface="inherit"/>
                        </a:rPr>
                        <a:t>Список использованной литературы</a:t>
                      </a:r>
                      <a:r>
                        <a:rPr lang="ru-RU" sz="1800" b="1" i="0" dirty="0" smtClean="0">
                          <a:effectLst/>
                          <a:latin typeface="inherit"/>
                        </a:rPr>
                        <a:t>: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1. Комплексная программа оздоровительной работы ДОУ « Здоровый малыш» г Ростов-на-Дону 2005 год, издательство РГПУ 2005 год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2. Дошкольное воспитание 6, 2002 год. «Упражнение для оздоровления детей»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3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Никулин Г.В «Охраняем и развиваем зрение» Детство- Пресс 2002 год.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4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Кудрявцев В.Т, Егоров Б.Б « Развивающая педагогика оздоровления»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Линка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-Пресс 2002 год.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5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Алямовская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 В.Г « Как воспитывать здорового ребенка» Москва 1993 год.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6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Пужаева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 Е.З, Соколова И.Ю «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Здоровьесберегающие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 технологии в образовательно-воспитательном процессе» Москва, Ставрополь 2001 год.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7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Маргунова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 О.Н «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Физкультурно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 –оздоровительная работа в ДОУ» Воронеж ТЦ « Учитель» 2005 год.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8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Шорыгина Т.А «Беседы о здоровье» Москва 2004 год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9. </a:t>
                      </a:r>
                      <a:r>
                        <a:rPr lang="ru-RU" sz="1800" b="0" i="0" dirty="0" err="1">
                          <a:effectLst/>
                          <a:latin typeface="inherit"/>
                        </a:rPr>
                        <a:t>Береснева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 З.И «Здоровый малыш» «Программа оздоровления детей в ДОУ» Москва 2003 год.</a:t>
                      </a:r>
                    </a:p>
                  </a:txBody>
                  <a:tcPr marL="64255" marR="64255" marT="66932" marB="66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39246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1643051"/>
            <a:ext cx="55402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СПАСИБО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 ВНИМАНИЕ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ПРОЕКТ </a:t>
            </a:r>
            <a:endParaRPr lang="ru-RU" sz="3600" i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(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краткосрочный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)</a:t>
            </a:r>
          </a:p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 стране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Здоровячков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» </a:t>
            </a:r>
            <a:endParaRPr lang="ru-RU" sz="3600" i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 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младшая 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группа</a:t>
            </a:r>
            <a:endParaRPr lang="ru-RU" sz="3600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2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89844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Паспорт проекта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Тип проекта: </a:t>
            </a:r>
            <a:r>
              <a:rPr lang="ru-RU" sz="2000" dirty="0" smtClean="0"/>
              <a:t>информационно – творческий</a:t>
            </a:r>
          </a:p>
          <a:p>
            <a:r>
              <a:rPr lang="ru-RU" sz="2000" b="1" dirty="0" smtClean="0"/>
              <a:t>По </a:t>
            </a:r>
            <a:r>
              <a:rPr lang="ru-RU" sz="2000" b="1" dirty="0"/>
              <a:t>характеру содержания:</a:t>
            </a:r>
            <a:r>
              <a:rPr lang="ru-RU" sz="2000" dirty="0"/>
              <a:t> ребенок, ближайшее окружение. </a:t>
            </a:r>
            <a:endParaRPr lang="ru-RU" sz="2000" dirty="0" smtClean="0"/>
          </a:p>
          <a:p>
            <a:r>
              <a:rPr lang="ru-RU" sz="2000" b="1" dirty="0" smtClean="0"/>
              <a:t>По </a:t>
            </a:r>
            <a:r>
              <a:rPr lang="ru-RU" sz="2000" b="1" dirty="0"/>
              <a:t>характеру координации: </a:t>
            </a:r>
            <a:r>
              <a:rPr lang="ru-RU" sz="2000" dirty="0"/>
              <a:t>открытый </a:t>
            </a:r>
            <a:endParaRPr lang="ru-RU" sz="2000" dirty="0" smtClean="0"/>
          </a:p>
          <a:p>
            <a:r>
              <a:rPr lang="ru-RU" sz="2000" b="1" dirty="0" smtClean="0"/>
              <a:t>По </a:t>
            </a:r>
            <a:r>
              <a:rPr lang="ru-RU" sz="2000" b="1" dirty="0" err="1"/>
              <a:t>колличеству</a:t>
            </a:r>
            <a:r>
              <a:rPr lang="ru-RU" sz="2000" b="1" dirty="0"/>
              <a:t> участников: </a:t>
            </a:r>
            <a:r>
              <a:rPr lang="ru-RU" sz="2000" dirty="0" smtClean="0"/>
              <a:t>групповой</a:t>
            </a:r>
          </a:p>
          <a:p>
            <a:r>
              <a:rPr lang="ru-RU" sz="2000" b="1" dirty="0" smtClean="0"/>
              <a:t>Участники </a:t>
            </a:r>
            <a:r>
              <a:rPr lang="ru-RU" sz="2000" b="1" dirty="0"/>
              <a:t>проекта:</a:t>
            </a:r>
            <a:r>
              <a:rPr lang="ru-RU" sz="2000" dirty="0"/>
              <a:t> *дети младшего дошкольного возраста *воспитатель *родители </a:t>
            </a:r>
            <a:endParaRPr lang="ru-RU" sz="2000" dirty="0" smtClean="0"/>
          </a:p>
          <a:p>
            <a:r>
              <a:rPr lang="ru-RU" sz="2000" b="1" dirty="0" smtClean="0"/>
              <a:t>По </a:t>
            </a:r>
            <a:r>
              <a:rPr lang="ru-RU" sz="2000" b="1" dirty="0"/>
              <a:t>продолжительности:</a:t>
            </a:r>
            <a:r>
              <a:rPr lang="ru-RU" sz="2000" dirty="0"/>
              <a:t> краткосрочный </a:t>
            </a:r>
            <a:r>
              <a:rPr lang="ru-RU" sz="2000" dirty="0" smtClean="0"/>
              <a:t>(февраль)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3535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4377985"/>
              </p:ext>
            </p:extLst>
          </p:nvPr>
        </p:nvGraphicFramePr>
        <p:xfrm>
          <a:off x="1259632" y="764704"/>
          <a:ext cx="6624736" cy="5400599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5400599"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effectLst/>
                          <a:latin typeface="inherit"/>
                        </a:rPr>
                        <a:t>Самой </a:t>
                      </a:r>
                      <a:r>
                        <a:rPr lang="ru-RU" sz="2000" b="0" i="0" dirty="0">
                          <a:effectLst/>
                          <a:latin typeface="inherit"/>
                        </a:rPr>
                        <a:t>актуальной проблемой на сегодняшний день является сохранение и укрепление здоровья детей. 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 Для достижения гармонии с природой, самими собой необходимо учиться заботится о своем здоровье с детства. Очень важным на сегодняшний день является формирование у детей дошкольного возраста убеждений в необходимости сохранения своего здоровья и укрепления его посредствам </a:t>
                      </a:r>
                      <a:r>
                        <a:rPr lang="ru-RU" sz="2000" b="0" i="0" dirty="0" err="1">
                          <a:effectLst/>
                          <a:latin typeface="inherit"/>
                        </a:rPr>
                        <a:t>здоровьесберегающих</a:t>
                      </a:r>
                      <a:r>
                        <a:rPr lang="ru-RU" sz="2000" b="0" i="0" dirty="0">
                          <a:effectLst/>
                          <a:latin typeface="inherit"/>
                        </a:rPr>
                        <a:t> технологий и приобщения к здоровому образу жизни.</a:t>
                      </a:r>
                    </a:p>
                  </a:txBody>
                  <a:tcPr marL="76537" marR="76537" marT="79726" marB="79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10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1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Цель:</a:t>
            </a:r>
            <a:r>
              <a:rPr lang="ru-RU" sz="2000" dirty="0"/>
              <a:t> Сохранение и укрепление здоровья детей младшего дошкольного возраста, как основа личностного, эмоционального и физического развития. </a:t>
            </a:r>
            <a:endParaRPr lang="ru-RU" sz="2000" dirty="0" smtClean="0"/>
          </a:p>
          <a:p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r>
              <a:rPr lang="ru-RU" sz="2000" dirty="0" smtClean="0"/>
              <a:t>1 </a:t>
            </a:r>
            <a:r>
              <a:rPr lang="ru-RU" sz="2000" dirty="0"/>
              <a:t>Формировать у детей осознанное отношение к сохранению и укреплению своего здоровья. </a:t>
            </a:r>
            <a:endParaRPr lang="ru-RU" sz="2000" dirty="0" smtClean="0"/>
          </a:p>
          <a:p>
            <a:r>
              <a:rPr lang="ru-RU" sz="2000" dirty="0" smtClean="0"/>
              <a:t>2 </a:t>
            </a:r>
            <a:r>
              <a:rPr lang="ru-RU" sz="2000" dirty="0"/>
              <a:t>Обеспечить всестороннее и гармоничное развитие физического, психического и социального здоровья у детей </a:t>
            </a:r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Овладение навыками </a:t>
            </a:r>
            <a:r>
              <a:rPr lang="ru-RU" sz="2000" dirty="0" err="1"/>
              <a:t>самооздоровления</a:t>
            </a:r>
            <a:r>
              <a:rPr lang="ru-RU" sz="2000" dirty="0"/>
              <a:t> </a:t>
            </a:r>
            <a:r>
              <a:rPr lang="ru-RU" sz="2000" b="1" dirty="0"/>
              <a:t>Предполагаемый результат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 </a:t>
            </a:r>
            <a:r>
              <a:rPr lang="ru-RU" sz="2000" dirty="0"/>
              <a:t>1. Осознание детьми понятия «здоровье» и влияние образа жизни на состояние здоровья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2. Повышение уровня физического, психического и социального здоровья детей.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3. Осознанное </a:t>
            </a:r>
            <a:r>
              <a:rPr lang="ru-RU" sz="2000" dirty="0"/>
              <a:t>отношение детей и их родителей к состоянию здоровья как к основному фактору успеха на последующих этапах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36234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51344"/>
            <a:ext cx="61926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этап – ПОДГОТОВИТЕЛЬНЫЙ 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Анкетирование </a:t>
            </a:r>
            <a:r>
              <a:rPr lang="ru-RU" dirty="0"/>
              <a:t>среди родителей «Здоровый малыш!».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Цель</a:t>
            </a:r>
            <a:r>
              <a:rPr lang="ru-RU" dirty="0"/>
              <a:t>: Выявление отношения семьи к ЗОЖ. 2. Выявить уровень знаний детей о правилах гигиены и значимости их для сохранения и укрепления здоровья.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Подбор </a:t>
            </a:r>
            <a:r>
              <a:rPr lang="ru-RU" dirty="0"/>
              <a:t>методической и художественной литературы по ЗОЖ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Подготовка </a:t>
            </a:r>
            <a:r>
              <a:rPr lang="ru-RU" dirty="0"/>
              <a:t>и подбор материалов для изготовления картотек по разделам: </a:t>
            </a:r>
            <a:r>
              <a:rPr lang="ru-RU" dirty="0" smtClean="0"/>
              <a:t>«</a:t>
            </a:r>
            <a:r>
              <a:rPr lang="ru-RU" dirty="0"/>
              <a:t>Упражнения для глаз» «Подвижные игры для детей младшего возраста» «Физкультминутки» «Игры по здоровью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Подбор </a:t>
            </a:r>
            <a:r>
              <a:rPr lang="ru-RU" dirty="0"/>
              <a:t>дидактических игр и серии картин на тему: «Чувства, Эмоции» с целью понимание детьми связи между физическим и эмоциональным здоровьем.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4039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5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этап – </a:t>
            </a:r>
            <a:r>
              <a:rPr lang="ru-RU" b="1" dirty="0" err="1"/>
              <a:t>деятельностный</a:t>
            </a:r>
            <a:r>
              <a:rPr lang="ru-RU" b="1" dirty="0"/>
              <a:t> ДЕТИ 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1.НОД </a:t>
            </a:r>
            <a:r>
              <a:rPr lang="ru-RU" dirty="0"/>
              <a:t>( ОО «Познание») « Здоровье», «Изучаем свой организм». </a:t>
            </a:r>
            <a:endParaRPr lang="ru-RU" dirty="0" smtClean="0"/>
          </a:p>
          <a:p>
            <a:r>
              <a:rPr lang="ru-RU" dirty="0" smtClean="0"/>
              <a:t>Цель</a:t>
            </a:r>
            <a:r>
              <a:rPr lang="ru-RU" dirty="0"/>
              <a:t>: Дать детям элементарные сведения о своем организме. Убедить в необходимости заботится и беречь свой организм (глаза, уши, ноги и т.д</a:t>
            </a:r>
            <a:r>
              <a:rPr lang="ru-RU" dirty="0" smtClean="0"/>
              <a:t>.).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2.Беседа</a:t>
            </a:r>
            <a:r>
              <a:rPr lang="ru-RU" dirty="0" smtClean="0"/>
              <a:t> </a:t>
            </a:r>
            <a:r>
              <a:rPr lang="ru-RU" dirty="0"/>
              <a:t>(ОО «Познание», «Здоровье», «Чтобы бать здоровым» </a:t>
            </a:r>
            <a:endParaRPr lang="ru-RU" dirty="0" smtClean="0"/>
          </a:p>
          <a:p>
            <a:r>
              <a:rPr lang="ru-RU" dirty="0" smtClean="0"/>
              <a:t>Цель</a:t>
            </a:r>
            <a:r>
              <a:rPr lang="ru-RU" dirty="0"/>
              <a:t>: Формировать у детей навыки личной гигиены (ухаживать за волосами, мыть руки и </a:t>
            </a:r>
            <a:r>
              <a:rPr lang="ru-RU" dirty="0" err="1"/>
              <a:t>т.д</a:t>
            </a:r>
            <a:r>
              <a:rPr lang="ru-RU" dirty="0"/>
              <a:t>) Учит детей видеть красоту в чистоте и опрятности. </a:t>
            </a:r>
            <a:endParaRPr lang="ru-RU" dirty="0" smtClean="0"/>
          </a:p>
          <a:p>
            <a:r>
              <a:rPr lang="ru-RU" b="1" dirty="0" smtClean="0"/>
              <a:t>3.</a:t>
            </a:r>
            <a:r>
              <a:rPr lang="ru-RU" dirty="0" smtClean="0"/>
              <a:t>« </a:t>
            </a:r>
            <a:r>
              <a:rPr lang="ru-RU" dirty="0"/>
              <a:t>Чтение художественной литературы о чистоте» К.И Чуковский «</a:t>
            </a:r>
            <a:r>
              <a:rPr lang="ru-RU" dirty="0" err="1"/>
              <a:t>Мойдодыр</a:t>
            </a:r>
            <a:r>
              <a:rPr lang="ru-RU" dirty="0"/>
              <a:t>», А </a:t>
            </a:r>
            <a:r>
              <a:rPr lang="ru-RU" dirty="0" err="1"/>
              <a:t>Барто</a:t>
            </a:r>
            <a:r>
              <a:rPr lang="ru-RU" dirty="0"/>
              <a:t> «Девочка чумазая». Цель: Вызвать у детей желание следить за своим внешним видом, чистотой и опрятностью. </a:t>
            </a:r>
            <a:endParaRPr lang="ru-RU" dirty="0" smtClean="0"/>
          </a:p>
          <a:p>
            <a:r>
              <a:rPr lang="ru-RU" b="1" dirty="0" smtClean="0"/>
              <a:t>РОДИТЕЛИ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Беседа</a:t>
            </a:r>
            <a:r>
              <a:rPr lang="ru-RU" dirty="0"/>
              <a:t>: «Формирование у детей основ здорового образа жизни». Цель: Информировать родителей о значимости и ценности соблюдений оздоровительных мероприятий с ранних лет, о том, что они должны стать привычными для детей. Оформление стенда: «Расти здоровым малыш» Цель: повысить уровень знаний родителей об укреплении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7293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249055"/>
              </p:ext>
            </p:extLst>
          </p:nvPr>
        </p:nvGraphicFramePr>
        <p:xfrm>
          <a:off x="1187624" y="764704"/>
          <a:ext cx="7056784" cy="5339148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5184576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effectLst/>
                          <a:latin typeface="inherit"/>
                        </a:rPr>
                        <a:t>4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</a:t>
                      </a:r>
                      <a:r>
                        <a:rPr lang="ru-RU" sz="1800" b="1" i="0" dirty="0">
                          <a:effectLst/>
                          <a:latin typeface="inherit"/>
                        </a:rPr>
                        <a:t>Дидактические игры: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«Правила чистюли» «Овощи, фрукты» «Оденем куклу Катю на прогулку»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Цель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: Закрепление полученных знаний о здоровье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inherit"/>
                        </a:rPr>
                        <a:t>5. </a:t>
                      </a:r>
                      <a:r>
                        <a:rPr lang="ru-RU" sz="1800" b="1" i="0" dirty="0" smtClean="0">
                          <a:effectLst/>
                          <a:latin typeface="inherit"/>
                        </a:rPr>
                        <a:t>Беседы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 «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Познание», «Здоровье» «Если ты заболел» «Роль лекарств и витаминов» «Опасность травм»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Цель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: Дать знания и представления детям, о том, как важно следить за своим здоровьем. Расширить знания детей о правилах безопасного поведения (предотвращение травм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)</a:t>
                      </a:r>
                    </a:p>
                    <a:p>
                      <a:r>
                        <a:rPr lang="ru-RU" sz="1800" b="1" i="0" dirty="0" smtClean="0">
                          <a:effectLst/>
                          <a:latin typeface="inherit"/>
                        </a:rPr>
                        <a:t>6</a:t>
                      </a:r>
                      <a:r>
                        <a:rPr lang="ru-RU" sz="1800" b="0" i="0" dirty="0" smtClean="0">
                          <a:effectLst/>
                          <a:latin typeface="inherit"/>
                        </a:rPr>
                        <a:t>. </a:t>
                      </a:r>
                      <a:r>
                        <a:rPr lang="ru-RU" sz="1800" b="1" i="0" baseline="0" dirty="0" smtClean="0">
                          <a:effectLst/>
                          <a:latin typeface="inherit"/>
                        </a:rPr>
                        <a:t>«</a:t>
                      </a:r>
                      <a:r>
                        <a:rPr lang="ru-RU" sz="1800" b="1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inherit"/>
                        </a:rPr>
                        <a:t>Познание»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Сюжетно- ролевая игра: «Больница».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Цель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: Расширять знание детей о профессии врача.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1" i="0" dirty="0" smtClean="0">
                          <a:effectLst/>
                          <a:latin typeface="inherit"/>
                        </a:rPr>
                        <a:t>Родители :</a:t>
                      </a: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Памятки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для родителей: «Здоровье-главное богатство человека» «Эмоциональное здоровье ребенка» «Здоровый образ жизни»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Цель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: Информировать родителей о всестороннем укреплении и сохранении здоровья детей.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1" i="0" dirty="0" smtClean="0">
                          <a:effectLst/>
                          <a:latin typeface="inherit"/>
                        </a:rPr>
                        <a:t>Выпуск </a:t>
                      </a:r>
                      <a:r>
                        <a:rPr lang="ru-RU" sz="1800" b="1" i="0" dirty="0">
                          <a:effectLst/>
                          <a:latin typeface="inherit"/>
                        </a:rPr>
                        <a:t>газеты: 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«Будьте здоровы» </a:t>
                      </a:r>
                      <a:endParaRPr lang="ru-RU" sz="1800" b="0" i="0" dirty="0" smtClean="0">
                        <a:effectLst/>
                        <a:latin typeface="inherit"/>
                      </a:endParaRPr>
                    </a:p>
                    <a:p>
                      <a:r>
                        <a:rPr lang="ru-RU" sz="1800" b="0" i="0" dirty="0" smtClean="0">
                          <a:effectLst/>
                          <a:latin typeface="inherit"/>
                        </a:rPr>
                        <a:t>Цель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: Познакомить родителей о </a:t>
                      </a:r>
                      <a:r>
                        <a:rPr lang="ru-RU" sz="1800" b="0" i="0" dirty="0" err="1">
                          <a:solidFill>
                            <a:srgbClr val="0077AA"/>
                          </a:solidFill>
                          <a:effectLst/>
                          <a:latin typeface="inherit"/>
                          <a:hlinkClick r:id="rId2" tooltip="здоровьесберегающие технологии в детском саду"/>
                        </a:rPr>
                        <a:t>здоровьесберегающих</a:t>
                      </a:r>
                      <a:r>
                        <a:rPr lang="ru-RU" sz="1800" b="0" i="0" dirty="0">
                          <a:solidFill>
                            <a:srgbClr val="0077AA"/>
                          </a:solidFill>
                          <a:effectLst/>
                          <a:latin typeface="inherit"/>
                          <a:hlinkClick r:id="rId2" tooltip="здоровьесберегающие технологии в детском саду"/>
                        </a:rPr>
                        <a:t> технологиях, используемых в детском саду</a:t>
                      </a:r>
                      <a:r>
                        <a:rPr lang="ru-RU" sz="1800" b="0" i="0" dirty="0">
                          <a:effectLst/>
                          <a:latin typeface="inherit"/>
                        </a:rPr>
                        <a:t>. </a:t>
                      </a:r>
                    </a:p>
                  </a:txBody>
                  <a:tcPr marL="60992" marR="60992" marT="63534" marB="635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926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 </a:t>
            </a:r>
            <a:r>
              <a:rPr lang="ru-RU" b="1" dirty="0"/>
              <a:t>этап – </a:t>
            </a:r>
            <a:r>
              <a:rPr lang="ru-RU" b="1" dirty="0" err="1"/>
              <a:t>деятельностный</a:t>
            </a:r>
            <a:r>
              <a:rPr lang="ru-RU" b="1" dirty="0"/>
              <a:t> </a:t>
            </a:r>
            <a:r>
              <a:rPr lang="ru-RU" b="1" dirty="0" smtClean="0"/>
              <a:t>Дети. </a:t>
            </a:r>
          </a:p>
          <a:p>
            <a:r>
              <a:rPr lang="ru-RU" dirty="0" smtClean="0"/>
              <a:t>7</a:t>
            </a:r>
            <a:r>
              <a:rPr lang="ru-RU" dirty="0"/>
              <a:t>. Экскурсия в кабинет врача. «Врачи наши помощники». Цель: Продолжить расширять знания детей о профессии врача и значимости лечения во время болезни.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Беседа «ОО Познание», « Здоровье»: «Что помогает быть здоровым». Цель: Дать детям элементарные знания о разнообразных способах. 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НОД «Художественное творчество» Рисование: «Овощи, фрукты». Лепка: «Овощи, фрукты». Цель: Закреплять знания детей о том, что витамины содержатся не только в лекарствах, но и в овощах и фруктах. </a:t>
            </a:r>
            <a:endParaRPr lang="ru-RU" dirty="0" smtClean="0"/>
          </a:p>
          <a:p>
            <a:r>
              <a:rPr lang="ru-RU" dirty="0" smtClean="0"/>
              <a:t>10</a:t>
            </a:r>
            <a:r>
              <a:rPr lang="ru-RU" dirty="0"/>
              <a:t>. Рассматривание энциклопедии: « Я и мое тело». Цель: Расширять знание детей о своем теле (организме). </a:t>
            </a:r>
            <a:endParaRPr lang="ru-RU" dirty="0" smtClean="0"/>
          </a:p>
          <a:p>
            <a:r>
              <a:rPr lang="ru-RU" b="1" dirty="0" smtClean="0"/>
              <a:t>Родители :</a:t>
            </a:r>
          </a:p>
          <a:p>
            <a:r>
              <a:rPr lang="ru-RU" dirty="0" smtClean="0"/>
              <a:t>Консультация</a:t>
            </a:r>
            <a:r>
              <a:rPr lang="ru-RU" dirty="0"/>
              <a:t>: «Физическое воспитание ребенка в семье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Цель: Советы родителям о том, как использовать физкультурный инвентарь с целью физического развития ребенка.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6077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170</TotalTime>
  <Words>1265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     Государственное бюджетное общеобразовательное  учреждение начальная школа-детский сад № 682    Разработала: воспитатель  Дудорова Наталья Анатольевна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Microsoft</cp:lastModifiedBy>
  <cp:revision>15</cp:revision>
  <dcterms:created xsi:type="dcterms:W3CDTF">2015-03-15T13:29:18Z</dcterms:created>
  <dcterms:modified xsi:type="dcterms:W3CDTF">2015-03-16T14:25:30Z</dcterms:modified>
</cp:coreProperties>
</file>