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1" r:id="rId5"/>
    <p:sldId id="262" r:id="rId6"/>
    <p:sldId id="265" r:id="rId7"/>
    <p:sldId id="270" r:id="rId8"/>
    <p:sldId id="271" r:id="rId9"/>
    <p:sldId id="272" r:id="rId10"/>
    <p:sldId id="273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422C16"/>
    <a:srgbClr val="660033"/>
    <a:srgbClr val="0C788E"/>
    <a:srgbClr val="006666"/>
    <a:srgbClr val="0099CC"/>
    <a:srgbClr val="33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8424936" cy="5976193"/>
          </a:xfrm>
        </p:spPr>
        <p:txBody>
          <a:bodyPr/>
          <a:lstStyle/>
          <a:p>
            <a:r>
              <a:rPr lang="ru-RU" sz="1800" b="1" i="1" dirty="0" smtClean="0"/>
              <a:t/>
            </a:r>
            <a:br>
              <a:rPr lang="ru-RU" sz="1800" b="1" i="1" dirty="0" smtClean="0"/>
            </a:br>
            <a:r>
              <a:rPr lang="ru-RU" sz="1800" b="1" i="1" dirty="0" smtClean="0"/>
              <a:t>Семинар-практикум МБДОУ №126 г. Казани</a:t>
            </a:r>
            <a:br>
              <a:rPr lang="ru-RU" sz="1800" b="1" i="1" dirty="0" smtClean="0"/>
            </a:br>
            <a:r>
              <a:rPr lang="ru-RU" sz="1800" b="1" i="1" dirty="0" smtClean="0"/>
              <a:t>«</a:t>
            </a:r>
            <a:r>
              <a:rPr lang="tt-RU" sz="1800" b="1" i="1" dirty="0"/>
              <a:t>Балалар бакчасы шартларында өстәмә белем бирүгә яңа караш”</a:t>
            </a:r>
            <a:r>
              <a:rPr lang="ru-RU" sz="1800" b="1" i="1" dirty="0"/>
              <a:t> </a:t>
            </a:r>
            <a:r>
              <a:rPr lang="ru-RU" sz="1800" b="1" i="1" dirty="0" smtClean="0"/>
              <a:t>(«Новый подход к дошкольному образованию»)</a:t>
            </a:r>
            <a:br>
              <a:rPr lang="ru-RU" sz="1800" b="1" i="1" dirty="0" smtClean="0"/>
            </a:br>
            <a:r>
              <a:rPr lang="ru-RU" sz="1800" b="1" i="1" dirty="0" smtClean="0"/>
              <a:t>для </a:t>
            </a:r>
            <a:r>
              <a:rPr lang="ru-RU" sz="1800" b="1" i="1" dirty="0"/>
              <a:t>слушателей курсов ПМЦПК  и ППРО Института психологии и образования ФГАОУ ВПО К(П)ФУ </a:t>
            </a:r>
            <a:r>
              <a:rPr lang="ru-RU" sz="4800" b="1" dirty="0" smtClean="0">
                <a:solidFill>
                  <a:srgbClr val="663300"/>
                </a:solidFill>
              </a:rPr>
              <a:t/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«Презентация авторских дидактических игр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i="1" dirty="0" smtClean="0">
                <a:solidFill>
                  <a:srgbClr val="663300"/>
                </a:solidFill>
              </a:rPr>
              <a:t>учителя-логопеда»</a:t>
            </a:r>
            <a:br>
              <a:rPr lang="ru-RU" b="1" i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/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sz="4800" b="1" dirty="0" smtClean="0">
                <a:solidFill>
                  <a:srgbClr val="663300"/>
                </a:solidFill>
              </a:rPr>
              <a:t>                              </a:t>
            </a:r>
            <a:br>
              <a:rPr lang="ru-RU" sz="4800" b="1" dirty="0" smtClean="0">
                <a:solidFill>
                  <a:srgbClr val="663300"/>
                </a:solidFill>
              </a:rPr>
            </a:br>
            <a:r>
              <a:rPr lang="ru-RU" sz="4800" b="1" dirty="0">
                <a:solidFill>
                  <a:srgbClr val="663300"/>
                </a:solidFill>
              </a:rPr>
              <a:t> </a:t>
            </a:r>
            <a:r>
              <a:rPr lang="ru-RU" sz="4800" b="1" dirty="0" smtClean="0">
                <a:solidFill>
                  <a:srgbClr val="663300"/>
                </a:solidFill>
              </a:rPr>
              <a:t>                                 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Учитель-логопед </a:t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МБДОУ №126</a:t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</a:t>
            </a:r>
            <a:r>
              <a:rPr 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Гильфанутдинова</a:t>
            </a: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Э.Р.</a:t>
            </a:r>
            <a:b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Казань 2015  </a:t>
            </a:r>
            <a:endParaRPr lang="es-ES" sz="48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Эльвира\Desktop\логопедия\садик\IMG-20151014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040560" cy="548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6347048" cy="40324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1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3300"/>
                </a:solidFill>
              </a:rPr>
              <a:t>«Волшебное дерево»</a:t>
            </a:r>
            <a:endParaRPr lang="ru-RU" b="1" i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2400" i="1" dirty="0">
                <a:solidFill>
                  <a:srgbClr val="00B050"/>
                </a:solidFill>
              </a:rPr>
              <a:t>Цели:</a:t>
            </a:r>
          </a:p>
          <a:p>
            <a:pPr lvl="0"/>
            <a:r>
              <a:rPr lang="ru-RU" sz="1800" i="1" dirty="0"/>
              <a:t>Активизация и расширение словаря по темам «Зима», «Весна», «Лето», «Осень»;</a:t>
            </a:r>
          </a:p>
          <a:p>
            <a:r>
              <a:rPr lang="ru-RU" sz="1800" i="1" dirty="0"/>
              <a:t>подбор признаков, явлений природы по каждому  времени года.</a:t>
            </a:r>
          </a:p>
          <a:p>
            <a:pPr lvl="0"/>
            <a:r>
              <a:rPr lang="ru-RU" sz="1800" i="1" dirty="0"/>
              <a:t>Совершенствование грамматического строя речи (согласование существительных с прилагательными и глаголами).</a:t>
            </a:r>
          </a:p>
          <a:p>
            <a:pPr lvl="0"/>
            <a:r>
              <a:rPr lang="ru-RU" sz="1800" i="1" dirty="0"/>
              <a:t>Совершенствование синтаксической стороны речи (составление сложноподчиненных  и сложносочиненных предложений).</a:t>
            </a:r>
          </a:p>
          <a:p>
            <a:r>
              <a:rPr lang="ru-RU" sz="1800" i="1" dirty="0" smtClean="0"/>
              <a:t> </a:t>
            </a:r>
            <a:r>
              <a:rPr lang="ru-RU" sz="1800" i="1" dirty="0"/>
              <a:t>Развитие мелкой моторики пальцев рук.</a:t>
            </a:r>
          </a:p>
          <a:p>
            <a:r>
              <a:rPr lang="ru-RU" sz="1800" i="1" dirty="0" smtClean="0"/>
              <a:t> </a:t>
            </a:r>
            <a:r>
              <a:rPr lang="ru-RU" sz="1800" i="1" dirty="0"/>
              <a:t>Развитие связной речи.</a:t>
            </a:r>
          </a:p>
          <a:p>
            <a:r>
              <a:rPr lang="ru-RU" sz="1800" i="1" dirty="0" smtClean="0"/>
              <a:t> </a:t>
            </a:r>
            <a:r>
              <a:rPr lang="ru-RU" sz="1800" i="1" dirty="0"/>
              <a:t>Воспитание любви и бережного </a:t>
            </a:r>
            <a:r>
              <a:rPr lang="ru-RU" sz="1800" i="1" dirty="0" smtClean="0"/>
              <a:t>отношения </a:t>
            </a:r>
            <a:r>
              <a:rPr lang="ru-RU" sz="1800" i="1" dirty="0"/>
              <a:t>к природе.</a:t>
            </a:r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11551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1"/>
            <a:ext cx="799288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0033"/>
                </a:solidFill>
              </a:rPr>
              <a:t>Логопед предлагает рассмотреть картину с деревом, потрогать его, назвать какое оно на ощупь ( мягкое, бархатное). Рассказать о том, что это дерево волшебное, и оно будет превращаться в то состояние, в котором оно  бывает зимой, весной, летом или осенью. </a:t>
            </a:r>
          </a:p>
          <a:p>
            <a:r>
              <a:rPr lang="ru-RU" sz="1600" i="1" dirty="0">
                <a:solidFill>
                  <a:srgbClr val="660033"/>
                </a:solidFill>
              </a:rPr>
              <a:t>Ребенок подбирает детали-признаки, предметы и свойства ( например, летом на дереве поспевают яблоки,  располагаются гнезда птиц, летают бабочки, жуки, светит солнце), присущие  каждому времени года и приклеивает их на дерево и на фон, при этом называя каждый признак. После того как все детали определенного времени года приклеены, ребенок составляет небольшой рассказ о зиме, весне, лете или осени, используя в речи сложноподчиненные предложения, добавляя  признаки времен года, которых нет на картине (например, летом можно также плавать в реке, загорать на пляже).   </a:t>
            </a:r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60440" cy="317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«Веселая гусеница»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>
                <a:solidFill>
                  <a:srgbClr val="FF0000"/>
                </a:solidFill>
              </a:rPr>
              <a:t>Цели игры:</a:t>
            </a:r>
          </a:p>
          <a:p>
            <a:pPr marL="0" indent="0">
              <a:buNone/>
            </a:pPr>
            <a:r>
              <a:rPr lang="ru-RU" sz="1600" i="1" dirty="0"/>
              <a:t>1. Обогащение активного словаря детей качественными прилагательными (мягкий, колючий, шершавый, мохнатый, гладкий); их правильное согласование с существительными.</a:t>
            </a:r>
          </a:p>
          <a:p>
            <a:pPr marL="0" indent="0">
              <a:buNone/>
            </a:pPr>
            <a:r>
              <a:rPr lang="ru-RU" sz="1600" i="1" dirty="0"/>
              <a:t>2 Развитие мелкой моторики пальцев рук, тактильных ощущений.</a:t>
            </a:r>
          </a:p>
          <a:p>
            <a:pPr marL="0" indent="0">
              <a:buNone/>
            </a:pPr>
            <a:r>
              <a:rPr lang="ru-RU" sz="1600" i="1" dirty="0"/>
              <a:t>3. Различение основных геометрических фигур и соотнесение их с предметами на картинках.</a:t>
            </a:r>
          </a:p>
          <a:p>
            <a:pPr marL="0" indent="0">
              <a:buNone/>
            </a:pPr>
            <a:r>
              <a:rPr lang="ru-RU" sz="1600" i="1" dirty="0"/>
              <a:t>4. Различение основных цветов и соотнесение их с предметами на картинках.</a:t>
            </a:r>
          </a:p>
          <a:p>
            <a:pPr marL="0" indent="0">
              <a:buNone/>
            </a:pPr>
            <a:r>
              <a:rPr lang="ru-RU" sz="1600" i="1" dirty="0"/>
              <a:t>5. Воспитание усидчивости, самостоятельности. </a:t>
            </a:r>
          </a:p>
          <a:p>
            <a:pPr marL="0" indent="0">
              <a:buNone/>
            </a:pPr>
            <a:r>
              <a:rPr lang="ru-RU" sz="1600" i="1" dirty="0"/>
              <a:t>Комплектность: гусеница, состоящая из 5 частей с кармашками, предметные картинки.</a:t>
            </a:r>
          </a:p>
          <a:p>
            <a:endParaRPr lang="ru-RU" dirty="0"/>
          </a:p>
        </p:txBody>
      </p:sp>
      <p:pic>
        <p:nvPicPr>
          <p:cNvPr id="5" name="Picture 3" descr="D:\педсовет\20150319_1636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47081"/>
            <a:ext cx="4680520" cy="27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62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404664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Первый вариант игры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sz="1400" dirty="0"/>
              <a:t>Ребенку предлагается рассмотреть «веселую» гусеницу, потрогать каждую из ее частей. Побеседовать с ребенком о том, какой  на ощупь первый «кружочек» (шершавый), второй (мягкий), третий (колючий), четвертый (гладкий), пятый  кружочек (мохнатый).   Поговорить с ребенком о том, что может быть шершавое, что мягкое, колючее, гладкое, мохнатое.</a:t>
            </a:r>
          </a:p>
          <a:p>
            <a:r>
              <a:rPr lang="ru-RU" sz="1400" dirty="0"/>
              <a:t>Подобрать картинки в соответствии с определенным признаком и вложить в кармашек.</a:t>
            </a:r>
          </a:p>
          <a:p>
            <a:r>
              <a:rPr lang="ru-RU" sz="1400" b="1" i="1" dirty="0"/>
              <a:t> </a:t>
            </a:r>
            <a:endParaRPr lang="ru-RU" sz="1400" dirty="0"/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Второй вариант игры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400" b="1" i="1" dirty="0"/>
              <a:t> </a:t>
            </a:r>
            <a:endParaRPr lang="ru-RU" sz="1400" dirty="0"/>
          </a:p>
          <a:p>
            <a:r>
              <a:rPr lang="ru-RU" sz="1400" dirty="0"/>
              <a:t>На каждой части гусеницы пришит кармашек с изображением геометрической фигуры. Просим назвать эти фигуры, и предлагаем ребенку подобрать и назвать картинки, похожую на ту или иную фигуру. Выбранную картинку ребенок вкладывает в кармашек (например, огурец овальной формы). 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Третий вариант игры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На каждой части гусеницы пришиты кармашки с фигурами определенных цветов. Теперь можно предложить ребенку  назвать и разложить картинки по кармашкам в соответствии с изображенными цветами (например, сыр желтого цвета).</a:t>
            </a:r>
          </a:p>
          <a:p>
            <a:r>
              <a:rPr lang="ru-RU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067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«Лесная поляна»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FF0000"/>
                </a:solidFill>
              </a:rPr>
              <a:t>Цели: 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Выработка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целенаправленной воздушной струи.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правильного речевого дыхания.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Коррекция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речевых расстройств.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Развитие мелкой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моторики пальцев рук.</a:t>
            </a:r>
          </a:p>
          <a:p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Активизация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словарного запаса по темам: «Лес», «Цветы» и др.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D:\поляна\P102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4669505" cy="336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6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Игра «Какая каша»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Цели: </a:t>
            </a:r>
          </a:p>
          <a:p>
            <a:r>
              <a:rPr lang="ru-RU" sz="2400" i="1" dirty="0" smtClean="0">
                <a:solidFill>
                  <a:srgbClr val="422C16"/>
                </a:solidFill>
              </a:rPr>
              <a:t>Закрепление знаний и представлений  о злаках и крупах, из которых можно приготовить каши.</a:t>
            </a:r>
          </a:p>
          <a:p>
            <a:r>
              <a:rPr lang="ru-RU" sz="2400" i="1" dirty="0" smtClean="0">
                <a:solidFill>
                  <a:srgbClr val="422C16"/>
                </a:solidFill>
              </a:rPr>
              <a:t>Обогащение словаря детей по данной теме.</a:t>
            </a:r>
          </a:p>
          <a:p>
            <a:r>
              <a:rPr lang="ru-RU" sz="2400" i="1" dirty="0" smtClean="0">
                <a:solidFill>
                  <a:srgbClr val="422C16"/>
                </a:solidFill>
              </a:rPr>
              <a:t>Развитие мелкой моторики пальцев рук.</a:t>
            </a:r>
          </a:p>
          <a:p>
            <a:r>
              <a:rPr lang="ru-RU" sz="2400" i="1" dirty="0" smtClean="0">
                <a:solidFill>
                  <a:srgbClr val="422C16"/>
                </a:solidFill>
              </a:rPr>
              <a:t>Воспитание усидчивости, бережного отношения к труду людей и природе.</a:t>
            </a:r>
            <a:endParaRPr lang="ru-RU" sz="2400" i="1" dirty="0">
              <a:solidFill>
                <a:srgbClr val="422C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6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0117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Эльвира\Desktop\логопедия\садик\каш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55272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«Веселая Лягушка»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Цели: </a:t>
            </a:r>
          </a:p>
          <a:p>
            <a:r>
              <a:rPr lang="ru-RU" sz="2400" i="1" dirty="0" smtClean="0">
                <a:solidFill>
                  <a:srgbClr val="663300"/>
                </a:solidFill>
              </a:rPr>
              <a:t>Проведение артикуляционной гимнастики с помощью наглядного, кинетического и кинестетического контроля</a:t>
            </a:r>
          </a:p>
          <a:p>
            <a:r>
              <a:rPr lang="ru-RU" sz="2400" i="1" dirty="0" smtClean="0">
                <a:solidFill>
                  <a:srgbClr val="663300"/>
                </a:solidFill>
              </a:rPr>
              <a:t>Развитие мелкой моторики пальцев рук</a:t>
            </a:r>
          </a:p>
          <a:p>
            <a:r>
              <a:rPr lang="ru-RU" sz="2400" i="1" dirty="0" smtClean="0">
                <a:solidFill>
                  <a:srgbClr val="663300"/>
                </a:solidFill>
              </a:rPr>
              <a:t>Развития внимания, умения контролировать свои действия</a:t>
            </a:r>
          </a:p>
          <a:p>
            <a:r>
              <a:rPr lang="ru-RU" sz="2400" i="1" dirty="0" smtClean="0">
                <a:solidFill>
                  <a:srgbClr val="663300"/>
                </a:solidFill>
              </a:rPr>
              <a:t>Воспитание бережного отношения к животным, усидчивости  </a:t>
            </a:r>
            <a:endParaRPr lang="ru-RU" sz="2400" i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5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5063</TotalTime>
  <Words>449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Diseño predeterminado</vt:lpstr>
      <vt:lpstr> Семинар-практикум МБДОУ №126 г. Казани «Балалар бакчасы шартларында өстәмә белем бирүгә яңа караш” («Новый подход к дошкольному образованию») для слушателей курсов ПМЦПК  и ППРО Института психологии и образования ФГАОУ ВПО К(П)ФУ  «Презентация авторских дидактических игр учителя-логопеда»                                                                    Учитель-логопед                                                                                                      МБДОУ №126                                                                                      Гильфанутдинова Э.Р. Казань 2015  </vt:lpstr>
      <vt:lpstr>«Волшебное дерево»</vt:lpstr>
      <vt:lpstr>Презентация PowerPoint</vt:lpstr>
      <vt:lpstr>«Веселая гусеница»</vt:lpstr>
      <vt:lpstr>Презентация PowerPoint</vt:lpstr>
      <vt:lpstr>«Лесная поляна»</vt:lpstr>
      <vt:lpstr>Игра «Какая каша»</vt:lpstr>
      <vt:lpstr>Презентация PowerPoint</vt:lpstr>
      <vt:lpstr>«Веселая Лягушка»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Эльвира</cp:lastModifiedBy>
  <cp:revision>738</cp:revision>
  <dcterms:created xsi:type="dcterms:W3CDTF">2010-05-23T14:28:12Z</dcterms:created>
  <dcterms:modified xsi:type="dcterms:W3CDTF">2015-10-18T18:34:00Z</dcterms:modified>
</cp:coreProperties>
</file>