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3" r:id="rId4"/>
    <p:sldId id="258" r:id="rId5"/>
    <p:sldId id="264" r:id="rId6"/>
    <p:sldId id="265" r:id="rId7"/>
    <p:sldId id="260" r:id="rId8"/>
    <p:sldId id="261" r:id="rId9"/>
    <p:sldId id="262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21B392-D2E1-40ED-A886-EC670135ACA0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A52007-7D9D-4F22-85F3-B5E403CF05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u.wikipedia.org/wiki/%D0%9C%D0%B5%D1%80%D0%BA%D1%83%D1%80%D0%B8%D0%B9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ru.wikipedia.org/wiki/%D0%A1%D0%BE%D0%BB%D0%BD%D1%86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F%D1%83%D1%82%D0%BD%D0%B8%D0%BA%D0%B8_%D0%B2_%D0%A1%D0%BE%D0%BB%D0%BD%D0%B5%D1%87%D0%BD%D0%BE%D0%B9_%D1%81%D0%B8%D1%81%D1%82%D0%B5%D0%BC%D0%B5" TargetMode="External"/><Relationship Id="rId5" Type="http://schemas.openxmlformats.org/officeDocument/2006/relationships/hyperlink" Target="https://ru.wikipedia.org/wiki/%D0%9D%D0%B5%D0%B1%D0%BE" TargetMode="External"/><Relationship Id="rId4" Type="http://schemas.openxmlformats.org/officeDocument/2006/relationships/hyperlink" Target="https://ru.wikipedia.org/wiki/%D0%92%D0%B5%D0%BD%D0%B5%D1%80%D0%B0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6%D0%BE%D0%B2%D0%B0%D0%BD%D0%BD%D0%B8_%D0%A0%D0%B8%D1%87%D1%87%D0%B8%D0%BE%D0%BB%D0%B8" TargetMode="External"/><Relationship Id="rId7" Type="http://schemas.openxmlformats.org/officeDocument/2006/relationships/image" Target="../media/image8.wmf"/><Relationship Id="rId2" Type="http://schemas.openxmlformats.org/officeDocument/2006/relationships/hyperlink" Target="https://ru.wikipedia.org/wiki/%D0%A2%D0%B5%D0%BB%D0%B5%D1%81%D0%BA%D0%BE%D0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hyperlink" Target="https://ru.wikipedia.org/wiki/%D0%A0%D1%83%D0%B4%D0%B6%D0%B5%D1%80_%D0%91%D0%BE%D1%88%D0%BA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B%D0%B4%D1%80%D0%B8%D0%BD,_%D0%AD%D0%B4%D0%B2%D0%B8%D0%BD" TargetMode="External"/><Relationship Id="rId13" Type="http://schemas.openxmlformats.org/officeDocument/2006/relationships/image" Target="../media/image16.wmf"/><Relationship Id="rId3" Type="http://schemas.openxmlformats.org/officeDocument/2006/relationships/hyperlink" Target="https://ru.wikipedia.org/wiki/20_%D0%B8%D1%8E%D0%BB%D1%8F" TargetMode="External"/><Relationship Id="rId7" Type="http://schemas.openxmlformats.org/officeDocument/2006/relationships/hyperlink" Target="https://ru.wikipedia.org/wiki/21_%D0%B8%D1%8E%D0%BB%D1%8F" TargetMode="External"/><Relationship Id="rId12" Type="http://schemas.openxmlformats.org/officeDocument/2006/relationships/hyperlink" Target="https://ru.wikipedia.org/wiki/%D0%A0%D0%B5%D0%B3%D0%BE%D0%BB%D0%B8%D1%82" TargetMode="External"/><Relationship Id="rId2" Type="http://schemas.openxmlformats.org/officeDocument/2006/relationships/hyperlink" Target="https://ru.wikipedia.org/wiki/%D0%90%D0%BF%D0%BE%D0%BB%D0%BB%D0%BE%D0%BD_(%D0%BF%D1%80%D0%BE%D0%B3%D1%80%D0%B0%D0%BC%D0%BC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0%D0%BC%D1%81%D1%82%D1%80%D0%BE%D0%BD%D0%B3,_%D0%9D%D0%B8%D0%BB" TargetMode="External"/><Relationship Id="rId11" Type="http://schemas.openxmlformats.org/officeDocument/2006/relationships/hyperlink" Target="https://ru.wikipedia.org/wiki/%D0%93%D1%80%D0%B0%D0%BC%D0%BC" TargetMode="External"/><Relationship Id="rId5" Type="http://schemas.openxmlformats.org/officeDocument/2006/relationships/hyperlink" Target="https://ru.wikipedia.org/wiki/1972_%D0%B3%D0%BE%D0%B4" TargetMode="External"/><Relationship Id="rId10" Type="http://schemas.openxmlformats.org/officeDocument/2006/relationships/hyperlink" Target="https://ru.wikipedia.org/wiki/%D0%9A%D0%B8%D0%BB%D0%BE%D0%B3%D1%80%D0%B0%D0%BC%D0%BC" TargetMode="External"/><Relationship Id="rId4" Type="http://schemas.openxmlformats.org/officeDocument/2006/relationships/hyperlink" Target="https://ru.wikipedia.org/wiki/1969_%D0%B3%D0%BE%D0%B4" TargetMode="External"/><Relationship Id="rId9" Type="http://schemas.openxmlformats.org/officeDocument/2006/relationships/hyperlink" Target="https://ru.wikipedia.org/wiki/%D0%9A%D0%BE%D0%BB%D0%BB%D0%B8%D0%BD%D0%B7,_%D0%9C%D0%B0%D0%B9%D0%BA%D0%BB_(%D0%B0%D1%81%D1%82%D1%80%D0%BE%D0%BD%D0%B0%D0%B2%D1%82)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s://ru.wikipedia.org/wiki/%D0%A0%D1%82%D1%83%D1%82%D1%8C" TargetMode="External"/><Relationship Id="rId7" Type="http://schemas.openxmlformats.org/officeDocument/2006/relationships/image" Target="../media/image17.wmf"/><Relationship Id="rId2" Type="http://schemas.openxmlformats.org/officeDocument/2006/relationships/hyperlink" Target="https://ru.wikipedia.org/wiki/%D0%A1%D0%B5%D1%80%D0%B5%D0%B1%D1%80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4%D0%BE%D1%80%D0%BE%D0%B4" TargetMode="External"/><Relationship Id="rId5" Type="http://schemas.openxmlformats.org/officeDocument/2006/relationships/hyperlink" Target="https://ru.wikipedia.org/wiki/%D0%9B%D1%91%D0%B4" TargetMode="External"/><Relationship Id="rId4" Type="http://schemas.openxmlformats.org/officeDocument/2006/relationships/hyperlink" Target="https://ru.wikipedia.org/wiki/%D0%A1%D0%BF%D0%B8%D1%80%D1%82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98568" cy="2376264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Луна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6416" y="6165304"/>
            <a:ext cx="141784" cy="20961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31" name="Picture 7" descr="C:\Users\Константин\Pictures\платья\1264399934_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1615"/>
            <a:ext cx="4285853" cy="42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784887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2"/>
                </a:solidFill>
              </a:rPr>
              <a:t>Луна́</a:t>
            </a:r>
            <a:r>
              <a:rPr lang="ru-RU" sz="3200" dirty="0">
                <a:solidFill>
                  <a:schemeClr val="tx2"/>
                </a:solidFill>
              </a:rPr>
              <a:t> — </a:t>
            </a:r>
            <a:r>
              <a:rPr lang="ru-RU" sz="3200" dirty="0" smtClean="0">
                <a:solidFill>
                  <a:schemeClr val="tx2"/>
                </a:solidFill>
              </a:rPr>
              <a:t>естественный С</a:t>
            </a:r>
            <a:r>
              <a:rPr lang="ru-RU" sz="2000" dirty="0" smtClean="0">
                <a:solidFill>
                  <a:schemeClr val="tx2"/>
                </a:solidFill>
              </a:rPr>
              <a:t>ПУТНИК ЗЕМЛИ</a:t>
            </a:r>
            <a:r>
              <a:rPr lang="ru-RU" sz="3200" dirty="0">
                <a:solidFill>
                  <a:schemeClr val="tx2"/>
                </a:solidFill>
              </a:rPr>
              <a:t> </a:t>
            </a:r>
            <a:r>
              <a:rPr lang="ru-RU" sz="2800" dirty="0" smtClean="0">
                <a:solidFill>
                  <a:schemeClr val="tx2"/>
                </a:solidFill>
              </a:rPr>
              <a:t>самый</a:t>
            </a:r>
            <a:r>
              <a:rPr lang="ru-RU" sz="3200" dirty="0" smtClean="0">
                <a:solidFill>
                  <a:schemeClr val="tx2"/>
                </a:solidFill>
              </a:rPr>
              <a:t> близкий </a:t>
            </a:r>
            <a:r>
              <a:rPr lang="ru-RU" sz="3200" dirty="0">
                <a:solidFill>
                  <a:schemeClr val="tx2"/>
                </a:solidFill>
              </a:rPr>
              <a:t>к </a:t>
            </a:r>
            <a:r>
              <a:rPr lang="ru-RU" sz="3200" dirty="0" smtClean="0">
                <a:solidFill>
                  <a:schemeClr val="tx2"/>
                </a:solidFill>
              </a:rPr>
              <a:t>солнцу</a:t>
            </a:r>
            <a:r>
              <a:rPr lang="ru-RU" sz="3200" dirty="0">
                <a:solidFill>
                  <a:schemeClr val="tx2"/>
                </a:solidFill>
              </a:rPr>
              <a:t> спутник планеты, так как у ближайших к </a:t>
            </a:r>
            <a:r>
              <a:rPr lang="ru-RU" sz="3200" dirty="0" smtClean="0">
                <a:solidFill>
                  <a:schemeClr val="tx2"/>
                </a:solidFill>
                <a:hlinkClick r:id="rId2" tooltip="Солнце"/>
              </a:rPr>
              <a:t>Солнцу</a:t>
            </a:r>
            <a:r>
              <a:rPr lang="ru-RU" sz="3200" dirty="0" smtClean="0">
                <a:solidFill>
                  <a:schemeClr val="tx2"/>
                </a:solidFill>
              </a:rPr>
              <a:t> планет</a:t>
            </a:r>
            <a:r>
              <a:rPr lang="ru-RU" sz="3200" dirty="0">
                <a:solidFill>
                  <a:schemeClr val="tx2"/>
                </a:solidFill>
              </a:rPr>
              <a:t>, </a:t>
            </a:r>
            <a:r>
              <a:rPr lang="ru-RU" sz="3200" dirty="0">
                <a:solidFill>
                  <a:schemeClr val="tx2"/>
                </a:solidFill>
                <a:hlinkClick r:id="rId3" tooltip="Меркурий"/>
              </a:rPr>
              <a:t>Меркурия</a:t>
            </a:r>
            <a:r>
              <a:rPr lang="ru-RU" sz="3200" dirty="0">
                <a:solidFill>
                  <a:schemeClr val="tx2"/>
                </a:solidFill>
              </a:rPr>
              <a:t> и </a:t>
            </a:r>
            <a:r>
              <a:rPr lang="ru-RU" sz="3200" dirty="0">
                <a:solidFill>
                  <a:schemeClr val="tx2"/>
                </a:solidFill>
                <a:hlinkClick r:id="rId4" tooltip="Венера"/>
              </a:rPr>
              <a:t>Венеры</a:t>
            </a:r>
            <a:r>
              <a:rPr lang="ru-RU" sz="3200" dirty="0">
                <a:solidFill>
                  <a:schemeClr val="tx2"/>
                </a:solidFill>
              </a:rPr>
              <a:t>, спутников нет. Второй по </a:t>
            </a:r>
            <a:r>
              <a:rPr lang="ru-RU" sz="3200" dirty="0" smtClean="0">
                <a:solidFill>
                  <a:schemeClr val="tx2"/>
                </a:solidFill>
              </a:rPr>
              <a:t>яркости</a:t>
            </a:r>
            <a:r>
              <a:rPr lang="ru-RU" sz="3200" dirty="0">
                <a:solidFill>
                  <a:schemeClr val="tx2"/>
                </a:solidFill>
              </a:rPr>
              <a:t> объект на земном </a:t>
            </a:r>
            <a:r>
              <a:rPr lang="ru-RU" sz="3200" dirty="0">
                <a:solidFill>
                  <a:schemeClr val="tx2"/>
                </a:solidFill>
                <a:hlinkClick r:id="rId5" tooltip="Небо"/>
              </a:rPr>
              <a:t>небосводе</a:t>
            </a:r>
            <a:r>
              <a:rPr lang="ru-RU" sz="3200" dirty="0">
                <a:solidFill>
                  <a:schemeClr val="tx2"/>
                </a:solidFill>
              </a:rPr>
              <a:t> </a:t>
            </a:r>
            <a:r>
              <a:rPr lang="ru-RU" sz="3200" dirty="0" smtClean="0">
                <a:solidFill>
                  <a:schemeClr val="tx2"/>
                </a:solidFill>
              </a:rPr>
              <a:t>после </a:t>
            </a:r>
            <a:r>
              <a:rPr lang="ru-RU" sz="3200" dirty="0" smtClean="0">
                <a:solidFill>
                  <a:schemeClr val="tx2"/>
                </a:solidFill>
                <a:hlinkClick r:id="rId2" tooltip="Солнце"/>
              </a:rPr>
              <a:t>Солнца</a:t>
            </a:r>
            <a:r>
              <a:rPr lang="ru-RU" sz="3200" dirty="0">
                <a:solidFill>
                  <a:schemeClr val="tx2"/>
                </a:solidFill>
              </a:rPr>
              <a:t> и пятый по величине </a:t>
            </a:r>
            <a:r>
              <a:rPr lang="ru-RU" sz="3200" dirty="0">
                <a:solidFill>
                  <a:schemeClr val="tx2"/>
                </a:solidFill>
                <a:hlinkClick r:id="rId6" tooltip="Спутники в Солнечной системе"/>
              </a:rPr>
              <a:t>естественный спутник планеты Солнечной системы</a:t>
            </a:r>
            <a:r>
              <a:rPr lang="ru-RU" sz="3200" dirty="0">
                <a:solidFill>
                  <a:schemeClr val="tx2"/>
                </a:solidFill>
              </a:rPr>
              <a:t>. Среднее расстояние между центрами Земли и Луны — 384 467 км 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6475"/>
            <a:ext cx="1986654" cy="14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1" y="5151742"/>
            <a:ext cx="2183904" cy="16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43661"/>
            <a:ext cx="1527820" cy="197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Телескоп.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6453"/>
            <a:ext cx="7467600" cy="49474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Изобретение </a:t>
            </a:r>
            <a:r>
              <a:rPr lang="ru-RU" dirty="0">
                <a:hlinkClick r:id="rId2" tooltip="Телескоп"/>
              </a:rPr>
              <a:t>телескопов</a:t>
            </a:r>
            <a:r>
              <a:rPr lang="ru-RU" dirty="0"/>
              <a:t> позволило различать более мелкие детали рельефа Луны. Одну из первых лунных карт составил </a:t>
            </a:r>
            <a:r>
              <a:rPr lang="ru-RU" dirty="0">
                <a:hlinkClick r:id="rId3" tooltip="Джованни Риччиоли"/>
              </a:rPr>
              <a:t>Джованни </a:t>
            </a:r>
            <a:r>
              <a:rPr lang="ru-RU" dirty="0" err="1">
                <a:hlinkClick r:id="rId3" tooltip="Джованни Риччиоли"/>
              </a:rPr>
              <a:t>Риччиоли</a:t>
            </a:r>
            <a:r>
              <a:rPr lang="ru-RU" dirty="0"/>
              <a:t> в 1651 году, он же дал названия крупным тёмным областям, именовав их «морями», чем мы и пользуемся до сих пор</a:t>
            </a:r>
            <a:r>
              <a:rPr lang="ru-RU" dirty="0" smtClean="0"/>
              <a:t>.</a:t>
            </a:r>
          </a:p>
          <a:p>
            <a:r>
              <a:rPr lang="ru-RU" dirty="0"/>
              <a:t>Однако в 1753 году хорватский астроном </a:t>
            </a:r>
            <a:r>
              <a:rPr lang="ru-RU" dirty="0" err="1">
                <a:hlinkClick r:id="rId4" tooltip="Руджер Бошкович"/>
              </a:rPr>
              <a:t>Руджер</a:t>
            </a:r>
            <a:r>
              <a:rPr lang="ru-RU" dirty="0">
                <a:hlinkClick r:id="rId4" tooltip="Руджер Бошкович"/>
              </a:rPr>
              <a:t> </a:t>
            </a:r>
            <a:r>
              <a:rPr lang="ru-RU" dirty="0" err="1" smtClean="0">
                <a:hlinkClick r:id="rId4" tooltip="Руджер Бошкович"/>
              </a:rPr>
              <a:t>Бошкович</a:t>
            </a:r>
            <a:r>
              <a:rPr lang="ru-RU" dirty="0" smtClean="0"/>
              <a:t> доказал</a:t>
            </a:r>
            <a:r>
              <a:rPr lang="ru-RU" dirty="0"/>
              <a:t>, что Луна не имеет атмосферы. Дело в том, что при покрытии звёзд Луной те исчезают мгновенно. Но если бы у Луны была атмосфера, то звезды бы погасали постепенно. Это свидетельствовало о том, что у спутника нет атмосферы. А в таком случае жидкой воды на поверхности Луны быть не может, так как она мгновенно бы испарилась.</a:t>
            </a:r>
            <a:endParaRPr lang="ru-RU" dirty="0"/>
          </a:p>
        </p:txBody>
      </p:sp>
      <p:pic>
        <p:nvPicPr>
          <p:cNvPr id="6147" name="Picture 3" descr="C:\Users\Константин\AppData\Local\Microsoft\Windows\Temporary Internet Files\Content.IE5\2G7L5WMI\MC9003381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32" y="428401"/>
            <a:ext cx="1789113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онстантин\AppData\Local\Microsoft\Windows\Temporary Internet Files\Content.IE5\3QUBXC2R\MC90036053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39" y="365991"/>
            <a:ext cx="1887537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онстантин\AppData\Local\Microsoft\Windows\Temporary Internet Files\Content.IE5\2G7L5WMI\MC90036051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90525"/>
            <a:ext cx="1887537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56895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Лунный ландшафт своеобразен и уникален. Луна вся покрыта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кратерами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разного размера — от сотен километров до пары миллиметров. Долгое время учёные не могли заглянуть на обратную сторону Луны, это стало возможно с развитием технологий. Сейчас учёные уже создали очень подробные карты обеих поверхностей Луны.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Константин\AppData\Local\Microsoft\Windows\Temporary Internet Files\Content.IE5\2G7L5WMI\MC900083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29" y="4552950"/>
            <a:ext cx="181927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нстантин\AppData\Local\Microsoft\Windows\Temporary Internet Files\Content.IE5\SZO260WV\MC9000831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552950"/>
            <a:ext cx="181927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нстантин\AppData\Local\Microsoft\Windows\Temporary Internet Files\Content.IE5\3QUBXC2R\MC9000831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11675"/>
            <a:ext cx="181927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016224" cy="1143000"/>
          </a:xfrm>
        </p:spPr>
        <p:txBody>
          <a:bodyPr/>
          <a:lstStyle/>
          <a:p>
            <a:r>
              <a:rPr lang="ru-RU" dirty="0" smtClean="0"/>
              <a:t>Карта луны.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5987008" cy="448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500"/>
            <a:ext cx="676875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названия морей луны.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8621386"/>
              </p:ext>
            </p:extLst>
          </p:nvPr>
        </p:nvGraphicFramePr>
        <p:xfrm>
          <a:off x="569214" y="1556790"/>
          <a:ext cx="7243572" cy="4187102"/>
        </p:xfrm>
        <a:graphic>
          <a:graphicData uri="http://schemas.openxmlformats.org/drawingml/2006/table">
            <a:tbl>
              <a:tblPr/>
              <a:tblGrid>
                <a:gridCol w="3621786"/>
                <a:gridCol w="3621786"/>
              </a:tblGrid>
              <a:tr h="448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Центральный Залив (</a:t>
                      </a:r>
                      <a:r>
                        <a:rPr lang="en-US" dirty="0">
                          <a:effectLst/>
                        </a:rPr>
                        <a:t>Sinus </a:t>
                      </a:r>
                      <a:r>
                        <a:rPr lang="en-US" dirty="0" err="1">
                          <a:effectLst/>
                        </a:rPr>
                        <a:t>Medii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9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Море Паров (</a:t>
                      </a:r>
                      <a:r>
                        <a:rPr lang="en-US">
                          <a:effectLst/>
                        </a:rPr>
                        <a:t>Mare Vaporum)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8319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Море Ясности (</a:t>
                      </a:r>
                      <a:r>
                        <a:rPr lang="en-US">
                          <a:effectLst/>
                        </a:rPr>
                        <a:t>Mare Serenitatis)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1965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Море Спокойствия (</a:t>
                      </a:r>
                      <a:r>
                        <a:rPr lang="en-US">
                          <a:effectLst/>
                        </a:rPr>
                        <a:t>Mare Tranquillitatis)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8319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Море Кризисов (</a:t>
                      </a:r>
                      <a:r>
                        <a:rPr lang="en-US">
                          <a:effectLst/>
                        </a:rPr>
                        <a:t>Mare Crisium)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1965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17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Озеро Сновидений (</a:t>
                      </a:r>
                      <a:r>
                        <a:rPr lang="en-US">
                          <a:effectLst/>
                        </a:rPr>
                        <a:t>Lacus Somniorum)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8319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18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Болота Сна (</a:t>
                      </a:r>
                      <a:r>
                        <a:rPr lang="en-US">
                          <a:effectLst/>
                        </a:rPr>
                        <a:t>Palus Somnii)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8319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19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Море Змей (</a:t>
                      </a:r>
                      <a:r>
                        <a:rPr lang="en-US">
                          <a:effectLst/>
                        </a:rPr>
                        <a:t>Mare Anguis)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8319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Море Волн (</a:t>
                      </a:r>
                      <a:r>
                        <a:rPr lang="en-US" dirty="0">
                          <a:effectLst/>
                        </a:rPr>
                        <a:t>Mare </a:t>
                      </a:r>
                      <a:r>
                        <a:rPr lang="en-US" dirty="0" err="1" smtClean="0">
                          <a:effectLst/>
                        </a:rPr>
                        <a:t>Undarum</a:t>
                      </a:r>
                      <a:r>
                        <a:rPr lang="ru-RU" dirty="0" smtClean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7467600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64807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Подробные лунные карты составляют для того, чтобы в ближайшем будущем подготовиться для высадки человека на Луну, удачного расположения лунных баз, телескопов, транспорта, поиска полезных ископаемых и т. п.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8538"/>
            <a:ext cx="3048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383952" cy="253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7957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44" y="0"/>
            <a:ext cx="7644056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высадки человека на луну.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0744" y="1268760"/>
            <a:ext cx="80356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Американская программа пилотируемого полёта на Луну называлась </a:t>
            </a:r>
            <a:r>
              <a:rPr lang="ru-RU" sz="2000" dirty="0">
                <a:solidFill>
                  <a:srgbClr val="FF0000"/>
                </a:solidFill>
                <a:hlinkClick r:id="rId2" tooltip="Аполлон (программа)"/>
              </a:rPr>
              <a:t>«Аполлон»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Первая </a:t>
            </a:r>
            <a:r>
              <a:rPr lang="ru-RU" sz="2000" dirty="0"/>
              <a:t>посадка произошла </a:t>
            </a:r>
            <a:r>
              <a:rPr lang="ru-RU" sz="2000" dirty="0">
                <a:hlinkClick r:id="rId3" tooltip="20 июля"/>
              </a:rPr>
              <a:t>20 июля</a:t>
            </a:r>
            <a:r>
              <a:rPr lang="ru-RU" sz="2000" dirty="0"/>
              <a:t> </a:t>
            </a:r>
            <a:r>
              <a:rPr lang="ru-RU" sz="2000" dirty="0">
                <a:hlinkClick r:id="rId4" tooltip="1969 год"/>
              </a:rPr>
              <a:t>1969 года</a:t>
            </a:r>
            <a:r>
              <a:rPr lang="ru-RU" sz="2000" dirty="0"/>
              <a:t>; последняя — в декабре </a:t>
            </a:r>
            <a:r>
              <a:rPr lang="ru-RU" sz="2000" dirty="0">
                <a:hlinkClick r:id="rId5" tooltip="1972 год"/>
              </a:rPr>
              <a:t>1972 года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первым </a:t>
            </a:r>
            <a:r>
              <a:rPr lang="ru-RU" sz="2000" dirty="0"/>
              <a:t>человеком, ступившим на поверхность Луны, стал американец </a:t>
            </a:r>
            <a:r>
              <a:rPr lang="ru-RU" sz="2000" dirty="0">
                <a:hlinkClick r:id="rId6" tooltip="Армстронг, Нил"/>
              </a:rPr>
              <a:t>Нил </a:t>
            </a:r>
            <a:r>
              <a:rPr lang="ru-RU" sz="2000" dirty="0" err="1">
                <a:hlinkClick r:id="rId6" tooltip="Армстронг, Нил"/>
              </a:rPr>
              <a:t>Армстронг</a:t>
            </a:r>
            <a:r>
              <a:rPr lang="ru-RU" sz="2000" dirty="0"/>
              <a:t> (</a:t>
            </a:r>
            <a:r>
              <a:rPr lang="ru-RU" sz="2000" dirty="0">
                <a:hlinkClick r:id="rId7" tooltip="21 июля"/>
              </a:rPr>
              <a:t>21 июля</a:t>
            </a:r>
            <a:r>
              <a:rPr lang="ru-RU" sz="2000" dirty="0"/>
              <a:t> </a:t>
            </a:r>
            <a:r>
              <a:rPr lang="ru-RU" sz="2000" dirty="0">
                <a:hlinkClick r:id="rId4" tooltip="1969 год"/>
              </a:rPr>
              <a:t>1969 года</a:t>
            </a:r>
            <a:r>
              <a:rPr lang="ru-RU" sz="2000" dirty="0" smtClean="0"/>
              <a:t>),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вторым — </a:t>
            </a:r>
            <a:r>
              <a:rPr lang="ru-RU" sz="2000" dirty="0">
                <a:hlinkClick r:id="rId8" tooltip="Олдрин, Эдвин"/>
              </a:rPr>
              <a:t>Эдвин </a:t>
            </a:r>
            <a:r>
              <a:rPr lang="ru-RU" sz="2000" dirty="0" err="1">
                <a:hlinkClick r:id="rId8" tooltip="Олдрин, Эдвин"/>
              </a:rPr>
              <a:t>Олдрин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Третий член экипажа </a:t>
            </a:r>
            <a:r>
              <a:rPr lang="ru-RU" sz="2000" dirty="0">
                <a:hlinkClick r:id="rId9" tooltip="Коллинз, Майкл (астронавт)"/>
              </a:rPr>
              <a:t>Майкл Коллинз</a:t>
            </a:r>
            <a:r>
              <a:rPr lang="ru-RU" sz="2000" dirty="0"/>
              <a:t> оставался в орбитальном модуле.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Таким </a:t>
            </a:r>
            <a:r>
              <a:rPr lang="ru-RU" sz="2000" dirty="0"/>
              <a:t>образом, Луна — единственное небесное тело, на котором побывал человек, и первое небесное тело, образцы которого были доставлены на Землю (США доставили 380 </a:t>
            </a:r>
            <a:r>
              <a:rPr lang="ru-RU" sz="2000" dirty="0">
                <a:hlinkClick r:id="rId10" tooltip="Килограмм"/>
              </a:rPr>
              <a:t>килограммов</a:t>
            </a:r>
            <a:r>
              <a:rPr lang="ru-RU" sz="2000" dirty="0"/>
              <a:t>, СССР — 324 </a:t>
            </a:r>
            <a:r>
              <a:rPr lang="ru-RU" sz="2000" dirty="0">
                <a:hlinkClick r:id="rId11" tooltip="Грамм"/>
              </a:rPr>
              <a:t>грамма</a:t>
            </a:r>
            <a:r>
              <a:rPr lang="ru-RU" sz="2000" dirty="0"/>
              <a:t> </a:t>
            </a:r>
            <a:r>
              <a:rPr lang="ru-RU" sz="2000" dirty="0">
                <a:hlinkClick r:id="rId12" tooltip="Реголит"/>
              </a:rPr>
              <a:t>лунного грунта</a:t>
            </a:r>
            <a:r>
              <a:rPr lang="ru-RU" sz="2000" dirty="0"/>
              <a:t>)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4" name="Picture 4" descr="C:\Users\Константин\AppData\Local\Microsoft\Windows\Temporary Internet Files\Content.IE5\FNIQWWAT\MC900082467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5326063"/>
            <a:ext cx="1862137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Луны.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Не исключено, что на Луне может находиться не только </a:t>
            </a:r>
            <a:r>
              <a:rPr lang="ru-RU" dirty="0">
                <a:hlinkClick r:id="rId2" tooltip="Серебро"/>
              </a:rPr>
              <a:t>серебро</a:t>
            </a:r>
            <a:r>
              <a:rPr lang="ru-RU" dirty="0"/>
              <a:t>, </a:t>
            </a:r>
            <a:r>
              <a:rPr lang="ru-RU" dirty="0">
                <a:hlinkClick r:id="rId3" tooltip="Ртуть"/>
              </a:rPr>
              <a:t>ртуть</a:t>
            </a:r>
            <a:r>
              <a:rPr lang="ru-RU" dirty="0"/>
              <a:t> и </a:t>
            </a:r>
            <a:r>
              <a:rPr lang="ru-RU" dirty="0">
                <a:hlinkClick r:id="rId4" tooltip="Спирты"/>
              </a:rPr>
              <a:t>спирты</a:t>
            </a:r>
            <a:r>
              <a:rPr lang="ru-RU" dirty="0"/>
              <a:t>, но и прочие химические элементы и </a:t>
            </a:r>
            <a:r>
              <a:rPr lang="ru-RU" dirty="0" smtClean="0"/>
              <a:t>соединения. </a:t>
            </a:r>
            <a:r>
              <a:rPr lang="ru-RU" dirty="0"/>
              <a:t>Водяной </a:t>
            </a:r>
            <a:r>
              <a:rPr lang="ru-RU" dirty="0">
                <a:hlinkClick r:id="rId5" tooltip="Лёд"/>
              </a:rPr>
              <a:t>лёд</a:t>
            </a:r>
            <a:r>
              <a:rPr lang="ru-RU" dirty="0"/>
              <a:t>, </a:t>
            </a:r>
            <a:r>
              <a:rPr lang="ru-RU" dirty="0" smtClean="0"/>
              <a:t>молекулярный </a:t>
            </a:r>
            <a:r>
              <a:rPr lang="ru-RU" dirty="0" smtClean="0">
                <a:hlinkClick r:id="rId6" tooltip="Водород"/>
              </a:rPr>
              <a:t>водород</a:t>
            </a:r>
            <a:r>
              <a:rPr lang="ru-RU" dirty="0"/>
              <a:t>, найденные благодаря </a:t>
            </a:r>
            <a:r>
              <a:rPr lang="ru-RU" dirty="0" smtClean="0"/>
              <a:t>исследованиям в </a:t>
            </a:r>
            <a:r>
              <a:rPr lang="ru-RU" dirty="0"/>
              <a:t>лунном кратере </a:t>
            </a:r>
            <a:r>
              <a:rPr lang="ru-RU" dirty="0" err="1" smtClean="0"/>
              <a:t>Кабеус</a:t>
            </a:r>
            <a:r>
              <a:rPr lang="ru-RU" dirty="0" smtClean="0"/>
              <a:t>, </a:t>
            </a:r>
            <a:r>
              <a:rPr lang="ru-RU" dirty="0"/>
              <a:t>указывают на то, что на Луне действительно есть ресурсы, которые могут быть использованы в будущих </a:t>
            </a:r>
            <a:r>
              <a:rPr lang="ru-RU" dirty="0" smtClean="0"/>
              <a:t>миссиях.</a:t>
            </a:r>
            <a:endParaRPr lang="ru-RU" dirty="0"/>
          </a:p>
        </p:txBody>
      </p:sp>
      <p:pic>
        <p:nvPicPr>
          <p:cNvPr id="10242" name="Picture 2" descr="C:\Users\Константин\AppData\Local\Microsoft\Windows\Temporary Internet Files\Content.IE5\2G7L5WMI\MC90008320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38688"/>
            <a:ext cx="1801813" cy="15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онстантин\AppData\Local\Microsoft\Windows\Temporary Internet Files\Content.IE5\SZO260WV\MC90040618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-109538"/>
            <a:ext cx="1841500" cy="17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185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Луна</vt:lpstr>
      <vt:lpstr>Презентация PowerPoint</vt:lpstr>
      <vt:lpstr>Телескоп.</vt:lpstr>
      <vt:lpstr>Презентация PowerPoint</vt:lpstr>
      <vt:lpstr>Карта луны.</vt:lpstr>
      <vt:lpstr>Некоторые названия морей луны.</vt:lpstr>
      <vt:lpstr>Презентация PowerPoint</vt:lpstr>
      <vt:lpstr>Первые высадки человека на луну.</vt:lpstr>
      <vt:lpstr>Ресурсы Луны.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Луна</dc:title>
  <dc:creator>Константин Рыбак</dc:creator>
  <cp:lastModifiedBy>Константин Рыбак</cp:lastModifiedBy>
  <cp:revision>12</cp:revision>
  <cp:lastPrinted>2014-09-15T16:14:55Z</cp:lastPrinted>
  <dcterms:created xsi:type="dcterms:W3CDTF">2014-09-15T14:08:26Z</dcterms:created>
  <dcterms:modified xsi:type="dcterms:W3CDTF">2014-09-15T16:16:28Z</dcterms:modified>
</cp:coreProperties>
</file>