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8" r:id="rId2"/>
    <p:sldId id="259" r:id="rId3"/>
    <p:sldId id="256" r:id="rId4"/>
    <p:sldId id="257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14F91C-9946-443D-B0AD-632E20B4B645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554F50-DAB9-40B9-BD12-3939E0CEB64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554F50-DAB9-40B9-BD12-3939E0CEB640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50DE5-610B-4813-A732-C4B8C6EE93A1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8C573-9F29-4239-8E94-8673FFFC31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50DE5-610B-4813-A732-C4B8C6EE93A1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8C573-9F29-4239-8E94-8673FFFC31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50DE5-610B-4813-A732-C4B8C6EE93A1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8C573-9F29-4239-8E94-8673FFFC31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50DE5-610B-4813-A732-C4B8C6EE93A1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8C573-9F29-4239-8E94-8673FFFC31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50DE5-610B-4813-A732-C4B8C6EE93A1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8C573-9F29-4239-8E94-8673FFFC31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50DE5-610B-4813-A732-C4B8C6EE93A1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8C573-9F29-4239-8E94-8673FFFC31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50DE5-610B-4813-A732-C4B8C6EE93A1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8C573-9F29-4239-8E94-8673FFFC31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50DE5-610B-4813-A732-C4B8C6EE93A1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8C573-9F29-4239-8E94-8673FFFC31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50DE5-610B-4813-A732-C4B8C6EE93A1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8C573-9F29-4239-8E94-8673FFFC31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50DE5-610B-4813-A732-C4B8C6EE93A1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8C573-9F29-4239-8E94-8673FFFC31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50DE5-610B-4813-A732-C4B8C6EE93A1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8C573-9F29-4239-8E94-8673FFFC31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E50DE5-610B-4813-A732-C4B8C6EE93A1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C8C573-9F29-4239-8E94-8673FFFC310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3.jpeg"/><Relationship Id="rId7" Type="http://schemas.openxmlformats.org/officeDocument/2006/relationships/image" Target="../media/image5.png"/><Relationship Id="rId12" Type="http://schemas.openxmlformats.org/officeDocument/2006/relationships/slide" Target="slide14.xml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Home\Desktop\&#1079;&#1074;&#1091;&#1082;&#1080;%20&#1078;&#1080;&#1074;&#1086;&#1090;&#1085;&#1099;&#1093;\Osel_ishak_krichit_IA.mp3" TargetMode="External"/><Relationship Id="rId6" Type="http://schemas.openxmlformats.org/officeDocument/2006/relationships/image" Target="../media/image3.jpeg"/><Relationship Id="rId11" Type="http://schemas.openxmlformats.org/officeDocument/2006/relationships/slide" Target="slide4.xml"/><Relationship Id="rId5" Type="http://schemas.openxmlformats.org/officeDocument/2006/relationships/image" Target="../media/image2.jpeg"/><Relationship Id="rId10" Type="http://schemas.openxmlformats.org/officeDocument/2006/relationships/image" Target="../media/image4.jpeg"/><Relationship Id="rId4" Type="http://schemas.openxmlformats.org/officeDocument/2006/relationships/image" Target="../media/image1.png"/><Relationship Id="rId9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4.jpeg"/><Relationship Id="rId7" Type="http://schemas.openxmlformats.org/officeDocument/2006/relationships/image" Target="../media/image22.png"/><Relationship Id="rId12" Type="http://schemas.openxmlformats.org/officeDocument/2006/relationships/slide" Target="slide14.xml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Home\Desktop\&#1079;&#1074;&#1091;&#1082;&#1080;%20&#1078;&#1080;&#1074;&#1086;&#1090;&#1085;&#1099;&#1093;\Krolik.mp3" TargetMode="External"/><Relationship Id="rId6" Type="http://schemas.openxmlformats.org/officeDocument/2006/relationships/image" Target="../media/image3.jpeg"/><Relationship Id="rId11" Type="http://schemas.openxmlformats.org/officeDocument/2006/relationships/slide" Target="slide4.xml"/><Relationship Id="rId5" Type="http://schemas.openxmlformats.org/officeDocument/2006/relationships/image" Target="../media/image2.jpeg"/><Relationship Id="rId10" Type="http://schemas.openxmlformats.org/officeDocument/2006/relationships/image" Target="../media/image4.jpeg"/><Relationship Id="rId4" Type="http://schemas.openxmlformats.org/officeDocument/2006/relationships/image" Target="../media/image1.png"/><Relationship Id="rId9" Type="http://schemas.openxmlformats.org/officeDocument/2006/relationships/image" Target="../media/image7.jpe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5.gif"/><Relationship Id="rId7" Type="http://schemas.openxmlformats.org/officeDocument/2006/relationships/image" Target="../media/image23.png"/><Relationship Id="rId12" Type="http://schemas.openxmlformats.org/officeDocument/2006/relationships/slide" Target="slide14.xml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Home\Desktop\&#1079;&#1074;&#1091;&#1082;&#1080;%20&#1078;&#1080;&#1074;&#1086;&#1090;&#1085;&#1099;&#1093;\Zvuki_zhivotnyh_-_koshka_(iPlayer.fm).mp3" TargetMode="External"/><Relationship Id="rId6" Type="http://schemas.openxmlformats.org/officeDocument/2006/relationships/image" Target="../media/image3.jpeg"/><Relationship Id="rId11" Type="http://schemas.openxmlformats.org/officeDocument/2006/relationships/slide" Target="slide4.xml"/><Relationship Id="rId5" Type="http://schemas.openxmlformats.org/officeDocument/2006/relationships/image" Target="../media/image2.jpeg"/><Relationship Id="rId10" Type="http://schemas.openxmlformats.org/officeDocument/2006/relationships/image" Target="../media/image4.jpeg"/><Relationship Id="rId4" Type="http://schemas.openxmlformats.org/officeDocument/2006/relationships/image" Target="../media/image1.png"/><Relationship Id="rId9" Type="http://schemas.openxmlformats.org/officeDocument/2006/relationships/image" Target="../media/image7.jpe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6.gif"/><Relationship Id="rId7" Type="http://schemas.openxmlformats.org/officeDocument/2006/relationships/image" Target="../media/image24.png"/><Relationship Id="rId12" Type="http://schemas.openxmlformats.org/officeDocument/2006/relationships/slide" Target="slide14.xml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Home\Desktop\&#1079;&#1074;&#1091;&#1082;&#1080;%20&#1078;&#1080;&#1074;&#1086;&#1090;&#1085;&#1099;&#1093;\Zvuki_zhivotnyh_-_Sobaka_(iPlayer.fm).mp3" TargetMode="External"/><Relationship Id="rId6" Type="http://schemas.openxmlformats.org/officeDocument/2006/relationships/image" Target="../media/image3.jpeg"/><Relationship Id="rId11" Type="http://schemas.openxmlformats.org/officeDocument/2006/relationships/slide" Target="slide4.xml"/><Relationship Id="rId5" Type="http://schemas.openxmlformats.org/officeDocument/2006/relationships/image" Target="../media/image2.jpeg"/><Relationship Id="rId10" Type="http://schemas.openxmlformats.org/officeDocument/2006/relationships/image" Target="../media/image4.jpeg"/><Relationship Id="rId4" Type="http://schemas.openxmlformats.org/officeDocument/2006/relationships/image" Target="../media/image1.png"/><Relationship Id="rId9" Type="http://schemas.openxmlformats.org/officeDocument/2006/relationships/image" Target="../media/image7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25.gif"/><Relationship Id="rId1" Type="http://schemas.openxmlformats.org/officeDocument/2006/relationships/slideLayout" Target="../slideLayouts/slideLayout2.xml"/><Relationship Id="rId5" Type="http://schemas.openxmlformats.org/officeDocument/2006/relationships/slide" Target="slide4.xml"/><Relationship Id="rId4" Type="http://schemas.openxmlformats.org/officeDocument/2006/relationships/image" Target="../media/image16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Home\Desktop\&#1079;&#1074;&#1091;&#1082;&#1080;%20&#1078;&#1080;&#1074;&#1086;&#1090;&#1085;&#1099;&#1093;\Osel_ishak_krichit_IA.mp3" TargetMode="Externa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13" Type="http://schemas.openxmlformats.org/officeDocument/2006/relationships/slide" Target="slide7.xml"/><Relationship Id="rId18" Type="http://schemas.openxmlformats.org/officeDocument/2006/relationships/slide" Target="slide12.xml"/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12" Type="http://schemas.openxmlformats.org/officeDocument/2006/relationships/slide" Target="slide6.xml"/><Relationship Id="rId17" Type="http://schemas.openxmlformats.org/officeDocument/2006/relationships/slide" Target="slide11.xml"/><Relationship Id="rId2" Type="http://schemas.openxmlformats.org/officeDocument/2006/relationships/image" Target="../media/image8.jpeg"/><Relationship Id="rId16" Type="http://schemas.openxmlformats.org/officeDocument/2006/relationships/slide" Target="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11" Type="http://schemas.openxmlformats.org/officeDocument/2006/relationships/slide" Target="slide14.xml"/><Relationship Id="rId5" Type="http://schemas.openxmlformats.org/officeDocument/2006/relationships/image" Target="../media/image11.jpeg"/><Relationship Id="rId15" Type="http://schemas.openxmlformats.org/officeDocument/2006/relationships/slide" Target="slide9.xml"/><Relationship Id="rId10" Type="http://schemas.openxmlformats.org/officeDocument/2006/relationships/image" Target="../media/image16.gif"/><Relationship Id="rId19" Type="http://schemas.openxmlformats.org/officeDocument/2006/relationships/slide" Target="slide13.xml"/><Relationship Id="rId4" Type="http://schemas.openxmlformats.org/officeDocument/2006/relationships/image" Target="../media/image10.jpeg"/><Relationship Id="rId9" Type="http://schemas.openxmlformats.org/officeDocument/2006/relationships/image" Target="../media/image15.gif"/><Relationship Id="rId14" Type="http://schemas.openxmlformats.org/officeDocument/2006/relationships/slide" Target="slide8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8.jpeg"/><Relationship Id="rId7" Type="http://schemas.openxmlformats.org/officeDocument/2006/relationships/image" Target="../media/image17.png"/><Relationship Id="rId12" Type="http://schemas.openxmlformats.org/officeDocument/2006/relationships/slide" Target="slide14.xml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Home\Desktop\&#1079;&#1074;&#1091;&#1082;&#1080;%20&#1078;&#1080;&#1074;&#1086;&#1090;&#1085;&#1099;&#1093;\zvuki_zhivotnyh_-_korova_(iPlayer.fm).mp3" TargetMode="External"/><Relationship Id="rId6" Type="http://schemas.openxmlformats.org/officeDocument/2006/relationships/image" Target="../media/image3.jpeg"/><Relationship Id="rId11" Type="http://schemas.openxmlformats.org/officeDocument/2006/relationships/slide" Target="slide4.xml"/><Relationship Id="rId5" Type="http://schemas.openxmlformats.org/officeDocument/2006/relationships/image" Target="../media/image2.jpeg"/><Relationship Id="rId10" Type="http://schemas.openxmlformats.org/officeDocument/2006/relationships/image" Target="../media/image4.jpeg"/><Relationship Id="rId4" Type="http://schemas.openxmlformats.org/officeDocument/2006/relationships/image" Target="../media/image1.png"/><Relationship Id="rId9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9.jpeg"/><Relationship Id="rId7" Type="http://schemas.openxmlformats.org/officeDocument/2006/relationships/image" Target="../media/image18.png"/><Relationship Id="rId12" Type="http://schemas.openxmlformats.org/officeDocument/2006/relationships/slide" Target="slide14.xml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Home\Desktop\&#1079;&#1074;&#1091;&#1082;&#1080;%20&#1078;&#1080;&#1074;&#1086;&#1090;&#1085;&#1099;&#1093;\Bleyanie_kozy.mp3" TargetMode="External"/><Relationship Id="rId6" Type="http://schemas.openxmlformats.org/officeDocument/2006/relationships/image" Target="../media/image3.jpeg"/><Relationship Id="rId11" Type="http://schemas.openxmlformats.org/officeDocument/2006/relationships/slide" Target="slide4.xml"/><Relationship Id="rId5" Type="http://schemas.openxmlformats.org/officeDocument/2006/relationships/image" Target="../media/image2.jpeg"/><Relationship Id="rId10" Type="http://schemas.openxmlformats.org/officeDocument/2006/relationships/image" Target="../media/image4.jpeg"/><Relationship Id="rId4" Type="http://schemas.openxmlformats.org/officeDocument/2006/relationships/image" Target="../media/image1.png"/><Relationship Id="rId9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0.jpeg"/><Relationship Id="rId7" Type="http://schemas.openxmlformats.org/officeDocument/2006/relationships/image" Target="../media/image19.png"/><Relationship Id="rId12" Type="http://schemas.openxmlformats.org/officeDocument/2006/relationships/slide" Target="slide14.xml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Home\Desktop\&#1079;&#1074;&#1091;&#1082;&#1080;%20&#1078;&#1080;&#1074;&#1086;&#1090;&#1085;&#1099;&#1093;\Ovcca.mp3" TargetMode="External"/><Relationship Id="rId6" Type="http://schemas.openxmlformats.org/officeDocument/2006/relationships/image" Target="../media/image3.jpeg"/><Relationship Id="rId11" Type="http://schemas.openxmlformats.org/officeDocument/2006/relationships/slide" Target="slide4.xml"/><Relationship Id="rId5" Type="http://schemas.openxmlformats.org/officeDocument/2006/relationships/image" Target="../media/image2.jpeg"/><Relationship Id="rId10" Type="http://schemas.openxmlformats.org/officeDocument/2006/relationships/image" Target="../media/image4.jpeg"/><Relationship Id="rId4" Type="http://schemas.openxmlformats.org/officeDocument/2006/relationships/image" Target="../media/image1.png"/><Relationship Id="rId9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1.jpeg"/><Relationship Id="rId7" Type="http://schemas.openxmlformats.org/officeDocument/2006/relationships/image" Target="../media/image20.png"/><Relationship Id="rId12" Type="http://schemas.openxmlformats.org/officeDocument/2006/relationships/slide" Target="slide14.xml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Home\Desktop\&#1079;&#1074;&#1091;&#1082;&#1080;%20&#1078;&#1080;&#1074;&#1086;&#1090;&#1085;&#1099;&#1093;\Zvuki_zhivotnyh_-_loshadka_(iPlayer.fm).mp3" TargetMode="External"/><Relationship Id="rId6" Type="http://schemas.openxmlformats.org/officeDocument/2006/relationships/image" Target="../media/image3.jpeg"/><Relationship Id="rId11" Type="http://schemas.openxmlformats.org/officeDocument/2006/relationships/slide" Target="slide4.xml"/><Relationship Id="rId5" Type="http://schemas.openxmlformats.org/officeDocument/2006/relationships/image" Target="../media/image2.jpeg"/><Relationship Id="rId10" Type="http://schemas.openxmlformats.org/officeDocument/2006/relationships/image" Target="../media/image4.jpeg"/><Relationship Id="rId4" Type="http://schemas.openxmlformats.org/officeDocument/2006/relationships/image" Target="../media/image1.png"/><Relationship Id="rId9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13" Type="http://schemas.openxmlformats.org/officeDocument/2006/relationships/slide" Target="slide14.xml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3.jpeg"/><Relationship Id="rId12" Type="http://schemas.openxmlformats.org/officeDocument/2006/relationships/slide" Target="slide4.xml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Home\Desktop\&#1079;&#1074;&#1091;&#1082;&#1080;%20&#1078;&#1080;&#1074;&#1086;&#1090;&#1085;&#1099;&#1093;\zvuki_zhivotnyh_-_porosenok_(iPlayer.fm).mp3" TargetMode="External"/><Relationship Id="rId6" Type="http://schemas.openxmlformats.org/officeDocument/2006/relationships/image" Target="../media/image2.jpeg"/><Relationship Id="rId11" Type="http://schemas.openxmlformats.org/officeDocument/2006/relationships/image" Target="../media/image4.jpeg"/><Relationship Id="rId5" Type="http://schemas.openxmlformats.org/officeDocument/2006/relationships/image" Target="../media/image1.png"/><Relationship Id="rId10" Type="http://schemas.openxmlformats.org/officeDocument/2006/relationships/image" Target="../media/image7.jpeg"/><Relationship Id="rId4" Type="http://schemas.openxmlformats.org/officeDocument/2006/relationships/image" Target="../media/image12.jpeg"/><Relationship Id="rId9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28728" y="2071678"/>
            <a:ext cx="669939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«Опиши животное»</a:t>
            </a:r>
            <a:endParaRPr lang="ru-RU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857356" y="1142984"/>
            <a:ext cx="55549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/>
                <a:solidFill>
                  <a:schemeClr val="accent3"/>
                </a:solidFill>
                <a:effectLst/>
              </a:rPr>
              <a:t>Электронная игра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286000" y="5072074"/>
            <a:ext cx="4572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/>
              <a:t>Автор электронного методического пособия для занятий в ДОУ –        </a:t>
            </a:r>
            <a:r>
              <a:rPr lang="ru-RU" b="1" i="1" dirty="0" smtClean="0"/>
              <a:t>воспитатель МАДОУ 181  г. Казани  -   </a:t>
            </a:r>
            <a:r>
              <a:rPr lang="ru-RU" b="1" i="1" dirty="0" err="1" smtClean="0"/>
              <a:t>Саженова</a:t>
            </a:r>
            <a:r>
              <a:rPr lang="ru-RU" b="1" i="1" dirty="0" smtClean="0"/>
              <a:t> М.С.</a:t>
            </a:r>
            <a:endParaRPr lang="ru-RU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123\Pictures\275px-Donkey_1_arp_750px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14611" y="1500174"/>
            <a:ext cx="3292059" cy="2357454"/>
          </a:xfrm>
          <a:prstGeom prst="rect">
            <a:avLst/>
          </a:prstGeom>
          <a:noFill/>
          <a:ln w="19050">
            <a:solidFill>
              <a:schemeClr val="accent2">
                <a:lumMod val="50000"/>
              </a:schemeClr>
            </a:solidFill>
          </a:ln>
        </p:spPr>
      </p:pic>
      <p:sp>
        <p:nvSpPr>
          <p:cNvPr id="3" name="Прямоугольник 2"/>
          <p:cNvSpPr/>
          <p:nvPr/>
        </p:nvSpPr>
        <p:spPr>
          <a:xfrm>
            <a:off x="1643042" y="214290"/>
            <a:ext cx="54523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Опиши животное</a:t>
            </a:r>
            <a:endParaRPr lang="ru-RU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>
                  <a:lumMod val="75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pic>
        <p:nvPicPr>
          <p:cNvPr id="4" name="Picture 2" descr="http://fs.nashaucheba.ru/tw_files2/urls_3/1161/d-1160975/1160975_html_m5f50b1ab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472" y="1571612"/>
            <a:ext cx="1000132" cy="1531736"/>
          </a:xfrm>
          <a:prstGeom prst="rect">
            <a:avLst/>
          </a:prstGeom>
          <a:noFill/>
        </p:spPr>
      </p:pic>
      <p:pic>
        <p:nvPicPr>
          <p:cNvPr id="5" name="Picture 6" descr="http://im7-tub-ru.yandex.net/i?id=321296047-34-72&amp;n=2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0034" y="3428999"/>
            <a:ext cx="1143008" cy="1251469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714480" y="3571876"/>
            <a:ext cx="114300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Осёл</a:t>
            </a:r>
            <a:r>
              <a:rPr lang="ru-RU" dirty="0" smtClean="0"/>
              <a:t>, ослица,</a:t>
            </a:r>
          </a:p>
          <a:p>
            <a:r>
              <a:rPr lang="ru-RU" dirty="0" smtClean="0"/>
              <a:t>ослёнок</a:t>
            </a:r>
            <a:endParaRPr lang="ru-RU" dirty="0"/>
          </a:p>
        </p:txBody>
      </p:sp>
      <p:pic>
        <p:nvPicPr>
          <p:cNvPr id="7" name="Picture 4" descr="http://im7-tub-ru.yandex.net/i?id=145250705-46-72&amp;n=2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00034" y="5357826"/>
            <a:ext cx="1200147" cy="1000122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1785918" y="5500702"/>
            <a:ext cx="11430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Конюшня или хлев</a:t>
            </a:r>
            <a:endParaRPr lang="ru-RU" dirty="0"/>
          </a:p>
        </p:txBody>
      </p:sp>
      <p:pic>
        <p:nvPicPr>
          <p:cNvPr id="9" name="Osel_ishak_krichit_IA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7"/>
          <a:stretch>
            <a:fillRect/>
          </a:stretch>
        </p:blipFill>
        <p:spPr>
          <a:xfrm>
            <a:off x="6500826" y="1714488"/>
            <a:ext cx="909646" cy="909646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7572396" y="1928802"/>
            <a:ext cx="8627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кричит</a:t>
            </a:r>
            <a:endParaRPr lang="ru-RU" dirty="0"/>
          </a:p>
        </p:txBody>
      </p:sp>
      <p:pic>
        <p:nvPicPr>
          <p:cNvPr id="11" name="Picture 10" descr="http://im1-tub-ru.yandex.net/i?id=208119162-51-72&amp;n=21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215074" y="3214686"/>
            <a:ext cx="1743071" cy="1071560"/>
          </a:xfrm>
          <a:prstGeom prst="rect">
            <a:avLst/>
          </a:prstGeom>
          <a:noFill/>
        </p:spPr>
      </p:pic>
      <p:sp>
        <p:nvSpPr>
          <p:cNvPr id="12" name="Прямоугольник 11"/>
          <p:cNvSpPr/>
          <p:nvPr/>
        </p:nvSpPr>
        <p:spPr>
          <a:xfrm>
            <a:off x="8001024" y="3286124"/>
            <a:ext cx="114297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Трава, кустарники</a:t>
            </a:r>
            <a:endParaRPr lang="ru-RU" dirty="0"/>
          </a:p>
        </p:txBody>
      </p:sp>
      <p:pic>
        <p:nvPicPr>
          <p:cNvPr id="13" name="Picture 12" descr="http://school95.centerstart.ru/sites/default/files/u38/%D0%9F%D1%80%D0%B5%D0%B7%D0%B5%D0%BD%D1%82%D0%B0%D1%86%D0%B8%D1%8F1_1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429388" y="5000636"/>
            <a:ext cx="1136800" cy="1539684"/>
          </a:xfrm>
          <a:prstGeom prst="rect">
            <a:avLst/>
          </a:prstGeom>
          <a:noFill/>
        </p:spPr>
      </p:pic>
      <p:sp>
        <p:nvSpPr>
          <p:cNvPr id="14" name="Прямоугольник 13"/>
          <p:cNvSpPr/>
          <p:nvPr/>
        </p:nvSpPr>
        <p:spPr>
          <a:xfrm>
            <a:off x="7786710" y="5143512"/>
            <a:ext cx="114300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Верховая езда, тяговая сила</a:t>
            </a:r>
            <a:endParaRPr lang="ru-RU" dirty="0"/>
          </a:p>
        </p:txBody>
      </p:sp>
      <p:pic>
        <p:nvPicPr>
          <p:cNvPr id="15" name="Picture 14" descr="http://www.picturesof.net/_images_300/Picture_Drawing_on_Paper_Herd_Sheep_and_One_Black_Sheep_Standing_Alone_in_This_Vector_Clip_Art_Illustration_110810-172347-538001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357554" y="5072074"/>
            <a:ext cx="1357322" cy="1417648"/>
          </a:xfrm>
          <a:prstGeom prst="rect">
            <a:avLst/>
          </a:prstGeom>
          <a:noFill/>
        </p:spPr>
      </p:pic>
      <p:sp>
        <p:nvSpPr>
          <p:cNvPr id="16" name="Прямоугольник 15"/>
          <p:cNvSpPr/>
          <p:nvPr/>
        </p:nvSpPr>
        <p:spPr>
          <a:xfrm>
            <a:off x="4929190" y="5572140"/>
            <a:ext cx="7344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табун</a:t>
            </a:r>
            <a:endParaRPr lang="ru-RU" dirty="0"/>
          </a:p>
        </p:txBody>
      </p:sp>
      <p:sp>
        <p:nvSpPr>
          <p:cNvPr id="17" name="Управляющая кнопка: назад 16">
            <a:hlinkClick r:id="rId11" action="ppaction://hlinksldjump" highlightClick="1"/>
          </p:cNvPr>
          <p:cNvSpPr/>
          <p:nvPr/>
        </p:nvSpPr>
        <p:spPr>
          <a:xfrm>
            <a:off x="928662" y="571480"/>
            <a:ext cx="714380" cy="285752"/>
          </a:xfrm>
          <a:prstGeom prst="actionButtonBackPrevious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Управляющая кнопка: далее 17">
            <a:hlinkClick r:id="rId12" action="ppaction://hlinksldjump" highlightClick="1"/>
          </p:cNvPr>
          <p:cNvSpPr/>
          <p:nvPr/>
        </p:nvSpPr>
        <p:spPr>
          <a:xfrm>
            <a:off x="7215206" y="642918"/>
            <a:ext cx="756664" cy="285752"/>
          </a:xfrm>
          <a:prstGeom prst="actionButtonForwardNex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5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  <p:bldLst>
      <p:bldP spid="6" grpId="0"/>
      <p:bldP spid="8" grpId="0"/>
      <p:bldP spid="10" grpId="0"/>
      <p:bldP spid="12" grpId="0"/>
      <p:bldP spid="14" grpId="0"/>
      <p:bldP spid="1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123\Pictures\HV0YCARXLU15CA2NRX1PCA0V5DTTCAEUA8ZUCAY2DN88CAR9X62OCAT3HTS2CAYF0FZACA0L7PJYCAR7ZS7ZCA7OHVM1CAMJVAGCCA5DGQAXCAYPAGDECAS3SC9WCAK7MQEKCAOYBQRPCANW4LM8CA4NWLL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43174" y="1428736"/>
            <a:ext cx="3311248" cy="2500330"/>
          </a:xfrm>
          <a:prstGeom prst="rect">
            <a:avLst/>
          </a:prstGeom>
          <a:noFill/>
          <a:ln w="19050">
            <a:solidFill>
              <a:schemeClr val="accent2">
                <a:lumMod val="50000"/>
              </a:schemeClr>
            </a:solidFill>
          </a:ln>
        </p:spPr>
      </p:pic>
      <p:sp>
        <p:nvSpPr>
          <p:cNvPr id="3" name="Прямоугольник 2"/>
          <p:cNvSpPr/>
          <p:nvPr/>
        </p:nvSpPr>
        <p:spPr>
          <a:xfrm>
            <a:off x="1714480" y="0"/>
            <a:ext cx="581364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Опиши животное</a:t>
            </a:r>
            <a:endParaRPr lang="ru-RU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>
                  <a:lumMod val="75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pic>
        <p:nvPicPr>
          <p:cNvPr id="4" name="Picture 2" descr="http://fs.nashaucheba.ru/tw_files2/urls_3/1161/d-1160975/1160975_html_m5f50b1ab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472" y="1571612"/>
            <a:ext cx="1000132" cy="1531736"/>
          </a:xfrm>
          <a:prstGeom prst="rect">
            <a:avLst/>
          </a:prstGeom>
          <a:noFill/>
        </p:spPr>
      </p:pic>
      <p:pic>
        <p:nvPicPr>
          <p:cNvPr id="5" name="Picture 6" descr="http://im7-tub-ru.yandex.net/i?id=321296047-34-72&amp;n=2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0034" y="3428999"/>
            <a:ext cx="1143008" cy="1251469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643042" y="3786190"/>
            <a:ext cx="16464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Кролик, крольчиха, крольчонок</a:t>
            </a:r>
            <a:endParaRPr lang="ru-RU" dirty="0"/>
          </a:p>
        </p:txBody>
      </p:sp>
      <p:pic>
        <p:nvPicPr>
          <p:cNvPr id="7" name="Picture 4" descr="http://im7-tub-ru.yandex.net/i?id=145250705-46-72&amp;n=2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00034" y="5357826"/>
            <a:ext cx="1200147" cy="1000122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1857356" y="5643578"/>
            <a:ext cx="8426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клетка</a:t>
            </a:r>
            <a:endParaRPr lang="ru-RU" dirty="0"/>
          </a:p>
        </p:txBody>
      </p:sp>
      <p:pic>
        <p:nvPicPr>
          <p:cNvPr id="9" name="Krolik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7"/>
          <a:stretch>
            <a:fillRect/>
          </a:stretch>
        </p:blipFill>
        <p:spPr>
          <a:xfrm>
            <a:off x="6572264" y="1714488"/>
            <a:ext cx="857256" cy="857256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7500958" y="1571612"/>
            <a:ext cx="139060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Кричит от боли или страха</a:t>
            </a:r>
            <a:endParaRPr lang="ru-RU" dirty="0"/>
          </a:p>
        </p:txBody>
      </p:sp>
      <p:pic>
        <p:nvPicPr>
          <p:cNvPr id="11" name="Picture 10" descr="http://im1-tub-ru.yandex.net/i?id=208119162-51-72&amp;n=21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286512" y="3286124"/>
            <a:ext cx="1743071" cy="1071560"/>
          </a:xfrm>
          <a:prstGeom prst="rect">
            <a:avLst/>
          </a:prstGeom>
          <a:noFill/>
        </p:spPr>
      </p:pic>
      <p:sp>
        <p:nvSpPr>
          <p:cNvPr id="12" name="Прямоугольник 11"/>
          <p:cNvSpPr/>
          <p:nvPr/>
        </p:nvSpPr>
        <p:spPr>
          <a:xfrm>
            <a:off x="8109206" y="3357562"/>
            <a:ext cx="103479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Овощи, трава, зерно</a:t>
            </a:r>
            <a:endParaRPr lang="ru-RU" dirty="0"/>
          </a:p>
        </p:txBody>
      </p:sp>
      <p:pic>
        <p:nvPicPr>
          <p:cNvPr id="13" name="Picture 12" descr="http://school95.centerstart.ru/sites/default/files/u38/%D0%9F%D1%80%D0%B5%D0%B7%D0%B5%D0%BD%D1%82%D0%B0%D1%86%D0%B8%D1%8F1_1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357950" y="5000636"/>
            <a:ext cx="1136800" cy="1539684"/>
          </a:xfrm>
          <a:prstGeom prst="rect">
            <a:avLst/>
          </a:prstGeom>
          <a:noFill/>
        </p:spPr>
      </p:pic>
      <p:sp>
        <p:nvSpPr>
          <p:cNvPr id="14" name="Прямоугольник 13"/>
          <p:cNvSpPr/>
          <p:nvPr/>
        </p:nvSpPr>
        <p:spPr>
          <a:xfrm>
            <a:off x="7786710" y="5286388"/>
            <a:ext cx="92869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Мясо, шкура, пух</a:t>
            </a:r>
            <a:endParaRPr lang="ru-RU" dirty="0"/>
          </a:p>
        </p:txBody>
      </p:sp>
      <p:pic>
        <p:nvPicPr>
          <p:cNvPr id="15" name="Picture 14" descr="http://www.picturesof.net/_images_300/Picture_Drawing_on_Paper_Herd_Sheep_and_One_Black_Sheep_Standing_Alone_in_This_Vector_Clip_Art_Illustration_110810-172347-538001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214678" y="5143512"/>
            <a:ext cx="1357322" cy="1417648"/>
          </a:xfrm>
          <a:prstGeom prst="rect">
            <a:avLst/>
          </a:prstGeom>
          <a:noFill/>
        </p:spPr>
      </p:pic>
      <p:sp>
        <p:nvSpPr>
          <p:cNvPr id="16" name="Прямоугольник 15"/>
          <p:cNvSpPr/>
          <p:nvPr/>
        </p:nvSpPr>
        <p:spPr>
          <a:xfrm>
            <a:off x="4714876" y="5786454"/>
            <a:ext cx="11430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ферма</a:t>
            </a:r>
            <a:endParaRPr lang="ru-RU" dirty="0"/>
          </a:p>
        </p:txBody>
      </p:sp>
      <p:sp>
        <p:nvSpPr>
          <p:cNvPr id="17" name="Управляющая кнопка: назад 16">
            <a:hlinkClick r:id="rId11" action="ppaction://hlinksldjump" highlightClick="1"/>
          </p:cNvPr>
          <p:cNvSpPr/>
          <p:nvPr/>
        </p:nvSpPr>
        <p:spPr>
          <a:xfrm>
            <a:off x="1071538" y="357166"/>
            <a:ext cx="714380" cy="285752"/>
          </a:xfrm>
          <a:prstGeom prst="actionButtonBackPrevious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Управляющая кнопка: далее 17">
            <a:hlinkClick r:id="rId12" action="ppaction://hlinksldjump" highlightClick="1"/>
          </p:cNvPr>
          <p:cNvSpPr/>
          <p:nvPr/>
        </p:nvSpPr>
        <p:spPr>
          <a:xfrm>
            <a:off x="7500958" y="428604"/>
            <a:ext cx="756664" cy="285752"/>
          </a:xfrm>
          <a:prstGeom prst="actionButtonForwardNex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5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  <p:bldLst>
      <p:bldP spid="6" grpId="0"/>
      <p:bldP spid="8" grpId="0"/>
      <p:bldP spid="10" grpId="0"/>
      <p:bldP spid="12" grpId="0"/>
      <p:bldP spid="14" grpId="0"/>
      <p:bldP spid="1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123\Pictures\111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28926" y="1071546"/>
            <a:ext cx="2375322" cy="3167074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928794" y="214290"/>
            <a:ext cx="54523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Опиши животное</a:t>
            </a:r>
            <a:endParaRPr lang="ru-RU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>
                  <a:lumMod val="75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pic>
        <p:nvPicPr>
          <p:cNvPr id="4" name="Picture 2" descr="http://fs.nashaucheba.ru/tw_files2/urls_3/1161/d-1160975/1160975_html_m5f50b1ab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472" y="1571612"/>
            <a:ext cx="1000132" cy="1531736"/>
          </a:xfrm>
          <a:prstGeom prst="rect">
            <a:avLst/>
          </a:prstGeom>
          <a:noFill/>
        </p:spPr>
      </p:pic>
      <p:pic>
        <p:nvPicPr>
          <p:cNvPr id="5" name="Picture 6" descr="http://im7-tub-ru.yandex.net/i?id=321296047-34-72&amp;n=2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0034" y="3428999"/>
            <a:ext cx="1143008" cy="1251469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785918" y="3643314"/>
            <a:ext cx="105849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Кот, кошка, котенок</a:t>
            </a:r>
            <a:endParaRPr lang="ru-RU" dirty="0"/>
          </a:p>
        </p:txBody>
      </p:sp>
      <p:pic>
        <p:nvPicPr>
          <p:cNvPr id="7" name="Picture 4" descr="http://im7-tub-ru.yandex.net/i?id=145250705-46-72&amp;n=2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00034" y="5357826"/>
            <a:ext cx="1200147" cy="1000122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1785918" y="5500702"/>
            <a:ext cx="11430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Дом человека</a:t>
            </a:r>
            <a:endParaRPr lang="ru-RU" dirty="0"/>
          </a:p>
        </p:txBody>
      </p:sp>
      <p:pic>
        <p:nvPicPr>
          <p:cNvPr id="9" name="Zvuki_zhivotnyh_-_koshka_(iPlayer.fm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7"/>
          <a:stretch>
            <a:fillRect/>
          </a:stretch>
        </p:blipFill>
        <p:spPr>
          <a:xfrm>
            <a:off x="6072198" y="1643050"/>
            <a:ext cx="1214446" cy="1214446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7715272" y="1785926"/>
            <a:ext cx="11430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Мяукает, мурлычет</a:t>
            </a:r>
            <a:endParaRPr lang="ru-RU" dirty="0"/>
          </a:p>
        </p:txBody>
      </p:sp>
      <p:pic>
        <p:nvPicPr>
          <p:cNvPr id="11" name="Picture 10" descr="http://im1-tub-ru.yandex.net/i?id=208119162-51-72&amp;n=21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072198" y="3357562"/>
            <a:ext cx="1743071" cy="1071560"/>
          </a:xfrm>
          <a:prstGeom prst="rect">
            <a:avLst/>
          </a:prstGeom>
          <a:noFill/>
        </p:spPr>
      </p:pic>
      <p:sp>
        <p:nvSpPr>
          <p:cNvPr id="12" name="Прямоугольник 11"/>
          <p:cNvSpPr/>
          <p:nvPr/>
        </p:nvSpPr>
        <p:spPr>
          <a:xfrm>
            <a:off x="8001024" y="3071810"/>
            <a:ext cx="86099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Мясо, рыбу, корм для кошек</a:t>
            </a:r>
            <a:endParaRPr lang="ru-RU" dirty="0"/>
          </a:p>
        </p:txBody>
      </p:sp>
      <p:pic>
        <p:nvPicPr>
          <p:cNvPr id="13" name="Picture 12" descr="http://school95.centerstart.ru/sites/default/files/u38/%D0%9F%D1%80%D0%B5%D0%B7%D0%B5%D0%BD%D1%82%D0%B0%D1%86%D0%B8%D1%8F1_1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215074" y="5000636"/>
            <a:ext cx="1136800" cy="1539684"/>
          </a:xfrm>
          <a:prstGeom prst="rect">
            <a:avLst/>
          </a:prstGeom>
          <a:noFill/>
        </p:spPr>
      </p:pic>
      <p:sp>
        <p:nvSpPr>
          <p:cNvPr id="14" name="Прямоугольник 13"/>
          <p:cNvSpPr/>
          <p:nvPr/>
        </p:nvSpPr>
        <p:spPr>
          <a:xfrm>
            <a:off x="7358082" y="5286388"/>
            <a:ext cx="161323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Успокаивает, снимает стресс, лечит</a:t>
            </a:r>
            <a:endParaRPr lang="ru-RU" dirty="0"/>
          </a:p>
        </p:txBody>
      </p:sp>
      <p:pic>
        <p:nvPicPr>
          <p:cNvPr id="15" name="Picture 14" descr="http://www.picturesof.net/_images_300/Picture_Drawing_on_Paper_Herd_Sheep_and_One_Black_Sheep_Standing_Alone_in_This_Vector_Clip_Art_Illustration_110810-172347-538001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286116" y="5143512"/>
            <a:ext cx="1357322" cy="1417648"/>
          </a:xfrm>
          <a:prstGeom prst="rect">
            <a:avLst/>
          </a:prstGeom>
          <a:noFill/>
        </p:spPr>
      </p:pic>
      <p:sp>
        <p:nvSpPr>
          <p:cNvPr id="16" name="Прямоугольник 15"/>
          <p:cNvSpPr/>
          <p:nvPr/>
        </p:nvSpPr>
        <p:spPr>
          <a:xfrm rot="10800000" flipV="1">
            <a:off x="4786314" y="5460326"/>
            <a:ext cx="100013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Стая кошек</a:t>
            </a:r>
          </a:p>
          <a:p>
            <a:endParaRPr lang="ru-RU" dirty="0"/>
          </a:p>
        </p:txBody>
      </p:sp>
      <p:sp>
        <p:nvSpPr>
          <p:cNvPr id="17" name="Управляющая кнопка: назад 16">
            <a:hlinkClick r:id="rId11" action="ppaction://hlinksldjump" highlightClick="1"/>
          </p:cNvPr>
          <p:cNvSpPr/>
          <p:nvPr/>
        </p:nvSpPr>
        <p:spPr>
          <a:xfrm>
            <a:off x="1214414" y="571480"/>
            <a:ext cx="642942" cy="285752"/>
          </a:xfrm>
          <a:prstGeom prst="actionButtonBackPrevious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Управляющая кнопка: далее 17">
            <a:hlinkClick r:id="rId12" action="ppaction://hlinksldjump" highlightClick="1"/>
          </p:cNvPr>
          <p:cNvSpPr/>
          <p:nvPr/>
        </p:nvSpPr>
        <p:spPr>
          <a:xfrm>
            <a:off x="7500958" y="571480"/>
            <a:ext cx="756664" cy="285752"/>
          </a:xfrm>
          <a:prstGeom prst="actionButtonForwardNex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5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  <p:bldLst>
      <p:bldP spid="6" grpId="0"/>
      <p:bldP spid="8" grpId="0"/>
      <p:bldP spid="10" grpId="0"/>
      <p:bldP spid="12" grpId="0"/>
      <p:bldP spid="14" grpId="0"/>
      <p:bldP spid="1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71670" y="0"/>
            <a:ext cx="574221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Опиши животное</a:t>
            </a:r>
            <a:endParaRPr lang="ru-RU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>
                  <a:lumMod val="75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pic>
        <p:nvPicPr>
          <p:cNvPr id="3" name="Picture 8" descr="dogs_5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28860" y="1071546"/>
            <a:ext cx="2937314" cy="2510304"/>
          </a:xfrm>
          <a:prstGeom prst="rect">
            <a:avLst/>
          </a:prstGeom>
          <a:noFill/>
        </p:spPr>
      </p:pic>
      <p:pic>
        <p:nvPicPr>
          <p:cNvPr id="4" name="Picture 2" descr="http://fs.nashaucheba.ru/tw_files2/urls_3/1161/d-1160975/1160975_html_m5f50b1ab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472" y="1571612"/>
            <a:ext cx="1000132" cy="1531736"/>
          </a:xfrm>
          <a:prstGeom prst="rect">
            <a:avLst/>
          </a:prstGeom>
          <a:noFill/>
        </p:spPr>
      </p:pic>
      <p:pic>
        <p:nvPicPr>
          <p:cNvPr id="5" name="Picture 6" descr="http://im7-tub-ru.yandex.net/i?id=321296047-34-72&amp;n=2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0034" y="3428999"/>
            <a:ext cx="1143008" cy="1251469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714480" y="3643314"/>
            <a:ext cx="110678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Пёс, собака, щенок</a:t>
            </a:r>
            <a:endParaRPr lang="ru-RU" dirty="0"/>
          </a:p>
        </p:txBody>
      </p:sp>
      <p:pic>
        <p:nvPicPr>
          <p:cNvPr id="7" name="Picture 4" descr="http://im7-tub-ru.yandex.net/i?id=145250705-46-72&amp;n=2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00034" y="5357826"/>
            <a:ext cx="1200147" cy="1000122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1785918" y="5429264"/>
            <a:ext cx="114300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Конура, дом человека</a:t>
            </a:r>
            <a:endParaRPr lang="ru-RU" dirty="0"/>
          </a:p>
        </p:txBody>
      </p:sp>
      <p:pic>
        <p:nvPicPr>
          <p:cNvPr id="9" name="Zvuki_zhivotnyh_-_Sobaka_(iPlayer.fm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7"/>
          <a:stretch>
            <a:fillRect/>
          </a:stretch>
        </p:blipFill>
        <p:spPr>
          <a:xfrm>
            <a:off x="6000760" y="1500174"/>
            <a:ext cx="1143008" cy="1143008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7572396" y="1785926"/>
            <a:ext cx="616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лает</a:t>
            </a:r>
            <a:endParaRPr lang="ru-RU" dirty="0"/>
          </a:p>
        </p:txBody>
      </p:sp>
      <p:pic>
        <p:nvPicPr>
          <p:cNvPr id="11" name="Picture 10" descr="http://im1-tub-ru.yandex.net/i?id=208119162-51-72&amp;n=21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715008" y="3214686"/>
            <a:ext cx="1743071" cy="1071560"/>
          </a:xfrm>
          <a:prstGeom prst="rect">
            <a:avLst/>
          </a:prstGeom>
          <a:noFill/>
        </p:spPr>
      </p:pic>
      <p:sp>
        <p:nvSpPr>
          <p:cNvPr id="12" name="Прямоугольник 11"/>
          <p:cNvSpPr/>
          <p:nvPr/>
        </p:nvSpPr>
        <p:spPr>
          <a:xfrm>
            <a:off x="7500958" y="3357562"/>
            <a:ext cx="145847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Мясо, корм для собак</a:t>
            </a:r>
            <a:endParaRPr lang="ru-RU" dirty="0"/>
          </a:p>
        </p:txBody>
      </p:sp>
      <p:pic>
        <p:nvPicPr>
          <p:cNvPr id="13" name="Picture 12" descr="http://school95.centerstart.ru/sites/default/files/u38/%D0%9F%D1%80%D0%B5%D0%B7%D0%B5%D0%BD%D1%82%D0%B0%D1%86%D0%B8%D1%8F1_1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072198" y="5000636"/>
            <a:ext cx="1136800" cy="1539684"/>
          </a:xfrm>
          <a:prstGeom prst="rect">
            <a:avLst/>
          </a:prstGeom>
          <a:noFill/>
        </p:spPr>
      </p:pic>
      <p:sp>
        <p:nvSpPr>
          <p:cNvPr id="14" name="Прямоугольник 13"/>
          <p:cNvSpPr/>
          <p:nvPr/>
        </p:nvSpPr>
        <p:spPr>
          <a:xfrm>
            <a:off x="7286644" y="5143512"/>
            <a:ext cx="18573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Друг, ездовые собаки, служебные, охотничьи</a:t>
            </a:r>
            <a:endParaRPr lang="ru-RU" dirty="0"/>
          </a:p>
        </p:txBody>
      </p:sp>
      <p:pic>
        <p:nvPicPr>
          <p:cNvPr id="15" name="Picture 14" descr="http://www.picturesof.net/_images_300/Picture_Drawing_on_Paper_Herd_Sheep_and_One_Black_Sheep_Standing_Alone_in_This_Vector_Clip_Art_Illustration_110810-172347-538001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357554" y="5000636"/>
            <a:ext cx="1357322" cy="1417648"/>
          </a:xfrm>
          <a:prstGeom prst="rect">
            <a:avLst/>
          </a:prstGeom>
          <a:noFill/>
        </p:spPr>
      </p:pic>
      <p:sp>
        <p:nvSpPr>
          <p:cNvPr id="16" name="Прямоугольник 15"/>
          <p:cNvSpPr/>
          <p:nvPr/>
        </p:nvSpPr>
        <p:spPr>
          <a:xfrm>
            <a:off x="4929190" y="5572140"/>
            <a:ext cx="5918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стая</a:t>
            </a:r>
            <a:endParaRPr lang="ru-RU" dirty="0"/>
          </a:p>
        </p:txBody>
      </p:sp>
      <p:sp>
        <p:nvSpPr>
          <p:cNvPr id="17" name="Управляющая кнопка: назад 16">
            <a:hlinkClick r:id="rId11" action="ppaction://hlinksldjump" highlightClick="1"/>
          </p:cNvPr>
          <p:cNvSpPr/>
          <p:nvPr/>
        </p:nvSpPr>
        <p:spPr>
          <a:xfrm>
            <a:off x="1214414" y="357166"/>
            <a:ext cx="714380" cy="285752"/>
          </a:xfrm>
          <a:prstGeom prst="actionButtonBackPrevious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Управляющая кнопка: далее 18">
            <a:hlinkClick r:id="rId12" action="ppaction://hlinksldjump" highlightClick="1"/>
          </p:cNvPr>
          <p:cNvSpPr/>
          <p:nvPr/>
        </p:nvSpPr>
        <p:spPr>
          <a:xfrm>
            <a:off x="7786710" y="357166"/>
            <a:ext cx="756664" cy="285752"/>
          </a:xfrm>
          <a:prstGeom prst="actionButtonForwardNex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5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  <p:bldLst>
      <p:bldP spid="6" grpId="0"/>
      <p:bldP spid="8" grpId="0"/>
      <p:bldP spid="10" grpId="0"/>
      <p:bldP spid="12" grpId="0"/>
      <p:bldP spid="14" grpId="0"/>
      <p:bldP spid="1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C:\Users\123\Pictures\moo4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68" y="714356"/>
            <a:ext cx="1304925" cy="1419225"/>
          </a:xfrm>
          <a:prstGeom prst="rect">
            <a:avLst/>
          </a:prstGeom>
          <a:noFill/>
        </p:spPr>
      </p:pic>
      <p:pic>
        <p:nvPicPr>
          <p:cNvPr id="3" name="Picture 2" descr="C:\Users\123\Pictures\111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14480" y="4214818"/>
            <a:ext cx="1303751" cy="1738322"/>
          </a:xfrm>
          <a:prstGeom prst="rect">
            <a:avLst/>
          </a:prstGeom>
          <a:noFill/>
        </p:spPr>
      </p:pic>
      <p:pic>
        <p:nvPicPr>
          <p:cNvPr id="4" name="Picture 8" descr="dogs_5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43570" y="3643314"/>
            <a:ext cx="2643206" cy="2258952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143240" y="2928934"/>
            <a:ext cx="294914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Молодцы!!!</a:t>
            </a:r>
            <a:endParaRPr lang="ru-RU" sz="4000" dirty="0"/>
          </a:p>
        </p:txBody>
      </p:sp>
      <p:sp>
        <p:nvSpPr>
          <p:cNvPr id="6" name="Управляющая кнопка: назад 5">
            <a:hlinkClick r:id="rId5" action="ppaction://hlinksldjump" highlightClick="1"/>
          </p:cNvPr>
          <p:cNvSpPr/>
          <p:nvPr/>
        </p:nvSpPr>
        <p:spPr>
          <a:xfrm>
            <a:off x="2357422" y="1285860"/>
            <a:ext cx="714380" cy="285752"/>
          </a:xfrm>
          <a:prstGeom prst="actionButtonBackPrevious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71472" y="642919"/>
            <a:ext cx="81439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Цель</a:t>
            </a:r>
            <a:r>
              <a:rPr lang="ru-RU" dirty="0" smtClean="0"/>
              <a:t>:  практиковать  </a:t>
            </a:r>
            <a:r>
              <a:rPr lang="ru-RU" dirty="0" smtClean="0"/>
              <a:t>детей </a:t>
            </a:r>
            <a:r>
              <a:rPr lang="ru-RU" dirty="0" smtClean="0"/>
              <a:t>описывать    животных  с  опорой   на   наглядность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71472" y="1214422"/>
            <a:ext cx="7786742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Задачи</a:t>
            </a:r>
            <a:r>
              <a:rPr lang="ru-RU" dirty="0" smtClean="0"/>
              <a:t>    </a:t>
            </a:r>
          </a:p>
          <a:p>
            <a:r>
              <a:rPr lang="ru-RU" b="1" dirty="0" smtClean="0"/>
              <a:t>Развивающие : </a:t>
            </a:r>
            <a:r>
              <a:rPr lang="ru-RU" dirty="0" smtClean="0"/>
              <a:t>  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                 - развитие </a:t>
            </a:r>
            <a:r>
              <a:rPr lang="ru-RU" dirty="0" smtClean="0"/>
              <a:t>у детей навыков </a:t>
            </a:r>
            <a:r>
              <a:rPr lang="ru-RU" dirty="0" smtClean="0"/>
              <a:t>монологической речи </a:t>
            </a:r>
          </a:p>
          <a:p>
            <a:r>
              <a:rPr lang="ru-RU" dirty="0" smtClean="0"/>
              <a:t>                                  -развитие </a:t>
            </a:r>
            <a:r>
              <a:rPr lang="ru-RU" dirty="0" smtClean="0"/>
              <a:t>фонематического </a:t>
            </a:r>
            <a:r>
              <a:rPr lang="ru-RU" dirty="0" smtClean="0"/>
              <a:t>слуха и </a:t>
            </a:r>
            <a:r>
              <a:rPr lang="ru-RU" dirty="0" smtClean="0"/>
              <a:t> звукоподражания</a:t>
            </a:r>
            <a:endParaRPr lang="ru-RU" dirty="0" smtClean="0"/>
          </a:p>
          <a:p>
            <a:r>
              <a:rPr lang="ru-RU" dirty="0" smtClean="0"/>
              <a:t>                                  -развитие у детей творческих способностей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                 - развитие мыслительных способностей</a:t>
            </a:r>
          </a:p>
          <a:p>
            <a:r>
              <a:rPr lang="ru-RU" b="1" dirty="0" smtClean="0"/>
              <a:t>Образовательные:</a:t>
            </a:r>
          </a:p>
          <a:p>
            <a:r>
              <a:rPr lang="ru-RU" dirty="0" smtClean="0"/>
              <a:t>  - закрепить знания детей о семьях домашних животных (мама, папа и их детеныш)</a:t>
            </a:r>
          </a:p>
          <a:p>
            <a:pPr>
              <a:buFontTx/>
              <a:buChar char="-"/>
            </a:pPr>
            <a:r>
              <a:rPr lang="ru-RU" dirty="0" smtClean="0"/>
              <a:t>повторить </a:t>
            </a:r>
            <a:r>
              <a:rPr lang="ru-RU" dirty="0" smtClean="0"/>
              <a:t>с детьми названия </a:t>
            </a:r>
            <a:r>
              <a:rPr lang="ru-RU" dirty="0" smtClean="0"/>
              <a:t>жилища животного</a:t>
            </a:r>
          </a:p>
          <a:p>
            <a:pPr>
              <a:buFontTx/>
              <a:buChar char="-"/>
            </a:pPr>
            <a:r>
              <a:rPr lang="ru-RU" dirty="0" smtClean="0"/>
              <a:t> познакомить детей  с  пользой,  которую приносят  домашние животные</a:t>
            </a:r>
          </a:p>
          <a:p>
            <a:pPr>
              <a:buFontTx/>
              <a:buChar char="-"/>
            </a:pPr>
            <a:r>
              <a:rPr lang="ru-RU" dirty="0" smtClean="0"/>
              <a:t> работа над словарем:   один – много (овца – овцы - отара)</a:t>
            </a:r>
          </a:p>
          <a:p>
            <a:r>
              <a:rPr lang="ru-RU" dirty="0"/>
              <a:t> </a:t>
            </a:r>
            <a:r>
              <a:rPr lang="ru-RU" dirty="0" smtClean="0"/>
              <a:t>- знакомство с  глаголами, обозначающие звуки животных – мычит, лает </a:t>
            </a:r>
          </a:p>
          <a:p>
            <a:pPr>
              <a:buFontTx/>
              <a:buChar char="-"/>
            </a:pPr>
            <a:r>
              <a:rPr lang="ru-RU" dirty="0" smtClean="0"/>
              <a:t> закреплять знания цветов</a:t>
            </a:r>
          </a:p>
          <a:p>
            <a:pPr>
              <a:buFontTx/>
              <a:buChar char="-"/>
            </a:pPr>
            <a:r>
              <a:rPr lang="ru-RU" dirty="0"/>
              <a:t> </a:t>
            </a:r>
            <a:r>
              <a:rPr lang="ru-RU" dirty="0" smtClean="0"/>
              <a:t>познакомить детей с питанием животных</a:t>
            </a:r>
          </a:p>
          <a:p>
            <a:r>
              <a:rPr lang="ru-RU" b="1" dirty="0" smtClean="0"/>
              <a:t>Воспитательные:</a:t>
            </a:r>
          </a:p>
          <a:p>
            <a:r>
              <a:rPr lang="ru-RU" dirty="0" smtClean="0"/>
              <a:t>         - воспитание  </a:t>
            </a:r>
            <a:r>
              <a:rPr lang="ru-RU" dirty="0"/>
              <a:t>л</a:t>
            </a:r>
            <a:r>
              <a:rPr lang="ru-RU" dirty="0" smtClean="0"/>
              <a:t>юбви   и  бережного отношения к домашним  животным</a:t>
            </a:r>
          </a:p>
          <a:p>
            <a:r>
              <a:rPr lang="ru-RU" dirty="0"/>
              <a:t> </a:t>
            </a:r>
            <a:r>
              <a:rPr lang="ru-RU" dirty="0" smtClean="0"/>
              <a:t>        - вызвать чувство сострадания к больным и бездомным животным</a:t>
            </a:r>
          </a:p>
          <a:p>
            <a:r>
              <a:rPr lang="ru-RU" dirty="0" smtClean="0"/>
              <a:t>              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42852"/>
            <a:ext cx="850109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/>
                <a:solidFill>
                  <a:schemeClr val="accent3">
                    <a:lumMod val="50000"/>
                  </a:schemeClr>
                </a:solidFill>
              </a:rPr>
              <a:t>Расшифровка обозначения символов игры  </a:t>
            </a:r>
            <a:endParaRPr lang="ru-RU" sz="5400" b="1" cap="none" spc="0" dirty="0">
              <a:ln/>
              <a:solidFill>
                <a:schemeClr val="accent3">
                  <a:lumMod val="50000"/>
                </a:schemeClr>
              </a:solidFill>
              <a:effectLst/>
            </a:endParaRPr>
          </a:p>
        </p:txBody>
      </p:sp>
      <p:pic>
        <p:nvPicPr>
          <p:cNvPr id="5" name="Picture 2" descr="http://fs.nashaucheba.ru/tw_files2/urls_3/1161/d-1160975/1160975_html_m5f50b1ab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2" y="1928802"/>
            <a:ext cx="699671" cy="1071570"/>
          </a:xfrm>
          <a:prstGeom prst="rect">
            <a:avLst/>
          </a:prstGeom>
          <a:noFill/>
        </p:spPr>
      </p:pic>
      <p:pic>
        <p:nvPicPr>
          <p:cNvPr id="6" name="Picture 6" descr="http://im7-tub-ru.yandex.net/i?id=321296047-34-72&amp;n=2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34" y="3428999"/>
            <a:ext cx="1143008" cy="1251469"/>
          </a:xfrm>
          <a:prstGeom prst="rect">
            <a:avLst/>
          </a:prstGeom>
          <a:noFill/>
        </p:spPr>
      </p:pic>
      <p:pic>
        <p:nvPicPr>
          <p:cNvPr id="7" name="Picture 4" descr="http://im7-tub-ru.yandex.net/i?id=145250705-46-72&amp;n=2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0034" y="5357826"/>
            <a:ext cx="1200147" cy="1000122"/>
          </a:xfrm>
          <a:prstGeom prst="rect">
            <a:avLst/>
          </a:prstGeom>
          <a:noFill/>
        </p:spPr>
      </p:pic>
      <p:pic>
        <p:nvPicPr>
          <p:cNvPr id="8" name="Picture 14" descr="http://www.picturesof.net/_images_300/Picture_Drawing_on_Paper_Herd_Sheep_and_One_Black_Sheep_Standing_Alone_in_This_Vector_Clip_Art_Illustration_110810-172347-538001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428992" y="5143512"/>
            <a:ext cx="1357322" cy="1417648"/>
          </a:xfrm>
          <a:prstGeom prst="rect">
            <a:avLst/>
          </a:prstGeom>
          <a:noFill/>
        </p:spPr>
      </p:pic>
      <p:pic>
        <p:nvPicPr>
          <p:cNvPr id="9" name="Osel_ishak_krichit_IA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7"/>
          <a:stretch>
            <a:fillRect/>
          </a:stretch>
        </p:blipFill>
        <p:spPr>
          <a:xfrm>
            <a:off x="4643438" y="2143116"/>
            <a:ext cx="571504" cy="571504"/>
          </a:xfrm>
          <a:prstGeom prst="rect">
            <a:avLst/>
          </a:prstGeom>
        </p:spPr>
      </p:pic>
      <p:pic>
        <p:nvPicPr>
          <p:cNvPr id="10" name="Picture 10" descr="http://im1-tub-ru.yandex.net/i?id=208119162-51-72&amp;n=21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500562" y="3286124"/>
            <a:ext cx="1743071" cy="1071560"/>
          </a:xfrm>
          <a:prstGeom prst="rect">
            <a:avLst/>
          </a:prstGeom>
          <a:noFill/>
        </p:spPr>
      </p:pic>
      <p:pic>
        <p:nvPicPr>
          <p:cNvPr id="11" name="Picture 12" descr="http://school95.centerstart.ru/sites/default/files/u38/%D0%9F%D1%80%D0%B5%D0%B7%D0%B5%D0%BD%D1%82%D0%B0%D1%86%D0%B8%D1%8F1_1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286512" y="4929198"/>
            <a:ext cx="1136800" cy="1539684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1714480" y="2071678"/>
            <a:ext cx="17145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Назвать цвет животного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2071670" y="3357562"/>
            <a:ext cx="15716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Назвать семью : мама, папа, детеныш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1928794" y="5429264"/>
            <a:ext cx="13573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Назвать жилище животного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5572132" y="2071678"/>
            <a:ext cx="22860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Сказать, как животное говорит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6500826" y="3357562"/>
            <a:ext cx="2000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Питание животного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7572396" y="5072074"/>
            <a:ext cx="15716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Какая польза от животного человеку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4929190" y="5286388"/>
            <a:ext cx="10715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Как сказать, когда их много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100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20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100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5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500"/>
                            </p:stCondLst>
                            <p:childTnLst>
                              <p:par>
                                <p:cTn id="25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100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5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500"/>
                            </p:stCondLst>
                            <p:childTnLst>
                              <p:par>
                                <p:cTn id="32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30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4" dur="150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95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9500"/>
                            </p:stCondLst>
                            <p:childTnLst>
                              <p:par>
                                <p:cTn id="39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30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150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250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2500"/>
                            </p:stCondLst>
                            <p:childTnLst>
                              <p:par>
                                <p:cTn id="46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20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8" dur="100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45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5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  <p:bldLst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43042" y="285728"/>
            <a:ext cx="54523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Опиши животное</a:t>
            </a:r>
            <a:endParaRPr lang="ru-RU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>
                  <a:lumMod val="75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pic>
        <p:nvPicPr>
          <p:cNvPr id="5" name="Picture 5" descr="C:\Users\123\Pictures\CA1M_CO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1643050"/>
            <a:ext cx="1285884" cy="1611828"/>
          </a:xfrm>
          <a:prstGeom prst="rect">
            <a:avLst/>
          </a:prstGeom>
          <a:noFill/>
          <a:ln w="19050">
            <a:solidFill>
              <a:schemeClr val="accent2">
                <a:lumMod val="50000"/>
              </a:schemeClr>
            </a:solidFill>
          </a:ln>
        </p:spPr>
      </p:pic>
      <p:pic>
        <p:nvPicPr>
          <p:cNvPr id="6" name="Picture 6" descr="C:\Users\123\Pictures\item_242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57422" y="1643050"/>
            <a:ext cx="1356180" cy="1643074"/>
          </a:xfrm>
          <a:prstGeom prst="rect">
            <a:avLst/>
          </a:prstGeom>
          <a:noFill/>
          <a:ln w="19050">
            <a:solidFill>
              <a:schemeClr val="accent2">
                <a:lumMod val="50000"/>
              </a:schemeClr>
            </a:solidFill>
          </a:ln>
        </p:spPr>
      </p:pic>
      <p:pic>
        <p:nvPicPr>
          <p:cNvPr id="7" name="Picture 6" descr="C:\Users\123\Pictures\51129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00562" y="1643050"/>
            <a:ext cx="1500198" cy="1643074"/>
          </a:xfrm>
          <a:prstGeom prst="rect">
            <a:avLst/>
          </a:prstGeom>
          <a:noFill/>
          <a:ln w="19050">
            <a:solidFill>
              <a:schemeClr val="accent2">
                <a:lumMod val="50000"/>
              </a:schemeClr>
            </a:solidFill>
          </a:ln>
        </p:spPr>
      </p:pic>
      <p:pic>
        <p:nvPicPr>
          <p:cNvPr id="8" name="Picture 12" descr="C:\Users\123\Pictures\73SCCAIXN6TMCASRMMXKCAWNULPECAG7FQV7CAK3QHY1CAR3HVSLCABH73F6CA69CPB6CAE9BVFDCA5IWF61CA7RWCAKCAREOLKKCA6LQCKJCA00ADS9CAXK4H25CAY8PDWKCAO2BD2SCAOV2FSHCAD83FQC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86578" y="1643050"/>
            <a:ext cx="1601531" cy="1643074"/>
          </a:xfrm>
          <a:prstGeom prst="rect">
            <a:avLst/>
          </a:prstGeom>
          <a:noFill/>
          <a:ln w="19050">
            <a:solidFill>
              <a:schemeClr val="accent2">
                <a:lumMod val="50000"/>
              </a:schemeClr>
            </a:solidFill>
          </a:ln>
        </p:spPr>
      </p:pic>
      <p:pic>
        <p:nvPicPr>
          <p:cNvPr id="9" name="Picture 9" descr="C:\Users\123\Pictures\1Z9HCAIBMDZZCARJ7T52CAB5W1VGCASWDOGLCACQT96RCA16CSCBCAYH7DJRCAAAFK28CAZTB0SKCA671X10CA3UUB7BCABVUR4QCA4WU5PFCA8QF0UFCAQNYP0CCA3WB419CAGOJF8ECA7G9556CAJN1NSO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3714752"/>
            <a:ext cx="1590613" cy="1357322"/>
          </a:xfrm>
          <a:prstGeom prst="rect">
            <a:avLst/>
          </a:prstGeom>
          <a:noFill/>
          <a:ln w="19050">
            <a:solidFill>
              <a:schemeClr val="accent6">
                <a:lumMod val="50000"/>
              </a:schemeClr>
            </a:solidFill>
          </a:ln>
        </p:spPr>
      </p:pic>
      <p:pic>
        <p:nvPicPr>
          <p:cNvPr id="10" name="Picture 2" descr="C:\Users\123\Pictures\275px-Donkey_1_arp_750px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000364" y="3786190"/>
            <a:ext cx="1795668" cy="1285884"/>
          </a:xfrm>
          <a:prstGeom prst="rect">
            <a:avLst/>
          </a:prstGeom>
          <a:noFill/>
          <a:ln w="19050">
            <a:solidFill>
              <a:schemeClr val="accent2">
                <a:lumMod val="50000"/>
              </a:schemeClr>
            </a:solidFill>
          </a:ln>
        </p:spPr>
      </p:pic>
      <p:pic>
        <p:nvPicPr>
          <p:cNvPr id="11" name="Picture 2" descr="C:\Users\123\Pictures\HV0YCARXLU15CA2NRX1PCA0V5DTTCAEUA8ZUCAY2DN88CAR9X62OCAT3HTS2CAYF0FZACA0L7PJYCAR7ZS7ZCA7OHVM1CAMJVAGCCA5DGQAXCAYPAGDECAS3SC9WCAK7MQEKCAOYBQRPCANW4LM8CA4NWLL4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143636" y="3786190"/>
            <a:ext cx="1702928" cy="1285884"/>
          </a:xfrm>
          <a:prstGeom prst="rect">
            <a:avLst/>
          </a:prstGeom>
          <a:noFill/>
          <a:ln w="19050">
            <a:solidFill>
              <a:schemeClr val="accent2">
                <a:lumMod val="50000"/>
              </a:schemeClr>
            </a:solidFill>
          </a:ln>
        </p:spPr>
      </p:pic>
      <p:pic>
        <p:nvPicPr>
          <p:cNvPr id="12" name="Picture 2" descr="C:\Users\123\Pictures\111.gif"/>
          <p:cNvPicPr>
            <a:picLocks noChangeAspect="1" noChangeArrowheads="1" noCrop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357422" y="5238750"/>
            <a:ext cx="1214446" cy="1619250"/>
          </a:xfrm>
          <a:prstGeom prst="rect">
            <a:avLst/>
          </a:prstGeom>
          <a:noFill/>
        </p:spPr>
      </p:pic>
      <p:pic>
        <p:nvPicPr>
          <p:cNvPr id="13" name="Picture 8" descr="dogs_5"/>
          <p:cNvPicPr>
            <a:picLocks noChangeAspect="1" noChangeArrowheads="1" noCrop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429124" y="5204952"/>
            <a:ext cx="1934236" cy="1653048"/>
          </a:xfrm>
          <a:prstGeom prst="rect">
            <a:avLst/>
          </a:prstGeom>
          <a:noFill/>
        </p:spPr>
      </p:pic>
      <p:sp>
        <p:nvSpPr>
          <p:cNvPr id="14" name="Управляющая кнопка: далее 13">
            <a:hlinkClick r:id="" action="ppaction://hlinkshowjump?jump=nextslide" highlightClick="1"/>
          </p:cNvPr>
          <p:cNvSpPr/>
          <p:nvPr/>
        </p:nvSpPr>
        <p:spPr>
          <a:xfrm>
            <a:off x="1714480" y="2357430"/>
            <a:ext cx="500066" cy="214314"/>
          </a:xfrm>
          <a:prstGeom prst="actionButtonForwardNex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Управляющая кнопка: далее 14">
            <a:hlinkClick r:id="rId11" action="ppaction://hlinksldjump" highlightClick="1"/>
          </p:cNvPr>
          <p:cNvSpPr/>
          <p:nvPr/>
        </p:nvSpPr>
        <p:spPr>
          <a:xfrm>
            <a:off x="7358082" y="714356"/>
            <a:ext cx="613788" cy="285752"/>
          </a:xfrm>
          <a:prstGeom prst="actionButtonForwardNex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Управляющая кнопка: далее 15">
            <a:hlinkClick r:id="rId12" action="ppaction://hlinksldjump" highlightClick="1"/>
          </p:cNvPr>
          <p:cNvSpPr/>
          <p:nvPr/>
        </p:nvSpPr>
        <p:spPr>
          <a:xfrm>
            <a:off x="3857620" y="2357430"/>
            <a:ext cx="500066" cy="214314"/>
          </a:xfrm>
          <a:prstGeom prst="actionButtonForwardNex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Управляющая кнопка: далее 17">
            <a:hlinkClick r:id="rId13" action="ppaction://hlinksldjump" highlightClick="1"/>
          </p:cNvPr>
          <p:cNvSpPr/>
          <p:nvPr/>
        </p:nvSpPr>
        <p:spPr>
          <a:xfrm>
            <a:off x="6143636" y="2428868"/>
            <a:ext cx="542350" cy="214314"/>
          </a:xfrm>
          <a:prstGeom prst="actionButtonForwardNex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Управляющая кнопка: далее 18">
            <a:hlinkClick r:id="rId14" action="ppaction://hlinksldjump" highlightClick="1"/>
          </p:cNvPr>
          <p:cNvSpPr/>
          <p:nvPr/>
        </p:nvSpPr>
        <p:spPr>
          <a:xfrm>
            <a:off x="8501090" y="2428868"/>
            <a:ext cx="470944" cy="214314"/>
          </a:xfrm>
          <a:prstGeom prst="actionButtonForwardNex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Управляющая кнопка: далее 19">
            <a:hlinkClick r:id="rId15" action="ppaction://hlinksldjump" highlightClick="1"/>
          </p:cNvPr>
          <p:cNvSpPr/>
          <p:nvPr/>
        </p:nvSpPr>
        <p:spPr>
          <a:xfrm>
            <a:off x="2000232" y="4572008"/>
            <a:ext cx="571504" cy="214314"/>
          </a:xfrm>
          <a:prstGeom prst="actionButtonForwardNex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Управляющая кнопка: далее 20">
            <a:hlinkClick r:id="rId16" action="ppaction://hlinksldjump" highlightClick="1"/>
          </p:cNvPr>
          <p:cNvSpPr/>
          <p:nvPr/>
        </p:nvSpPr>
        <p:spPr>
          <a:xfrm>
            <a:off x="5000628" y="4500570"/>
            <a:ext cx="642942" cy="214314"/>
          </a:xfrm>
          <a:prstGeom prst="actionButtonForwardNex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Управляющая кнопка: далее 21">
            <a:hlinkClick r:id="rId17" action="ppaction://hlinksldjump" highlightClick="1"/>
          </p:cNvPr>
          <p:cNvSpPr/>
          <p:nvPr/>
        </p:nvSpPr>
        <p:spPr>
          <a:xfrm>
            <a:off x="8001024" y="4500570"/>
            <a:ext cx="685226" cy="214314"/>
          </a:xfrm>
          <a:prstGeom prst="actionButtonForwardNex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Управляющая кнопка: далее 22">
            <a:hlinkClick r:id="rId18" action="ppaction://hlinksldjump" highlightClick="1"/>
          </p:cNvPr>
          <p:cNvSpPr/>
          <p:nvPr/>
        </p:nvSpPr>
        <p:spPr>
          <a:xfrm>
            <a:off x="3929058" y="6286520"/>
            <a:ext cx="571504" cy="214314"/>
          </a:xfrm>
          <a:prstGeom prst="actionButtonForwardNex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Управляющая кнопка: далее 23">
            <a:hlinkClick r:id="rId19" action="ppaction://hlinksldjump" highlightClick="1"/>
          </p:cNvPr>
          <p:cNvSpPr/>
          <p:nvPr/>
        </p:nvSpPr>
        <p:spPr>
          <a:xfrm>
            <a:off x="6357950" y="6286520"/>
            <a:ext cx="571504" cy="214314"/>
          </a:xfrm>
          <a:prstGeom prst="actionButtonForwardNex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857357" y="0"/>
            <a:ext cx="578647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Опиши животное</a:t>
            </a:r>
            <a:endParaRPr lang="ru-RU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>
                  <a:lumMod val="75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pic>
        <p:nvPicPr>
          <p:cNvPr id="5" name="Picture 5" descr="C:\Users\123\Pictures\CA1M_COW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14678" y="1285860"/>
            <a:ext cx="2357454" cy="2955018"/>
          </a:xfrm>
          <a:prstGeom prst="rect">
            <a:avLst/>
          </a:prstGeom>
          <a:noFill/>
          <a:ln w="19050">
            <a:solidFill>
              <a:schemeClr val="accent2">
                <a:lumMod val="50000"/>
              </a:schemeClr>
            </a:solidFill>
          </a:ln>
        </p:spPr>
      </p:pic>
      <p:pic>
        <p:nvPicPr>
          <p:cNvPr id="6" name="Picture 2" descr="http://fs.nashaucheba.ru/tw_files2/urls_3/1161/d-1160975/1160975_html_m5f50b1ab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472" y="1571612"/>
            <a:ext cx="1000132" cy="1531736"/>
          </a:xfrm>
          <a:prstGeom prst="rect">
            <a:avLst/>
          </a:prstGeom>
          <a:noFill/>
        </p:spPr>
      </p:pic>
      <p:pic>
        <p:nvPicPr>
          <p:cNvPr id="7" name="Picture 6" descr="http://im7-tub-ru.yandex.net/i?id=321296047-34-72&amp;n=2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0034" y="3428999"/>
            <a:ext cx="1143008" cy="1251469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1643042" y="3357562"/>
            <a:ext cx="114300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Мама-корова, папа -бык, сын- теленок</a:t>
            </a:r>
            <a:endParaRPr lang="ru-RU" dirty="0"/>
          </a:p>
        </p:txBody>
      </p:sp>
      <p:pic>
        <p:nvPicPr>
          <p:cNvPr id="11" name="Picture 4" descr="http://im7-tub-ru.yandex.net/i?id=145250705-46-72&amp;n=2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00034" y="5357826"/>
            <a:ext cx="1200147" cy="1000122"/>
          </a:xfrm>
          <a:prstGeom prst="rect">
            <a:avLst/>
          </a:prstGeom>
          <a:noFill/>
        </p:spPr>
      </p:pic>
      <p:sp>
        <p:nvSpPr>
          <p:cNvPr id="12" name="Прямоугольник 11"/>
          <p:cNvSpPr/>
          <p:nvPr/>
        </p:nvSpPr>
        <p:spPr>
          <a:xfrm>
            <a:off x="1857356" y="5715016"/>
            <a:ext cx="11207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коровник</a:t>
            </a:r>
            <a:endParaRPr lang="ru-RU" dirty="0"/>
          </a:p>
        </p:txBody>
      </p:sp>
      <p:pic>
        <p:nvPicPr>
          <p:cNvPr id="13" name="zvuki_zhivotnyh_-_korova_(iPlayer.fm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7"/>
          <a:stretch>
            <a:fillRect/>
          </a:stretch>
        </p:blipFill>
        <p:spPr>
          <a:xfrm>
            <a:off x="6715140" y="1785926"/>
            <a:ext cx="804866" cy="804866"/>
          </a:xfrm>
          <a:prstGeom prst="rect">
            <a:avLst/>
          </a:prstGeom>
        </p:spPr>
      </p:pic>
      <p:sp>
        <p:nvSpPr>
          <p:cNvPr id="14" name="Прямоугольник 13"/>
          <p:cNvSpPr/>
          <p:nvPr/>
        </p:nvSpPr>
        <p:spPr>
          <a:xfrm>
            <a:off x="7786710" y="1928802"/>
            <a:ext cx="8178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мычит</a:t>
            </a:r>
            <a:endParaRPr lang="ru-RU" dirty="0"/>
          </a:p>
        </p:txBody>
      </p:sp>
      <p:pic>
        <p:nvPicPr>
          <p:cNvPr id="15" name="Picture 10" descr="http://im1-tub-ru.yandex.net/i?id=208119162-51-72&amp;n=21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000760" y="3143248"/>
            <a:ext cx="1743071" cy="1071560"/>
          </a:xfrm>
          <a:prstGeom prst="rect">
            <a:avLst/>
          </a:prstGeom>
          <a:noFill/>
        </p:spPr>
      </p:pic>
      <p:sp>
        <p:nvSpPr>
          <p:cNvPr id="16" name="Прямоугольник 15"/>
          <p:cNvSpPr/>
          <p:nvPr/>
        </p:nvSpPr>
        <p:spPr>
          <a:xfrm>
            <a:off x="7858148" y="3143248"/>
            <a:ext cx="128585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Трава, солома, сено</a:t>
            </a:r>
            <a:endParaRPr lang="ru-RU" dirty="0"/>
          </a:p>
        </p:txBody>
      </p:sp>
      <p:pic>
        <p:nvPicPr>
          <p:cNvPr id="17" name="Picture 12" descr="http://school95.centerstart.ru/sites/default/files/u38/%D0%9F%D1%80%D0%B5%D0%B7%D0%B5%D0%BD%D1%82%D0%B0%D1%86%D0%B8%D1%8F1_1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429388" y="4929198"/>
            <a:ext cx="1136800" cy="1539684"/>
          </a:xfrm>
          <a:prstGeom prst="rect">
            <a:avLst/>
          </a:prstGeom>
          <a:noFill/>
        </p:spPr>
      </p:pic>
      <p:sp>
        <p:nvSpPr>
          <p:cNvPr id="18" name="Прямоугольник 17"/>
          <p:cNvSpPr/>
          <p:nvPr/>
        </p:nvSpPr>
        <p:spPr>
          <a:xfrm>
            <a:off x="7572396" y="5072074"/>
            <a:ext cx="15716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Молоко, молочные продукты, мясо</a:t>
            </a:r>
            <a:endParaRPr lang="ru-RU" dirty="0"/>
          </a:p>
        </p:txBody>
      </p:sp>
      <p:pic>
        <p:nvPicPr>
          <p:cNvPr id="19" name="Picture 14" descr="http://www.picturesof.net/_images_300/Picture_Drawing_on_Paper_Herd_Sheep_and_One_Black_Sheep_Standing_Alone_in_This_Vector_Clip_Art_Illustration_110810-172347-538001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571868" y="5000636"/>
            <a:ext cx="1357322" cy="1417648"/>
          </a:xfrm>
          <a:prstGeom prst="rect">
            <a:avLst/>
          </a:prstGeom>
          <a:noFill/>
        </p:spPr>
      </p:pic>
      <p:sp>
        <p:nvSpPr>
          <p:cNvPr id="20" name="Прямоугольник 19"/>
          <p:cNvSpPr/>
          <p:nvPr/>
        </p:nvSpPr>
        <p:spPr>
          <a:xfrm>
            <a:off x="5072066" y="5572140"/>
            <a:ext cx="7306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стадо</a:t>
            </a:r>
            <a:endParaRPr lang="ru-RU" dirty="0"/>
          </a:p>
        </p:txBody>
      </p:sp>
      <p:sp>
        <p:nvSpPr>
          <p:cNvPr id="21" name="Управляющая кнопка: назад 20">
            <a:hlinkClick r:id="rId11" action="ppaction://hlinksldjump" highlightClick="1"/>
          </p:cNvPr>
          <p:cNvSpPr/>
          <p:nvPr/>
        </p:nvSpPr>
        <p:spPr>
          <a:xfrm>
            <a:off x="1214414" y="428604"/>
            <a:ext cx="642942" cy="214314"/>
          </a:xfrm>
          <a:prstGeom prst="actionButtonBackPrevious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Управляющая кнопка: далее 21">
            <a:hlinkClick r:id="rId12" action="ppaction://hlinksldjump" highlightClick="1"/>
          </p:cNvPr>
          <p:cNvSpPr/>
          <p:nvPr/>
        </p:nvSpPr>
        <p:spPr>
          <a:xfrm>
            <a:off x="7643834" y="500042"/>
            <a:ext cx="756664" cy="214314"/>
          </a:xfrm>
          <a:prstGeom prst="actionButtonForwardNex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9" dur="15929" fill="hold"/>
                                        <p:tgtEl>
                                          <p:spTgt spid="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audio>
              <p:cMediaNode>
                <p:cTn id="6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"/>
                </p:tgtEl>
              </p:cMediaNode>
            </p:audio>
          </p:childTnLst>
        </p:cTn>
      </p:par>
    </p:tnLst>
    <p:bldLst>
      <p:bldP spid="10" grpId="0"/>
      <p:bldP spid="12" grpId="0"/>
      <p:bldP spid="14" grpId="0"/>
      <p:bldP spid="16" grpId="0"/>
      <p:bldP spid="18" grpId="0"/>
      <p:bldP spid="2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C:\Users\123\Pictures\item_242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14678" y="1785926"/>
            <a:ext cx="2357454" cy="2607803"/>
          </a:xfrm>
          <a:prstGeom prst="rect">
            <a:avLst/>
          </a:prstGeom>
          <a:noFill/>
          <a:ln w="19050">
            <a:solidFill>
              <a:schemeClr val="accent2">
                <a:lumMod val="50000"/>
              </a:schemeClr>
            </a:solidFill>
          </a:ln>
        </p:spPr>
      </p:pic>
      <p:sp>
        <p:nvSpPr>
          <p:cNvPr id="5" name="Прямоугольник 4"/>
          <p:cNvSpPr/>
          <p:nvPr/>
        </p:nvSpPr>
        <p:spPr>
          <a:xfrm>
            <a:off x="1785918" y="285728"/>
            <a:ext cx="602796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Опиши животное</a:t>
            </a:r>
            <a:endParaRPr lang="ru-RU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>
                  <a:lumMod val="75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pic>
        <p:nvPicPr>
          <p:cNvPr id="6" name="Picture 2" descr="http://fs.nashaucheba.ru/tw_files2/urls_3/1161/d-1160975/1160975_html_m5f50b1ab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472" y="1571612"/>
            <a:ext cx="1000132" cy="1531736"/>
          </a:xfrm>
          <a:prstGeom prst="rect">
            <a:avLst/>
          </a:prstGeom>
          <a:noFill/>
        </p:spPr>
      </p:pic>
      <p:pic>
        <p:nvPicPr>
          <p:cNvPr id="7" name="Picture 6" descr="http://im7-tub-ru.yandex.net/i?id=321296047-34-72&amp;n=2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0034" y="3428999"/>
            <a:ext cx="1143008" cy="1251469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1714480" y="3571876"/>
            <a:ext cx="121444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Коза, козел, козленок</a:t>
            </a:r>
            <a:endParaRPr lang="ru-RU" dirty="0"/>
          </a:p>
        </p:txBody>
      </p:sp>
      <p:pic>
        <p:nvPicPr>
          <p:cNvPr id="9" name="Picture 4" descr="http://im7-tub-ru.yandex.net/i?id=145250705-46-72&amp;n=2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00034" y="5357826"/>
            <a:ext cx="1200147" cy="1000122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1857356" y="5715016"/>
            <a:ext cx="6270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хлев</a:t>
            </a:r>
            <a:endParaRPr lang="ru-RU" dirty="0"/>
          </a:p>
        </p:txBody>
      </p:sp>
      <p:pic>
        <p:nvPicPr>
          <p:cNvPr id="11" name="Bleyanie_kozy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7"/>
          <a:stretch>
            <a:fillRect/>
          </a:stretch>
        </p:blipFill>
        <p:spPr>
          <a:xfrm>
            <a:off x="6643702" y="1643050"/>
            <a:ext cx="1000132" cy="1000132"/>
          </a:xfrm>
          <a:prstGeom prst="rect">
            <a:avLst/>
          </a:prstGeom>
        </p:spPr>
      </p:pic>
      <p:sp>
        <p:nvSpPr>
          <p:cNvPr id="12" name="Прямоугольник 11"/>
          <p:cNvSpPr/>
          <p:nvPr/>
        </p:nvSpPr>
        <p:spPr>
          <a:xfrm>
            <a:off x="7858148" y="1857364"/>
            <a:ext cx="740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блеет</a:t>
            </a:r>
            <a:endParaRPr lang="ru-RU" dirty="0"/>
          </a:p>
        </p:txBody>
      </p:sp>
      <p:pic>
        <p:nvPicPr>
          <p:cNvPr id="13" name="Picture 10" descr="http://im1-tub-ru.yandex.net/i?id=208119162-51-72&amp;n=21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286512" y="3143248"/>
            <a:ext cx="1743071" cy="1071560"/>
          </a:xfrm>
          <a:prstGeom prst="rect">
            <a:avLst/>
          </a:prstGeom>
          <a:noFill/>
        </p:spPr>
      </p:pic>
      <p:sp>
        <p:nvSpPr>
          <p:cNvPr id="14" name="Прямоугольник 13"/>
          <p:cNvSpPr/>
          <p:nvPr/>
        </p:nvSpPr>
        <p:spPr>
          <a:xfrm>
            <a:off x="8143900" y="3286124"/>
            <a:ext cx="10001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Трава, сено</a:t>
            </a:r>
            <a:endParaRPr lang="ru-RU" dirty="0"/>
          </a:p>
        </p:txBody>
      </p:sp>
      <p:pic>
        <p:nvPicPr>
          <p:cNvPr id="15" name="Picture 12" descr="http://school95.centerstart.ru/sites/default/files/u38/%D0%9F%D1%80%D0%B5%D0%B7%D0%B5%D0%BD%D1%82%D0%B0%D1%86%D0%B8%D1%8F1_1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786578" y="4857760"/>
            <a:ext cx="1136800" cy="1539684"/>
          </a:xfrm>
          <a:prstGeom prst="rect">
            <a:avLst/>
          </a:prstGeom>
          <a:noFill/>
        </p:spPr>
      </p:pic>
      <p:sp>
        <p:nvSpPr>
          <p:cNvPr id="16" name="Прямоугольник 15"/>
          <p:cNvSpPr/>
          <p:nvPr/>
        </p:nvSpPr>
        <p:spPr>
          <a:xfrm>
            <a:off x="8000991" y="5000636"/>
            <a:ext cx="114300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Молоко, сыр, мясо, пух, кожа</a:t>
            </a:r>
            <a:endParaRPr lang="ru-RU" dirty="0"/>
          </a:p>
        </p:txBody>
      </p:sp>
      <p:pic>
        <p:nvPicPr>
          <p:cNvPr id="17" name="Picture 14" descr="http://www.picturesof.net/_images_300/Picture_Drawing_on_Paper_Herd_Sheep_and_One_Black_Sheep_Standing_Alone_in_This_Vector_Clip_Art_Illustration_110810-172347-538001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500430" y="5143512"/>
            <a:ext cx="1357322" cy="1417648"/>
          </a:xfrm>
          <a:prstGeom prst="rect">
            <a:avLst/>
          </a:prstGeom>
          <a:noFill/>
        </p:spPr>
      </p:pic>
      <p:sp>
        <p:nvSpPr>
          <p:cNvPr id="18" name="Прямоугольник 17"/>
          <p:cNvSpPr/>
          <p:nvPr/>
        </p:nvSpPr>
        <p:spPr>
          <a:xfrm>
            <a:off x="5000628" y="5643578"/>
            <a:ext cx="7306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стадо</a:t>
            </a:r>
            <a:endParaRPr lang="ru-RU" dirty="0"/>
          </a:p>
        </p:txBody>
      </p:sp>
      <p:sp>
        <p:nvSpPr>
          <p:cNvPr id="19" name="Управляющая кнопка: назад 18">
            <a:hlinkClick r:id="rId11" action="ppaction://hlinksldjump" highlightClick="1"/>
          </p:cNvPr>
          <p:cNvSpPr/>
          <p:nvPr/>
        </p:nvSpPr>
        <p:spPr>
          <a:xfrm>
            <a:off x="1214414" y="642918"/>
            <a:ext cx="714380" cy="214314"/>
          </a:xfrm>
          <a:prstGeom prst="actionButtonBackPrevious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Управляющая кнопка: далее 19">
            <a:hlinkClick r:id="rId12" action="ppaction://hlinksldjump" highlightClick="1"/>
          </p:cNvPr>
          <p:cNvSpPr/>
          <p:nvPr/>
        </p:nvSpPr>
        <p:spPr>
          <a:xfrm>
            <a:off x="7715272" y="714356"/>
            <a:ext cx="685226" cy="214314"/>
          </a:xfrm>
          <a:prstGeom prst="actionButtonForwardNex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5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</p:childTnLst>
        </p:cTn>
      </p:par>
    </p:tnLst>
    <p:bldLst>
      <p:bldP spid="8" grpId="0"/>
      <p:bldP spid="10" grpId="0"/>
      <p:bldP spid="12" grpId="0"/>
      <p:bldP spid="14" grpId="0"/>
      <p:bldP spid="16" grpId="0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C:\Users\123\Pictures\5112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14612" y="1500174"/>
            <a:ext cx="3143272" cy="3143272"/>
          </a:xfrm>
          <a:prstGeom prst="rect">
            <a:avLst/>
          </a:prstGeom>
          <a:noFill/>
          <a:ln w="19050">
            <a:solidFill>
              <a:schemeClr val="accent2">
                <a:lumMod val="50000"/>
              </a:schemeClr>
            </a:solidFill>
          </a:ln>
        </p:spPr>
      </p:pic>
      <p:sp>
        <p:nvSpPr>
          <p:cNvPr id="3" name="Прямоугольник 2"/>
          <p:cNvSpPr/>
          <p:nvPr/>
        </p:nvSpPr>
        <p:spPr>
          <a:xfrm>
            <a:off x="1643042" y="142852"/>
            <a:ext cx="617083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Опиши животное</a:t>
            </a:r>
            <a:endParaRPr lang="ru-RU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>
                  <a:lumMod val="75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pic>
        <p:nvPicPr>
          <p:cNvPr id="4" name="Picture 2" descr="http://fs.nashaucheba.ru/tw_files2/urls_3/1161/d-1160975/1160975_html_m5f50b1ab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472" y="1571612"/>
            <a:ext cx="1000132" cy="1531736"/>
          </a:xfrm>
          <a:prstGeom prst="rect">
            <a:avLst/>
          </a:prstGeom>
          <a:noFill/>
        </p:spPr>
      </p:pic>
      <p:pic>
        <p:nvPicPr>
          <p:cNvPr id="5" name="Picture 6" descr="http://im7-tub-ru.yandex.net/i?id=321296047-34-72&amp;n=2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0034" y="3428999"/>
            <a:ext cx="1143008" cy="1251469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 rot="10800000" flipV="1">
            <a:off x="1714480" y="3643314"/>
            <a:ext cx="100013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Баран, овца, ягненок</a:t>
            </a:r>
            <a:endParaRPr lang="ru-RU" dirty="0"/>
          </a:p>
        </p:txBody>
      </p:sp>
      <p:pic>
        <p:nvPicPr>
          <p:cNvPr id="7" name="Picture 4" descr="http://im7-tub-ru.yandex.net/i?id=145250705-46-72&amp;n=2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00034" y="5357826"/>
            <a:ext cx="1200147" cy="1000122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1857356" y="5715016"/>
            <a:ext cx="9909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овчарня</a:t>
            </a:r>
            <a:endParaRPr lang="ru-RU" dirty="0"/>
          </a:p>
        </p:txBody>
      </p:sp>
      <p:pic>
        <p:nvPicPr>
          <p:cNvPr id="9" name="Ovcca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7"/>
          <a:stretch>
            <a:fillRect/>
          </a:stretch>
        </p:blipFill>
        <p:spPr>
          <a:xfrm>
            <a:off x="6500826" y="1571612"/>
            <a:ext cx="857256" cy="857256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7643834" y="1714488"/>
            <a:ext cx="740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блеет</a:t>
            </a:r>
            <a:endParaRPr lang="ru-RU" dirty="0"/>
          </a:p>
        </p:txBody>
      </p:sp>
      <p:pic>
        <p:nvPicPr>
          <p:cNvPr id="11" name="Picture 10" descr="http://im1-tub-ru.yandex.net/i?id=208119162-51-72&amp;n=21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215074" y="3000372"/>
            <a:ext cx="1743071" cy="1071560"/>
          </a:xfrm>
          <a:prstGeom prst="rect">
            <a:avLst/>
          </a:prstGeom>
          <a:noFill/>
        </p:spPr>
      </p:pic>
      <p:sp>
        <p:nvSpPr>
          <p:cNvPr id="12" name="Прямоугольник 11"/>
          <p:cNvSpPr/>
          <p:nvPr/>
        </p:nvSpPr>
        <p:spPr>
          <a:xfrm>
            <a:off x="8072462" y="3071810"/>
            <a:ext cx="92869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Трава, сено</a:t>
            </a:r>
            <a:endParaRPr lang="ru-RU" dirty="0"/>
          </a:p>
        </p:txBody>
      </p:sp>
      <p:pic>
        <p:nvPicPr>
          <p:cNvPr id="13" name="Picture 12" descr="http://school95.centerstart.ru/sites/default/files/u38/%D0%9F%D1%80%D0%B5%D0%B7%D0%B5%D0%BD%D1%82%D0%B0%D1%86%D0%B8%D1%8F1_1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500826" y="4929198"/>
            <a:ext cx="1136800" cy="1539684"/>
          </a:xfrm>
          <a:prstGeom prst="rect">
            <a:avLst/>
          </a:prstGeom>
          <a:noFill/>
        </p:spPr>
      </p:pic>
      <p:sp>
        <p:nvSpPr>
          <p:cNvPr id="14" name="Прямоугольник 13"/>
          <p:cNvSpPr/>
          <p:nvPr/>
        </p:nvSpPr>
        <p:spPr>
          <a:xfrm>
            <a:off x="7715272" y="4929198"/>
            <a:ext cx="128585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Шерсть, мясо, овчина, сыр - брынза</a:t>
            </a:r>
            <a:endParaRPr lang="ru-RU" dirty="0"/>
          </a:p>
        </p:txBody>
      </p:sp>
      <p:pic>
        <p:nvPicPr>
          <p:cNvPr id="15" name="Picture 14" descr="http://www.picturesof.net/_images_300/Picture_Drawing_on_Paper_Herd_Sheep_and_One_Black_Sheep_Standing_Alone_in_This_Vector_Clip_Art_Illustration_110810-172347-538001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571868" y="5143512"/>
            <a:ext cx="1357322" cy="1417648"/>
          </a:xfrm>
          <a:prstGeom prst="rect">
            <a:avLst/>
          </a:prstGeom>
          <a:noFill/>
        </p:spPr>
      </p:pic>
      <p:sp>
        <p:nvSpPr>
          <p:cNvPr id="16" name="Прямоугольник 15"/>
          <p:cNvSpPr/>
          <p:nvPr/>
        </p:nvSpPr>
        <p:spPr>
          <a:xfrm>
            <a:off x="5072066" y="5643578"/>
            <a:ext cx="7376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отара</a:t>
            </a:r>
            <a:endParaRPr lang="ru-RU" dirty="0"/>
          </a:p>
        </p:txBody>
      </p:sp>
      <p:sp>
        <p:nvSpPr>
          <p:cNvPr id="17" name="Управляющая кнопка: назад 16">
            <a:hlinkClick r:id="rId11" action="ppaction://hlinksldjump" highlightClick="1"/>
          </p:cNvPr>
          <p:cNvSpPr/>
          <p:nvPr/>
        </p:nvSpPr>
        <p:spPr>
          <a:xfrm>
            <a:off x="1142976" y="571480"/>
            <a:ext cx="785818" cy="285752"/>
          </a:xfrm>
          <a:prstGeom prst="actionButtonBackPrevious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Управляющая кнопка: далее 17">
            <a:hlinkClick r:id="rId12" action="ppaction://hlinksldjump" highlightClick="1"/>
          </p:cNvPr>
          <p:cNvSpPr/>
          <p:nvPr/>
        </p:nvSpPr>
        <p:spPr>
          <a:xfrm>
            <a:off x="7643834" y="571480"/>
            <a:ext cx="828102" cy="285752"/>
          </a:xfrm>
          <a:prstGeom prst="actionButtonForwardNex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5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  <p:bldLst>
      <p:bldP spid="6" grpId="0"/>
      <p:bldP spid="8" grpId="0"/>
      <p:bldP spid="10" grpId="0"/>
      <p:bldP spid="12" grpId="0"/>
      <p:bldP spid="14" grpId="0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2" descr="C:\Users\123\Pictures\73SCCAIXN6TMCASRMMXKCAWNULPECAG7FQV7CAK3QHY1CAR3HVSLCABH73F6CA69CPB6CAE9BVFDCA5IWF61CA7RWCAKCAREOLKKCA6LQCKJCA00ADS9CAXK4H25CAY8PDWKCAO2BD2SCAOV2FSHCAD83FQ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28926" y="1571612"/>
            <a:ext cx="3132110" cy="2672734"/>
          </a:xfrm>
          <a:prstGeom prst="rect">
            <a:avLst/>
          </a:prstGeom>
          <a:noFill/>
          <a:ln w="19050">
            <a:solidFill>
              <a:schemeClr val="accent2">
                <a:lumMod val="50000"/>
              </a:schemeClr>
            </a:solidFill>
          </a:ln>
        </p:spPr>
      </p:pic>
      <p:sp>
        <p:nvSpPr>
          <p:cNvPr id="3" name="Прямоугольник 2"/>
          <p:cNvSpPr/>
          <p:nvPr/>
        </p:nvSpPr>
        <p:spPr>
          <a:xfrm>
            <a:off x="1785918" y="214290"/>
            <a:ext cx="54523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Опиши животное</a:t>
            </a:r>
            <a:endParaRPr lang="ru-RU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>
                  <a:lumMod val="75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pic>
        <p:nvPicPr>
          <p:cNvPr id="4" name="Picture 2" descr="http://fs.nashaucheba.ru/tw_files2/urls_3/1161/d-1160975/1160975_html_m5f50b1ab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472" y="1571612"/>
            <a:ext cx="1000132" cy="1531736"/>
          </a:xfrm>
          <a:prstGeom prst="rect">
            <a:avLst/>
          </a:prstGeom>
          <a:noFill/>
        </p:spPr>
      </p:pic>
      <p:pic>
        <p:nvPicPr>
          <p:cNvPr id="5" name="Picture 6" descr="http://im7-tub-ru.yandex.net/i?id=321296047-34-72&amp;n=2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0034" y="3428999"/>
            <a:ext cx="1143008" cy="1251469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643042" y="3571876"/>
            <a:ext cx="128588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Кобыла, </a:t>
            </a:r>
          </a:p>
          <a:p>
            <a:r>
              <a:rPr lang="ru-RU" dirty="0" smtClean="0"/>
              <a:t>жеребец, </a:t>
            </a:r>
          </a:p>
          <a:p>
            <a:r>
              <a:rPr lang="ru-RU" dirty="0" smtClean="0"/>
              <a:t>жеребенок</a:t>
            </a:r>
            <a:endParaRPr lang="ru-RU" dirty="0"/>
          </a:p>
        </p:txBody>
      </p:sp>
      <p:pic>
        <p:nvPicPr>
          <p:cNvPr id="7" name="Picture 4" descr="http://im7-tub-ru.yandex.net/i?id=145250705-46-72&amp;n=2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00034" y="5357826"/>
            <a:ext cx="1200147" cy="1000122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1785918" y="5715016"/>
            <a:ext cx="11015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конюшня</a:t>
            </a:r>
            <a:endParaRPr lang="ru-RU" dirty="0"/>
          </a:p>
        </p:txBody>
      </p:sp>
      <p:pic>
        <p:nvPicPr>
          <p:cNvPr id="9" name="Zvuki_zhivotnyh_-_loshadka_(iPlayer.fm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7"/>
          <a:stretch>
            <a:fillRect/>
          </a:stretch>
        </p:blipFill>
        <p:spPr>
          <a:xfrm>
            <a:off x="6500826" y="1785926"/>
            <a:ext cx="857256" cy="857256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7500958" y="2000240"/>
            <a:ext cx="66556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ржет</a:t>
            </a:r>
            <a:endParaRPr lang="ru-RU" dirty="0"/>
          </a:p>
        </p:txBody>
      </p:sp>
      <p:pic>
        <p:nvPicPr>
          <p:cNvPr id="11" name="Picture 10" descr="http://im1-tub-ru.yandex.net/i?id=208119162-51-72&amp;n=21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215074" y="3286124"/>
            <a:ext cx="1743071" cy="1071560"/>
          </a:xfrm>
          <a:prstGeom prst="rect">
            <a:avLst/>
          </a:prstGeom>
          <a:noFill/>
        </p:spPr>
      </p:pic>
      <p:sp>
        <p:nvSpPr>
          <p:cNvPr id="12" name="Прямоугольник 11"/>
          <p:cNvSpPr/>
          <p:nvPr/>
        </p:nvSpPr>
        <p:spPr>
          <a:xfrm>
            <a:off x="8001024" y="3214686"/>
            <a:ext cx="11429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Трава, овес, сено, солома</a:t>
            </a:r>
            <a:endParaRPr lang="ru-RU" dirty="0"/>
          </a:p>
        </p:txBody>
      </p:sp>
      <p:pic>
        <p:nvPicPr>
          <p:cNvPr id="13" name="Picture 12" descr="http://school95.centerstart.ru/sites/default/files/u38/%D0%9F%D1%80%D0%B5%D0%B7%D0%B5%D0%BD%D1%82%D0%B0%D1%86%D0%B8%D1%8F1_1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429388" y="5000636"/>
            <a:ext cx="1136800" cy="1539684"/>
          </a:xfrm>
          <a:prstGeom prst="rect">
            <a:avLst/>
          </a:prstGeom>
          <a:noFill/>
        </p:spPr>
      </p:pic>
      <p:sp>
        <p:nvSpPr>
          <p:cNvPr id="14" name="Прямоугольник 13"/>
          <p:cNvSpPr/>
          <p:nvPr/>
        </p:nvSpPr>
        <p:spPr>
          <a:xfrm>
            <a:off x="7643834" y="5214950"/>
            <a:ext cx="11429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Верховая езда, тяговая сила</a:t>
            </a:r>
            <a:endParaRPr lang="ru-RU" dirty="0"/>
          </a:p>
        </p:txBody>
      </p:sp>
      <p:pic>
        <p:nvPicPr>
          <p:cNvPr id="15" name="Picture 14" descr="http://www.picturesof.net/_images_300/Picture_Drawing_on_Paper_Herd_Sheep_and_One_Black_Sheep_Standing_Alone_in_This_Vector_Clip_Art_Illustration_110810-172347-538001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571868" y="5143512"/>
            <a:ext cx="1357322" cy="1417648"/>
          </a:xfrm>
          <a:prstGeom prst="rect">
            <a:avLst/>
          </a:prstGeom>
          <a:noFill/>
        </p:spPr>
      </p:pic>
      <p:sp>
        <p:nvSpPr>
          <p:cNvPr id="16" name="Прямоугольник 15"/>
          <p:cNvSpPr/>
          <p:nvPr/>
        </p:nvSpPr>
        <p:spPr>
          <a:xfrm>
            <a:off x="5000628" y="5715016"/>
            <a:ext cx="7344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табун</a:t>
            </a:r>
            <a:endParaRPr lang="ru-RU" dirty="0"/>
          </a:p>
        </p:txBody>
      </p:sp>
      <p:sp>
        <p:nvSpPr>
          <p:cNvPr id="17" name="Управляющая кнопка: назад 16">
            <a:hlinkClick r:id="rId11" action="ppaction://hlinksldjump" highlightClick="1"/>
          </p:cNvPr>
          <p:cNvSpPr/>
          <p:nvPr/>
        </p:nvSpPr>
        <p:spPr>
          <a:xfrm>
            <a:off x="928662" y="571480"/>
            <a:ext cx="714380" cy="285752"/>
          </a:xfrm>
          <a:prstGeom prst="actionButtonBackPrevious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Управляющая кнопка: далее 17">
            <a:hlinkClick r:id="rId12" action="ppaction://hlinksldjump" highlightClick="1"/>
          </p:cNvPr>
          <p:cNvSpPr/>
          <p:nvPr/>
        </p:nvSpPr>
        <p:spPr>
          <a:xfrm>
            <a:off x="7358082" y="642918"/>
            <a:ext cx="685226" cy="285752"/>
          </a:xfrm>
          <a:prstGeom prst="actionButtonForwardNex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5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  <p:bldLst>
      <p:bldP spid="6" grpId="0"/>
      <p:bldP spid="8" grpId="0"/>
      <p:bldP spid="10" grpId="0"/>
      <p:bldP spid="12" grpId="0"/>
      <p:bldP spid="14" grpId="0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9" descr="C:\Users\123\Pictures\1Z9HCAIBMDZZCARJ7T52CAB5W1VGCASWDOGLCACQT96RCA16CSCBCAYH7DJRCAAAFK28CAZTB0SKCA671X10CA3UUB7BCABVUR4QCA4WU5PFCA8QF0UFCAQNYP0CCA3WB419CAGOJF8ECA7G9556CAJN1NS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14612" y="1428736"/>
            <a:ext cx="3097508" cy="2857520"/>
          </a:xfrm>
          <a:prstGeom prst="rect">
            <a:avLst/>
          </a:prstGeom>
          <a:noFill/>
          <a:ln w="19050">
            <a:solidFill>
              <a:schemeClr val="accent6">
                <a:lumMod val="50000"/>
              </a:schemeClr>
            </a:solidFill>
          </a:ln>
        </p:spPr>
      </p:pic>
      <p:sp>
        <p:nvSpPr>
          <p:cNvPr id="3" name="Прямоугольник 2"/>
          <p:cNvSpPr/>
          <p:nvPr/>
        </p:nvSpPr>
        <p:spPr>
          <a:xfrm>
            <a:off x="1643042" y="0"/>
            <a:ext cx="617083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Опиши животное</a:t>
            </a:r>
            <a:endParaRPr lang="ru-RU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>
                  <a:lumMod val="75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pic>
        <p:nvPicPr>
          <p:cNvPr id="4" name="Picture 2" descr="http://fs.nashaucheba.ru/tw_files2/urls_3/1161/d-1160975/1160975_html_m5f50b1ab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1472" y="1571612"/>
            <a:ext cx="1000132" cy="1531736"/>
          </a:xfrm>
          <a:prstGeom prst="rect">
            <a:avLst/>
          </a:prstGeom>
          <a:noFill/>
        </p:spPr>
      </p:pic>
      <p:pic>
        <p:nvPicPr>
          <p:cNvPr id="5" name="Picture 6" descr="http://im7-tub-ru.yandex.net/i?id=321296047-34-72&amp;n=2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00034" y="3428999"/>
            <a:ext cx="1143008" cy="1251469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643042" y="3643314"/>
            <a:ext cx="136922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Свинья, хряк, поросенок</a:t>
            </a:r>
            <a:endParaRPr lang="ru-RU" dirty="0"/>
          </a:p>
        </p:txBody>
      </p:sp>
      <p:pic>
        <p:nvPicPr>
          <p:cNvPr id="7" name="Picture 4" descr="http://im7-tub-ru.yandex.net/i?id=145250705-46-72&amp;n=21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00034" y="5357826"/>
            <a:ext cx="1200147" cy="1000122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1785918" y="5643578"/>
            <a:ext cx="12298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свинарник</a:t>
            </a:r>
            <a:endParaRPr lang="ru-RU" dirty="0"/>
          </a:p>
        </p:txBody>
      </p:sp>
      <p:pic>
        <p:nvPicPr>
          <p:cNvPr id="9" name="zvuki_zhivotnyh_-_porosenok_(iPlayer.fm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8"/>
          <a:stretch>
            <a:fillRect/>
          </a:stretch>
        </p:blipFill>
        <p:spPr>
          <a:xfrm>
            <a:off x="6500826" y="1643050"/>
            <a:ext cx="1019180" cy="1019180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7715272" y="1857364"/>
            <a:ext cx="9914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хрюкает</a:t>
            </a:r>
            <a:endParaRPr lang="ru-RU" dirty="0"/>
          </a:p>
        </p:txBody>
      </p:sp>
      <p:pic>
        <p:nvPicPr>
          <p:cNvPr id="11" name="Picture 10" descr="http://im1-tub-ru.yandex.net/i?id=208119162-51-72&amp;n=21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215074" y="3143248"/>
            <a:ext cx="1743071" cy="1071560"/>
          </a:xfrm>
          <a:prstGeom prst="rect">
            <a:avLst/>
          </a:prstGeom>
          <a:noFill/>
        </p:spPr>
      </p:pic>
      <p:sp>
        <p:nvSpPr>
          <p:cNvPr id="12" name="Прямоугольник 11"/>
          <p:cNvSpPr/>
          <p:nvPr/>
        </p:nvSpPr>
        <p:spPr>
          <a:xfrm>
            <a:off x="8001024" y="3500438"/>
            <a:ext cx="9797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всеядна</a:t>
            </a:r>
            <a:endParaRPr lang="ru-RU" dirty="0"/>
          </a:p>
        </p:txBody>
      </p:sp>
      <p:pic>
        <p:nvPicPr>
          <p:cNvPr id="13" name="Picture 12" descr="http://school95.centerstart.ru/sites/default/files/u38/%D0%9F%D1%80%D0%B5%D0%B7%D0%B5%D0%BD%D1%82%D0%B0%D1%86%D0%B8%D1%8F1_1.jp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286512" y="5000636"/>
            <a:ext cx="1136800" cy="1539684"/>
          </a:xfrm>
          <a:prstGeom prst="rect">
            <a:avLst/>
          </a:prstGeom>
          <a:noFill/>
        </p:spPr>
      </p:pic>
      <p:sp>
        <p:nvSpPr>
          <p:cNvPr id="14" name="Прямоугольник 13"/>
          <p:cNvSpPr/>
          <p:nvPr/>
        </p:nvSpPr>
        <p:spPr>
          <a:xfrm>
            <a:off x="7643834" y="5572140"/>
            <a:ext cx="66877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мясо</a:t>
            </a:r>
            <a:endParaRPr lang="ru-RU" dirty="0"/>
          </a:p>
        </p:txBody>
      </p:sp>
      <p:pic>
        <p:nvPicPr>
          <p:cNvPr id="15" name="Picture 14" descr="http://www.picturesof.net/_images_300/Picture_Drawing_on_Paper_Herd_Sheep_and_One_Black_Sheep_Standing_Alone_in_This_Vector_Clip_Art_Illustration_110810-172347-538001.jp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143240" y="5143512"/>
            <a:ext cx="1357322" cy="1417648"/>
          </a:xfrm>
          <a:prstGeom prst="rect">
            <a:avLst/>
          </a:prstGeom>
          <a:noFill/>
        </p:spPr>
      </p:pic>
      <p:sp>
        <p:nvSpPr>
          <p:cNvPr id="16" name="Прямоугольник 15"/>
          <p:cNvSpPr/>
          <p:nvPr/>
        </p:nvSpPr>
        <p:spPr>
          <a:xfrm>
            <a:off x="4572000" y="5643578"/>
            <a:ext cx="14109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стадо, свиноферма</a:t>
            </a:r>
            <a:endParaRPr lang="ru-RU" dirty="0"/>
          </a:p>
        </p:txBody>
      </p:sp>
      <p:sp>
        <p:nvSpPr>
          <p:cNvPr id="17" name="Управляющая кнопка: назад 16">
            <a:hlinkClick r:id="rId12" action="ppaction://hlinksldjump" highlightClick="1"/>
          </p:cNvPr>
          <p:cNvSpPr/>
          <p:nvPr/>
        </p:nvSpPr>
        <p:spPr>
          <a:xfrm>
            <a:off x="1214414" y="357166"/>
            <a:ext cx="714380" cy="285752"/>
          </a:xfrm>
          <a:prstGeom prst="actionButtonBackPrevious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Управляющая кнопка: далее 17">
            <a:hlinkClick r:id="rId13" action="ppaction://hlinksldjump" highlightClick="1"/>
          </p:cNvPr>
          <p:cNvSpPr/>
          <p:nvPr/>
        </p:nvSpPr>
        <p:spPr>
          <a:xfrm>
            <a:off x="7643834" y="428604"/>
            <a:ext cx="756664" cy="285752"/>
          </a:xfrm>
          <a:prstGeom prst="actionButtonForwardNex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5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  <p:bldLst>
      <p:bldP spid="6" grpId="0"/>
      <p:bldP spid="8" grpId="0"/>
      <p:bldP spid="10" grpId="0"/>
      <p:bldP spid="12" grpId="0"/>
      <p:bldP spid="14" grpId="0"/>
      <p:bldP spid="16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368</TotalTime>
  <Words>403</Words>
  <Application>Microsoft Office PowerPoint</Application>
  <PresentationFormat>Экран (4:3)</PresentationFormat>
  <Paragraphs>99</Paragraphs>
  <Slides>14</Slides>
  <Notes>1</Notes>
  <HiddenSlides>0</HiddenSlides>
  <MMClips>10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Home</dc:creator>
  <cp:lastModifiedBy>Home</cp:lastModifiedBy>
  <cp:revision>27</cp:revision>
  <dcterms:created xsi:type="dcterms:W3CDTF">2015-01-25T11:26:38Z</dcterms:created>
  <dcterms:modified xsi:type="dcterms:W3CDTF">2015-01-25T18:09:25Z</dcterms:modified>
</cp:coreProperties>
</file>