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0" r:id="rId6"/>
    <p:sldId id="263" r:id="rId7"/>
    <p:sldId id="281" r:id="rId8"/>
    <p:sldId id="266" r:id="rId9"/>
    <p:sldId id="267" r:id="rId10"/>
    <p:sldId id="268" r:id="rId11"/>
    <p:sldId id="271" r:id="rId12"/>
    <p:sldId id="270" r:id="rId13"/>
    <p:sldId id="269" r:id="rId14"/>
    <p:sldId id="272" r:id="rId15"/>
    <p:sldId id="273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F35"/>
    <a:srgbClr val="FFFF66"/>
    <a:srgbClr val="CC9900"/>
    <a:srgbClr val="009900"/>
    <a:srgbClr val="5AAD39"/>
    <a:srgbClr val="37AF4B"/>
    <a:srgbClr val="008E40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F4E7-22F0-4D74-A09B-7FD5F3445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19C6-C2F5-47D1-B7D4-0F57031BB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EC882-6B99-4B69-B6DB-2FAF7F89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ACA1-451E-479C-BA47-6822E0585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F62F-35BF-47BD-A100-EB6D392B4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3353-265E-4ED5-8A6F-BB77415CE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2B30-A3CB-46B5-80D4-15E41D3FE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533D-C382-469D-B6B7-B3FB51747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9731-4ED3-4C0D-B84B-1629D4A1E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DF55-90AF-4220-8168-855200685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6CC0D-E773-4FF6-B560-CB57BDBD8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4C1BCD5-7580-4903-BDFB-DD931E75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1143000"/>
            <a:ext cx="7772400" cy="1143000"/>
          </a:xfrm>
        </p:spPr>
        <p:txBody>
          <a:bodyPr/>
          <a:lstStyle/>
          <a:p>
            <a:pPr eaLnBrk="1" hangingPunct="1"/>
            <a:r>
              <a:rPr lang="ru-RU" sz="7000" dirty="0" smtClean="0">
                <a:solidFill>
                  <a:srgbClr val="1E4649"/>
                </a:solidFill>
                <a:latin typeface="Arial Black" pitchFamily="34" charset="0"/>
              </a:rPr>
              <a:t/>
            </a:r>
            <a:br>
              <a:rPr lang="ru-RU" sz="7000" dirty="0" smtClean="0">
                <a:solidFill>
                  <a:srgbClr val="1E4649"/>
                </a:solidFill>
                <a:latin typeface="Arial Black" pitchFamily="34" charset="0"/>
              </a:rPr>
            </a:br>
            <a:r>
              <a:rPr lang="ru-RU" sz="7000" dirty="0" smtClean="0">
                <a:solidFill>
                  <a:srgbClr val="1E4649"/>
                </a:solidFill>
                <a:latin typeface="Arial Black" pitchFamily="34" charset="0"/>
              </a:rPr>
              <a:t>  </a:t>
            </a:r>
            <a:r>
              <a:rPr lang="ru-RU" sz="5400" dirty="0" smtClean="0">
                <a:solidFill>
                  <a:srgbClr val="1E4649"/>
                </a:solidFill>
              </a:rPr>
              <a:t>«Детский </a:t>
            </a:r>
            <a:r>
              <a:rPr lang="ru-RU" sz="5400" dirty="0" smtClean="0">
                <a:solidFill>
                  <a:srgbClr val="1E4649"/>
                </a:solidFill>
              </a:rPr>
              <a:t>альбом»</a:t>
            </a:r>
            <a:r>
              <a:rPr lang="ru-RU" sz="5400" b="1" dirty="0" smtClean="0">
                <a:solidFill>
                  <a:srgbClr val="009900"/>
                </a:solidFill>
                <a:latin typeface="Century" pitchFamily="18" charset="0"/>
              </a:rPr>
              <a:t> </a:t>
            </a:r>
            <a:r>
              <a:rPr lang="ru-RU" sz="5400" b="1" dirty="0" smtClean="0">
                <a:solidFill>
                  <a:srgbClr val="009900"/>
                </a:solidFill>
                <a:latin typeface="Century" pitchFamily="18" charset="0"/>
              </a:rPr>
              <a:t/>
            </a:r>
            <a:br>
              <a:rPr lang="ru-RU" sz="5400" b="1" dirty="0" smtClean="0">
                <a:solidFill>
                  <a:srgbClr val="009900"/>
                </a:solidFill>
                <a:latin typeface="Century" pitchFamily="18" charset="0"/>
              </a:rPr>
            </a:br>
            <a:r>
              <a:rPr lang="ru-RU" sz="5400" b="1" dirty="0" smtClean="0">
                <a:solidFill>
                  <a:srgbClr val="009900"/>
                </a:solidFill>
                <a:latin typeface="Century" pitchFamily="18" charset="0"/>
              </a:rPr>
              <a:t>    П.И. Чайковского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684213" y="4508500"/>
            <a:ext cx="7572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4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руководитель:Конева Л.Н.</a:t>
            </a:r>
          </a:p>
          <a:p>
            <a:pPr>
              <a:lnSpc>
                <a:spcPct val="90000"/>
              </a:lnSpc>
            </a:pPr>
            <a:endParaRPr lang="ru-RU" sz="40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143000" y="357188"/>
            <a:ext cx="6523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entury" pitchFamily="18" charset="0"/>
              </a:rPr>
              <a:t>Следующий сюжет - игры, домашние забавы ребенка -"Игра в лошадки", "Марш деревянных солдатиков».</a:t>
            </a:r>
          </a:p>
        </p:txBody>
      </p:sp>
      <p:pic>
        <p:nvPicPr>
          <p:cNvPr id="23555" name="Picture 2" descr="http://savepic.ru/2788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071563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071563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857250" y="2786063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entury" pitchFamily="18" charset="0"/>
              </a:rPr>
              <a:t>Игровые образы в цикле ярко передаются в мини-трилогии, посвященные кукле ("Болезнь куклы", "Похороны куклы", "Новая кукла").</a:t>
            </a:r>
          </a:p>
        </p:txBody>
      </p:sp>
      <p:pic>
        <p:nvPicPr>
          <p:cNvPr id="23558" name="Picture 6" descr="http://im6-tub-ru.yandex.net/i?id=1064426-4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3786188"/>
            <a:ext cx="200025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http://im2-tub-ru.yandex.net/i?id=365188146-30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3786188"/>
            <a:ext cx="207168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http://im4-tub-ru.yandex.net/i?id=288053392-2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3786188"/>
            <a:ext cx="1920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im6-tub-ru.yandex.net/i?id=337403079-5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1555">
            <a:off x="350838" y="801688"/>
            <a:ext cx="24225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5-tub-ru.yandex.net/i?id=216525969-6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57188"/>
            <a:ext cx="31432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im7-tub-ru.yandex.net/i?id=142958617-2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9689">
            <a:off x="6399213" y="917575"/>
            <a:ext cx="23368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57188" y="4786313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9900"/>
                </a:solidFill>
                <a:latin typeface="Century" pitchFamily="18" charset="0"/>
              </a:rPr>
              <a:t>Композитор находит место и для излюбленной им сферы бытовых танцев -"Вальс", "Мазурка", «Полька»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сканирование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2623">
            <a:off x="500063" y="746125"/>
            <a:ext cx="25003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сканирование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57188"/>
            <a:ext cx="2714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сканирование0011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 rot="385387">
            <a:off x="6207125" y="808038"/>
            <a:ext cx="24272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928688" y="4786313"/>
            <a:ext cx="7072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entury" pitchFamily="18" charset="0"/>
              </a:rPr>
              <a:t>Детские впечатления композитора, его любовь к природе, родине  можно выявить ещё в одном мини-цикле "Детского альбома", в котором отчетливо проходит русская тема - " Русская песня", «Мужик на гармонике играет», "Камаринская"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сканирование001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14313" y="642938"/>
            <a:ext cx="2214562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сканирование0029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2500313" y="428625"/>
            <a:ext cx="2000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сканирование0014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/>
          <a:stretch>
            <a:fillRect/>
          </a:stretch>
        </p:blipFill>
        <p:spPr bwMode="auto">
          <a:xfrm>
            <a:off x="4572000" y="428625"/>
            <a:ext cx="21288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6715125" y="714375"/>
            <a:ext cx="2143125" cy="2776538"/>
            <a:chOff x="624" y="816"/>
            <a:chExt cx="4514" cy="3168"/>
          </a:xfrm>
        </p:grpSpPr>
        <p:pic>
          <p:nvPicPr>
            <p:cNvPr id="26631" name="Picture 4" descr="сканирование0016"/>
            <p:cNvPicPr>
              <a:picLocks noChangeAspect="1" noChangeArrowheads="1"/>
            </p:cNvPicPr>
            <p:nvPr/>
          </p:nvPicPr>
          <p:blipFill>
            <a:blip r:embed="rId6">
              <a:lum bright="-12000" contrast="6000"/>
            </a:blip>
            <a:srcRect/>
            <a:stretch>
              <a:fillRect/>
            </a:stretch>
          </p:blipFill>
          <p:spPr bwMode="auto">
            <a:xfrm>
              <a:off x="2880" y="816"/>
              <a:ext cx="2258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5" descr="сканирование0013"/>
            <p:cNvPicPr>
              <a:picLocks noChangeAspect="1" noChangeArrowheads="1"/>
            </p:cNvPicPr>
            <p:nvPr/>
          </p:nvPicPr>
          <p:blipFill>
            <a:blip r:embed="rId7">
              <a:lum bright="-12000" contrast="6000"/>
            </a:blip>
            <a:srcRect/>
            <a:stretch>
              <a:fillRect/>
            </a:stretch>
          </p:blipFill>
          <p:spPr bwMode="auto">
            <a:xfrm>
              <a:off x="624" y="816"/>
              <a:ext cx="2256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1214438" y="3714750"/>
            <a:ext cx="6357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9900"/>
                </a:solidFill>
                <a:latin typeface="Century" pitchFamily="18" charset="0"/>
              </a:rPr>
              <a:t>Ещё один мини-цикл внутри "Детского альбома", который можно условно назвать "Музыкальный дневник путешествий по разным странам»", поскольку это пьесы ("Итальянская песенка", "Старинная французская песенка", "Немецкая песенка", "Неаполитанская песенка") с явным национальным колоритом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6-tub-ru.yandex.net/i?id=395038203-4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643063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://im8-tub-ru.yandex.net/i?id=209533087-5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14500"/>
            <a:ext cx="2476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im7-tub-ru.yandex.net/i?id=97377344-0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571625"/>
            <a:ext cx="3214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714375" y="357188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entury" pitchFamily="18" charset="0"/>
              </a:rPr>
              <a:t>Еще один мини-цикл внутри "Детского альбома". Его условно можно охарактеризовать как сказочно-мечтательный мир маленького человека («Баба Яга», «Нянины сказки», «Сладкая грёза»).</a:t>
            </a: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2214563" y="3714750"/>
            <a:ext cx="465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9900"/>
                </a:solidFill>
                <a:latin typeface="Century" pitchFamily="18" charset="0"/>
              </a:rPr>
              <a:t>Завершается сборник пьесой "В церкви"</a:t>
            </a:r>
          </a:p>
        </p:txBody>
      </p:sp>
      <p:pic>
        <p:nvPicPr>
          <p:cNvPr id="27655" name="Picture 6" descr="http://im3-tub-ru.yandex.net/i?id=132631776-5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4143375"/>
            <a:ext cx="49291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Лента лицом вверх 8"/>
          <p:cNvSpPr/>
          <p:nvPr/>
        </p:nvSpPr>
        <p:spPr>
          <a:xfrm>
            <a:off x="1143000" y="357188"/>
            <a:ext cx="6929438" cy="1643062"/>
          </a:xfrm>
          <a:prstGeom prst="ribbon2">
            <a:avLst>
              <a:gd name="adj1" fmla="val 20269"/>
              <a:gd name="adj2" fmla="val 74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2143125" y="357188"/>
            <a:ext cx="4643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99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Музыковеды  приходят к выводу о том, что создавая этот цикл, кроме обогащения детского репертуара разнообразными по содержанию пьесами, Чайковский параллельно развивал два сюжета: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8625" y="2071688"/>
            <a:ext cx="4143375" cy="16430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Первый явно отражает жизнь ребенка на протяжении одного дня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286125" y="3857625"/>
            <a:ext cx="4429125" cy="1571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99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Второй, скорее скрытый сюжет, символизирует жизнь человека от рождения до ухода</a:t>
            </a:r>
            <a:endParaRPr lang="ru-RU" dirty="0"/>
          </a:p>
        </p:txBody>
      </p:sp>
      <p:pic>
        <p:nvPicPr>
          <p:cNvPr id="28678" name="Picture 2" descr="C:\Documents and Settings\Admin\Рабочий стол\Чайковский Детский альбом\ka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643313"/>
            <a:ext cx="2071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сканирование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000250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агетная рамка 15"/>
          <p:cNvSpPr/>
          <p:nvPr/>
        </p:nvSpPr>
        <p:spPr>
          <a:xfrm>
            <a:off x="785813" y="5429250"/>
            <a:ext cx="7215187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1" name="Прямоугольник 14"/>
          <p:cNvSpPr>
            <a:spLocks noChangeArrowheads="1"/>
          </p:cNvSpPr>
          <p:nvPr/>
        </p:nvSpPr>
        <p:spPr bwMode="auto">
          <a:xfrm>
            <a:off x="1214438" y="5429250"/>
            <a:ext cx="6215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Детский альбом» – это цельное произведение, цикл, обладающий определенной программой.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http://im8-tub-ru.yandex.net/i?id=21461354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5685">
            <a:off x="619125" y="196850"/>
            <a:ext cx="1357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813" y="963613"/>
            <a:ext cx="80724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sz="2000" b="1" u="sng">
                <a:solidFill>
                  <a:srgbClr val="009900"/>
                </a:solidFill>
                <a:latin typeface="Century" pitchFamily="18" charset="0"/>
                <a:cs typeface="Times New Roman" pitchFamily="18" charset="0"/>
              </a:rPr>
              <a:t>4.Заключение.</a:t>
            </a:r>
          </a:p>
          <a:p>
            <a:pPr indent="342900" algn="ctr"/>
            <a:endParaRPr lang="ru-RU" sz="2000" b="1" u="sng">
              <a:solidFill>
                <a:srgbClr val="009900"/>
              </a:solidFill>
              <a:latin typeface="Century" pitchFamily="18" charset="0"/>
            </a:endParaRPr>
          </a:p>
          <a:p>
            <a:pPr indent="342900" eaLnBrk="0" hangingPunct="0"/>
            <a:r>
              <a:rPr lang="ru-RU" sz="2000">
                <a:solidFill>
                  <a:srgbClr val="00206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ru-RU" sz="2000" b="1" i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Изучив литературные материалы о жизни и 		творчестве композитора, историю создания 			«Детского альбома», выявив выразительные образы в пьесах, созвучные эмоциональному состоянию детей, я сделала такой вывод: Чайковский создавал музыку для детей, потому что:</a:t>
            </a:r>
            <a:endParaRPr lang="ru-RU" sz="2000" b="1" i="1">
              <a:solidFill>
                <a:srgbClr val="002060"/>
              </a:solidFill>
              <a:latin typeface="Calibri" pitchFamily="34" charset="0"/>
            </a:endParaRPr>
          </a:p>
          <a:p>
            <a:pPr indent="342900" eaLnBrk="0" hangingPunct="0">
              <a:buFontTx/>
              <a:buChar char="•"/>
            </a:pP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Очень любил детей. </a:t>
            </a:r>
          </a:p>
          <a:p>
            <a:pPr indent="342900" eaLnBrk="0" hangingPunct="0">
              <a:buFontTx/>
              <a:buChar char="•"/>
            </a:pP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Чутко и тонко понимал детей, вникал в мир их детских игр, танцев, фантазий и грёз.  </a:t>
            </a:r>
          </a:p>
          <a:p>
            <a:pPr indent="342900" eaLnBrk="0" hangingPunct="0">
              <a:buFontTx/>
              <a:buChar char="•"/>
            </a:pPr>
            <a:r>
              <a:rPr lang="ru-RU" sz="2000" b="1" i="1">
                <a:solidFill>
                  <a:srgbClr val="002060"/>
                </a:solidFill>
                <a:latin typeface="Calibri" pitchFamily="34" charset="0"/>
              </a:rPr>
              <a:t>Хотел обогатить детский репертуар разнообразными по содержанию пьесами. </a:t>
            </a:r>
          </a:p>
          <a:p>
            <a:pPr indent="342900" eaLnBrk="0" hangingPunct="0">
              <a:buFontTx/>
              <a:buChar char="•"/>
            </a:pPr>
            <a:r>
              <a:rPr lang="ru-RU" sz="2000" b="1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Хотел создать произведение в какой-то степени автобиографичное, отразив в нем самого себя. </a:t>
            </a:r>
            <a:endParaRPr lang="ru-RU" sz="2000" b="1" i="1">
              <a:solidFill>
                <a:srgbClr val="002060"/>
              </a:solidFill>
              <a:latin typeface="Calibri" pitchFamily="34" charset="0"/>
            </a:endParaRPr>
          </a:p>
          <a:p>
            <a:pPr indent="342900" eaLnBrk="0" hangingPunct="0"/>
            <a:endParaRPr lang="ru-RU" sz="2000" b="1" i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342900" eaLnBrk="0" hangingPunct="0"/>
            <a:endParaRPr lang="ru-RU" sz="2000" b="1" i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428750" y="2000250"/>
            <a:ext cx="6429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99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«Музыка является самым чудодейственным, самым тонким средством привлечения к добру, красоте, человечности…  Жизнь детей без музыки невозможна, как невозможна без игры и без сказки...»  (В.А.Сухомлинский).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714375" y="571500"/>
            <a:ext cx="79295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2800" b="1">
                <a:solidFill>
                  <a:srgbClr val="009900"/>
                </a:solidFill>
                <a:latin typeface="Century" pitchFamily="18" charset="0"/>
              </a:rPr>
              <a:t>Цель:</a:t>
            </a:r>
          </a:p>
          <a:p>
            <a:pPr>
              <a:buClr>
                <a:schemeClr val="tx1"/>
              </a:buClr>
            </a:pPr>
            <a:r>
              <a:rPr lang="ru-RU" sz="2800" b="1">
                <a:solidFill>
                  <a:srgbClr val="009900"/>
                </a:solidFill>
                <a:latin typeface="Arial Black" pitchFamily="34" charset="0"/>
              </a:rPr>
              <a:t>            </a:t>
            </a:r>
            <a:r>
              <a:rPr lang="ru-RU" sz="2800">
                <a:solidFill>
                  <a:srgbClr val="262673"/>
                </a:solidFill>
                <a:latin typeface="Century" pitchFamily="18" charset="0"/>
              </a:rPr>
              <a:t>Узнать: почему П.И. Чайковский  		     создавал музыку для детей.</a:t>
            </a:r>
          </a:p>
          <a:p>
            <a:pPr>
              <a:buClr>
                <a:schemeClr val="tx1"/>
              </a:buClr>
            </a:pPr>
            <a:endParaRPr lang="ru-RU" sz="2800">
              <a:solidFill>
                <a:srgbClr val="000000"/>
              </a:solidFill>
              <a:latin typeface="Century" pitchFamily="18" charset="0"/>
            </a:endParaRPr>
          </a:p>
          <a:p>
            <a:pPr algn="ctr">
              <a:buClr>
                <a:schemeClr val="tx1"/>
              </a:buClr>
            </a:pP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  <a:p>
            <a:pPr>
              <a:buClr>
                <a:schemeClr val="tx1"/>
              </a:buClr>
            </a:pPr>
            <a:endParaRPr lang="ru-RU" sz="3200" b="1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buClr>
                <a:schemeClr val="tx1"/>
              </a:buClr>
            </a:pPr>
            <a:endParaRPr lang="ru-RU" sz="3200">
              <a:latin typeface="Monotype Corsiva" pitchFamily="66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28625" y="2000250"/>
            <a:ext cx="82153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ru-RU" sz="2800" b="1">
                <a:solidFill>
                  <a:srgbClr val="009900"/>
                </a:solidFill>
                <a:latin typeface="Century" pitchFamily="18" charset="0"/>
              </a:rPr>
              <a:t>Задачи: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28625" y="2428875"/>
            <a:ext cx="84296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- Изучить литературные источники по теме.</a:t>
            </a:r>
          </a:p>
          <a:p>
            <a:pPr eaLnBrk="0" hangingPunct="0">
              <a:buFontTx/>
              <a:buChar char="-"/>
            </a:pPr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Дать общую характеристику творчеству </a:t>
            </a:r>
          </a:p>
          <a:p>
            <a:pPr eaLnBrk="0" hangingPunct="0"/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П.И. Чайковскому.</a:t>
            </a:r>
          </a:p>
          <a:p>
            <a:pPr eaLnBrk="0" hangingPunct="0">
              <a:buFontTx/>
              <a:buChar char="-"/>
            </a:pPr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Проследить историю создания «Детского альбома» </a:t>
            </a:r>
          </a:p>
          <a:p>
            <a:pPr eaLnBrk="0" hangingPunct="0"/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П.И. Чайковского.</a:t>
            </a:r>
          </a:p>
          <a:p>
            <a:pPr eaLnBrk="0" hangingPunct="0"/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- Показать особенности детской музыки в творчестве П.И. Чайковского.</a:t>
            </a:r>
          </a:p>
          <a:p>
            <a:pPr eaLnBrk="0" hangingPunct="0">
              <a:buFontTx/>
              <a:buChar char="-"/>
            </a:pPr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Раскрыть значение музыки для детей в творчестве </a:t>
            </a:r>
          </a:p>
          <a:p>
            <a:pPr eaLnBrk="0" hangingPunct="0"/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П.И. Чайковского.</a:t>
            </a:r>
          </a:p>
          <a:p>
            <a:pPr eaLnBrk="0" hangingPunct="0"/>
            <a:r>
              <a:rPr lang="ru-RU" sz="2400">
                <a:solidFill>
                  <a:srgbClr val="262673"/>
                </a:solidFill>
                <a:latin typeface="Century" pitchFamily="18" charset="0"/>
              </a:rPr>
              <a:t>- Научиться анализировать музыкальные произведения.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170238" y="623888"/>
            <a:ext cx="304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99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Гипотеза: </a:t>
            </a:r>
            <a:endParaRPr lang="ru-RU" sz="4000">
              <a:solidFill>
                <a:srgbClr val="0099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57188" y="2000250"/>
            <a:ext cx="8572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262673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П.И. Чайковский сочинял музыку для детей, потому что очень любил детей, чутко, тонко понимал душу ребенка, его  чувства, эмоции, настроения; хотел обогатить детский репертуар разнообразной музыкой.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Прямоугольник 3"/>
          <p:cNvSpPr>
            <a:spLocks noChangeArrowheads="1"/>
          </p:cNvSpPr>
          <p:nvPr/>
        </p:nvSpPr>
        <p:spPr bwMode="auto">
          <a:xfrm>
            <a:off x="2286000" y="428625"/>
            <a:ext cx="4865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009900"/>
                </a:solidFill>
              </a:rPr>
              <a:t>1. Жизнь и творчество П.И. Чайковского.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72225" y="908050"/>
          <a:ext cx="23510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Точечный рисунок" r:id="rId4" imgW="1771429" imgH="1971950" progId="PBrush">
                  <p:embed/>
                </p:oleObj>
              </mc:Choice>
              <mc:Fallback>
                <p:oleObj name="Точечный рисунок" r:id="rId4" imgW="1771429" imgH="197195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908050"/>
                        <a:ext cx="23510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789363"/>
            <a:ext cx="2151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443663" y="3500438"/>
          <a:ext cx="2354262" cy="250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Точечный рисунок" r:id="rId7" imgW="1771429" imgH="1971950" progId="PBrush">
                  <p:embed/>
                </p:oleObj>
              </mc:Choice>
              <mc:Fallback>
                <p:oleObj name="Точечный рисунок" r:id="rId7" imgW="1771429" imgH="1971950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00438"/>
                        <a:ext cx="2354262" cy="250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7" descr="C:\Documents and Settings\Ирина\Рабочий стол\для статьи\фото\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836613"/>
            <a:ext cx="316865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00438" y="1357313"/>
            <a:ext cx="2286000" cy="500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9900"/>
                </a:solidFill>
                <a:latin typeface="Century" pitchFamily="18" charset="0"/>
                <a:cs typeface="+mn-cs"/>
              </a:rPr>
              <a:t>(1840-1865)</a:t>
            </a:r>
            <a:r>
              <a:rPr lang="ru-RU" sz="1400" b="1" dirty="0">
                <a:solidFill>
                  <a:srgbClr val="009900"/>
                </a:solidFill>
                <a:cs typeface="+mn-cs"/>
              </a:rPr>
              <a:t> </a:t>
            </a:r>
            <a:r>
              <a:rPr lang="ru-RU" sz="1400" b="1" kern="0" dirty="0">
                <a:solidFill>
                  <a:srgbClr val="009900"/>
                </a:solidFill>
                <a:latin typeface="Century" pitchFamily="18" charset="0"/>
                <a:ea typeface="+mj-ea"/>
                <a:cs typeface="+mj-cs"/>
              </a:rPr>
              <a:t>Семья. Начало музыкальной карьеры.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0825" y="6092825"/>
            <a:ext cx="2643188" cy="3905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009900"/>
                </a:solidFill>
                <a:latin typeface="Century" pitchFamily="18" charset="0"/>
                <a:cs typeface="+mn-cs"/>
              </a:rPr>
              <a:t>(</a:t>
            </a:r>
            <a:r>
              <a:rPr lang="ru-RU" sz="1400" b="1" dirty="0">
                <a:solidFill>
                  <a:srgbClr val="009900"/>
                </a:solidFill>
                <a:latin typeface="Century" pitchFamily="18" charset="0"/>
                <a:cs typeface="+mn-cs"/>
              </a:rPr>
              <a:t>1866-1878) </a:t>
            </a:r>
            <a:r>
              <a:rPr lang="ru-RU" sz="1400" b="1" kern="0" dirty="0">
                <a:solidFill>
                  <a:srgbClr val="009900"/>
                </a:solidFill>
                <a:latin typeface="Century" pitchFamily="18" charset="0"/>
                <a:ea typeface="+mj-ea"/>
                <a:cs typeface="+mj-cs"/>
              </a:rPr>
              <a:t>В Московской консерватории.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03575" y="6021388"/>
            <a:ext cx="2928938" cy="428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400" b="1" kern="0" dirty="0">
                <a:solidFill>
                  <a:srgbClr val="009900"/>
                </a:solidFill>
                <a:latin typeface="Century" pitchFamily="18" charset="0"/>
                <a:ea typeface="+mj-ea"/>
                <a:cs typeface="+mj-cs"/>
              </a:rPr>
              <a:t>(1880-1890 )Годы странствий. Жизнь в Подмосковье.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286500" y="6021388"/>
            <a:ext cx="2857500" cy="4286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400" b="1" kern="0" dirty="0">
                <a:solidFill>
                  <a:srgbClr val="009900"/>
                </a:solidFill>
                <a:latin typeface="Century" pitchFamily="18" charset="0"/>
                <a:ea typeface="+mj-ea"/>
                <a:cs typeface="+mj-cs"/>
              </a:rPr>
              <a:t>(1890-1893)Последние годы жизни.</a:t>
            </a:r>
          </a:p>
        </p:txBody>
      </p:sp>
      <p:pic>
        <p:nvPicPr>
          <p:cNvPr id="1039" name="Picture 1" descr="C:\Documents and Settings\Admin\Рабочий стол\Чайковский Детский альбом\ch-84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2708275"/>
            <a:ext cx="26241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http://im8-tub-ru.yandex.net/i?id=21461354-2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5685">
            <a:off x="619125" y="196850"/>
            <a:ext cx="1357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0" y="785813"/>
            <a:ext cx="7000875" cy="50673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Детская тема проходит сквозной    	линией через все творчество 	Чайковского. Об этом свидетельствует даже простое перечисление произведений, которые условно можно разбить на две группы.</a:t>
            </a:r>
          </a:p>
          <a:p>
            <a:pPr algn="l"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Первая – детский педагогический репертуар («Детский альбом», 12 пьес трудности, «Хор насекомых и цветов»).</a:t>
            </a:r>
          </a:p>
          <a:p>
            <a:pPr algn="l"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Вторая – произведения, которые могут быть адресованы детскому восприятию; в них, как правило, использованы сказочные образы и сюжеты (Детские песни, балеты «Щелкунчик», «Спящая красавица»).</a:t>
            </a:r>
          </a:p>
          <a:p>
            <a:pPr algn="l" eaLnBrk="1" hangingPunct="1">
              <a:defRPr/>
            </a:pP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Admin\Рабочий стол\Чайковский Детский альбом\detsky_alb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857250"/>
            <a:ext cx="242887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Admin\Рабочий стол\Чайковский Детский альбом\Рисунок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08050"/>
            <a:ext cx="2571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3"/>
          <p:cNvSpPr txBox="1">
            <a:spLocks/>
          </p:cNvSpPr>
          <p:nvPr/>
        </p:nvSpPr>
        <p:spPr>
          <a:xfrm>
            <a:off x="1714500" y="428625"/>
            <a:ext cx="6400800" cy="64293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u="sng" kern="0" dirty="0">
                <a:solidFill>
                  <a:srgbClr val="009900"/>
                </a:solidFill>
                <a:latin typeface="Century" pitchFamily="18" charset="0"/>
                <a:cs typeface="+mn-cs"/>
              </a:rPr>
              <a:t>2. История создания «Детского альбома».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pic>
        <p:nvPicPr>
          <p:cNvPr id="11" name="Picture 4" descr="сканирование0012"/>
          <p:cNvPicPr>
            <a:picLocks noChangeAspect="1" noChangeArrowheads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3203575" y="3573463"/>
            <a:ext cx="2709863" cy="2643187"/>
          </a:xfrm>
          <a:prstGeom prst="rect">
            <a:avLst/>
          </a:prstGeom>
          <a:noFill/>
          <a:ln w="9525" cmpd="sng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486" name="Прямоугольник 11"/>
          <p:cNvSpPr>
            <a:spLocks noChangeArrowheads="1"/>
          </p:cNvSpPr>
          <p:nvPr/>
        </p:nvSpPr>
        <p:spPr bwMode="auto">
          <a:xfrm>
            <a:off x="571500" y="3929063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Чайковский был первым русским композитором, создавшим для                              детей альбом фортепианных пьес.</a:t>
            </a:r>
            <a:endParaRPr lang="ru-RU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00" y="3929063"/>
            <a:ext cx="25003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rgbClr val="002060"/>
                </a:solidFill>
                <a:latin typeface="Century" pitchFamily="18" charset="0"/>
                <a:cs typeface="+mn-cs"/>
              </a:rPr>
              <a:t>На титульном листе первого издания: "Посвящается Володе Давыдову. Детский альбом. Сборник лёгких пьес для детей". </a:t>
            </a:r>
            <a:endParaRPr lang="ru-RU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0488" name="Прямоугольник 13"/>
          <p:cNvSpPr>
            <a:spLocks noChangeArrowheads="1"/>
          </p:cNvSpPr>
          <p:nvPr/>
        </p:nvSpPr>
        <p:spPr bwMode="auto">
          <a:xfrm>
            <a:off x="3000375" y="1000125"/>
            <a:ext cx="3071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entury" pitchFamily="18" charset="0"/>
              </a:rPr>
              <a:t>Эти музыкальные пьесы он сочинил для своего племянника Володи Давыдова, чтобы обучение игре на фортепиано было для него и детей его возраста более интересным.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-edu.tambov.ru/vjpusk/vjp144/rabot/02/mutter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933825"/>
            <a:ext cx="2714625" cy="250031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одзаголовок 7"/>
          <p:cNvSpPr txBox="1">
            <a:spLocks/>
          </p:cNvSpPr>
          <p:nvPr/>
        </p:nvSpPr>
        <p:spPr bwMode="auto">
          <a:xfrm>
            <a:off x="2357438" y="428625"/>
            <a:ext cx="6400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u="sng" kern="0" dirty="0">
                <a:solidFill>
                  <a:srgbClr val="009900"/>
                </a:solidFill>
                <a:latin typeface="Century" pitchFamily="18" charset="0"/>
                <a:cs typeface="+mn-cs"/>
              </a:rPr>
              <a:t>3. По страницам «Детского альбома».</a:t>
            </a:r>
            <a:endParaRPr lang="ru-RU" sz="2400" b="1" kern="0" dirty="0">
              <a:solidFill>
                <a:srgbClr val="009900"/>
              </a:solidFill>
              <a:latin typeface="Century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428625" y="4357688"/>
            <a:ext cx="571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r>
              <a:rPr lang="ru-RU" b="1">
                <a:solidFill>
                  <a:srgbClr val="262673"/>
                </a:solidFill>
                <a:latin typeface="Century" pitchFamily="18" charset="0"/>
                <a:cs typeface="Times New Roman" pitchFamily="18" charset="0"/>
              </a:rPr>
              <a:t>Всего в цикле 24 пьесы. Может быть потому, что в сутках 24 часа?  А сколько событий, происшествий,  историй происходит   за весь день у ребёнка! Великое множество!</a:t>
            </a:r>
            <a:r>
              <a:rPr lang="ru-RU" b="1">
                <a:solidFill>
                  <a:srgbClr val="262673"/>
                </a:solidFill>
                <a:latin typeface="Century" pitchFamily="18" charset="0"/>
              </a:rPr>
              <a:t> Об этом и рассказывает «Детский альбом» Чайковского.</a:t>
            </a:r>
          </a:p>
          <a:p>
            <a:pPr indent="342900"/>
            <a:r>
              <a:rPr lang="ru-RU" b="1">
                <a:solidFill>
                  <a:srgbClr val="262673"/>
                </a:solidFill>
                <a:latin typeface="Century" pitchFamily="18" charset="0"/>
              </a:rPr>
              <a:t>В сборнике просматривается несколько</a:t>
            </a:r>
          </a:p>
          <a:p>
            <a:pPr indent="342900"/>
            <a:r>
              <a:rPr lang="ru-RU" b="1">
                <a:solidFill>
                  <a:srgbClr val="262673"/>
                </a:solidFill>
                <a:latin typeface="Century" pitchFamily="18" charset="0"/>
              </a:rPr>
              <a:t> мини-циклов.</a:t>
            </a:r>
          </a:p>
        </p:txBody>
      </p:sp>
      <p:pic>
        <p:nvPicPr>
          <p:cNvPr id="5" name="Picture 4" descr="сканирование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836613"/>
            <a:ext cx="2786063" cy="2928937"/>
          </a:xfrm>
          <a:prstGeom prst="rect">
            <a:avLst/>
          </a:prstGeom>
          <a:noFill/>
          <a:ln w="9525" cmpd="sng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928688"/>
            <a:ext cx="51435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Детский альбом» был написан летом 1878 года. Это маленькие музыкальные картинки о жизни детей, которые 	жили давно. Тогда не было ни электричества, ни радио, ни телевизора. Ездили люди не в машинах, а на лошадях и в каретах. Мальчики играли не с машинками, а с деревянными лошадками на колёсиках, но девочкам, также как и сейчас, дарили красивых кукол в длинных бальных платьях.</a:t>
            </a:r>
            <a:endParaRPr lang="ru-RU" b="1" dirty="0"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1607">
            <a:off x="539750" y="908050"/>
            <a:ext cx="22383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D:\Мамино\2008-2009\Открытый урок  Чайковский\для презентации о Чайковском\1\Зимнее ут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528" y="336528"/>
            <a:ext cx="264320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6" descr="D:\Мамино\2008-2009\Открытый урок  Чайковский\для презентации о Чайковском\1\ма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1273">
            <a:off x="6156325" y="908050"/>
            <a:ext cx="23955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1500188" y="4071938"/>
            <a:ext cx="5929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9900"/>
                </a:solidFill>
                <a:latin typeface="Century" pitchFamily="18" charset="0"/>
              </a:rPr>
              <a:t>Первая сюжетная линия  связана с пробуждением ребенка и началом дня - "Утренняя молитва", "Зимнее утро", "Мама».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желто-зеленый 00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желто-зеленый 004</Template>
  <TotalTime>10415576</TotalTime>
  <Words>595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Музыкальный желто-зеленый 004</vt:lpstr>
      <vt:lpstr>Точечный рисунок</vt:lpstr>
      <vt:lpstr>   «Детский альбом»      П.И. Чайковского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Мир детей глазами  П.И. Чайковского</dc:title>
  <dc:creator>Ирина</dc:creator>
  <cp:lastModifiedBy>Елена</cp:lastModifiedBy>
  <cp:revision>68</cp:revision>
  <dcterms:created xsi:type="dcterms:W3CDTF">2003-03-20T21:38:01Z</dcterms:created>
  <dcterms:modified xsi:type="dcterms:W3CDTF">2015-10-16T06:27:06Z</dcterms:modified>
</cp:coreProperties>
</file>