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1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83" r:id="rId11"/>
    <p:sldId id="284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>
        <p:scale>
          <a:sx n="79" d="100"/>
          <a:sy n="79" d="100"/>
        </p:scale>
        <p:origin x="-126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3359-24AA-41A9-AFC5-26C0E283550F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80A4-7853-4C49-AC5A-2E1079F2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0A4-7853-4C49-AC5A-2E1079F2AA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7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890891"/>
            <a:ext cx="7200800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 smtClean="0"/>
              <a:t>АВТОР ПРОЕКТА :   Васильева Оксана Александровна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5"/>
            <a:ext cx="9145016" cy="165618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ПРОЕКТ                                                                                                                                       В СРЕДНЕЙ ГРУППЕ № 1 «РОМАШКА»                                                  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229600" cy="4464497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5400" b="1" i="1" dirty="0">
                <a:solidFill>
                  <a:srgbClr val="7030A0"/>
                </a:solidFill>
              </a:rPr>
              <a:t>Комнатные растения </a:t>
            </a:r>
            <a:r>
              <a:rPr lang="ru-RU" sz="5400" b="1" i="1" dirty="0" smtClean="0">
                <a:solidFill>
                  <a:srgbClr val="7030A0"/>
                </a:solidFill>
              </a:rPr>
              <a:t>наши друзья          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43204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Комнатные растения                нашей группы</a:t>
            </a:r>
            <a:br>
              <a:rPr lang="ru-RU" sz="4000" b="1" i="1" dirty="0">
                <a:solidFill>
                  <a:srgbClr val="7030A0"/>
                </a:solidFill>
              </a:rPr>
            </a:b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80297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Комнатные </a:t>
            </a:r>
            <a:r>
              <a:rPr lang="ru-RU" b="1" i="1" dirty="0">
                <a:solidFill>
                  <a:srgbClr val="7030A0"/>
                </a:solidFill>
              </a:rPr>
              <a:t>растения                нашей группы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32614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995120" cy="86895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Стихи о </a:t>
            </a:r>
            <a:r>
              <a:rPr lang="ru-RU" b="1" i="1" dirty="0" smtClean="0">
                <a:solidFill>
                  <a:srgbClr val="7030A0"/>
                </a:solidFill>
              </a:rPr>
              <a:t>                           комнатных </a:t>
            </a:r>
            <a:r>
              <a:rPr lang="ru-RU" b="1" i="1" dirty="0">
                <a:solidFill>
                  <a:srgbClr val="7030A0"/>
                </a:solidFill>
              </a:rPr>
              <a:t>растениях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4821"/>
                </a:solidFill>
              </a:rPr>
              <a:t>Хрустит за окошком морозный денёк.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Стоит на окошке цветок-огонёк.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Малиновым цветом цветут лепестки,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Как будто и вправду зажглись огоньки. 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Его поливаю, его берегу,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Его подарить никому не могу!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Уж очень он ярок, уж очень хорош,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Уж очень на мамину сказку похож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4821"/>
                </a:solidFill>
              </a:rPr>
              <a:t>Говорят - алоэ, алоэ, - интересно, что это такое?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Какое оно алоэ – алое, голубое?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Доброе или злое? Маленькое или большое?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Хорошее или плохое?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Одного сослуживца папы буквально спасло алоэ.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А маминой лучшей подруге алоэ не помогло-э. 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И вот я увидел алоэ на комоде у тёти Зои.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На комоде у тёти Зои в горшочке росло алоэ: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Зелёное, небольшое, но колючее и кривое.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Б. </a:t>
            </a:r>
            <a:r>
              <a:rPr lang="ru-RU" b="1" dirty="0" err="1">
                <a:solidFill>
                  <a:srgbClr val="004821"/>
                </a:solidFill>
              </a:rPr>
              <a:t>Заходер</a:t>
            </a:r>
            <a:endParaRPr lang="ru-RU" b="1" dirty="0">
              <a:solidFill>
                <a:srgbClr val="00482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8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3653" y="692696"/>
            <a:ext cx="7221488" cy="7829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Загадки о комнатных     растениях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8063" y="1988840"/>
            <a:ext cx="4038600" cy="2264844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rgbClr val="004821"/>
                </a:solidFill>
              </a:rPr>
              <a:t>Лист с </a:t>
            </a:r>
            <a:r>
              <a:rPr lang="ru-RU" sz="3600" b="1" dirty="0" err="1">
                <a:solidFill>
                  <a:srgbClr val="004821"/>
                </a:solidFill>
              </a:rPr>
              <a:t>горбочком-желобочком</a:t>
            </a:r>
            <a:r>
              <a:rPr lang="ru-RU" sz="3600" b="1" dirty="0">
                <a:solidFill>
                  <a:srgbClr val="004821"/>
                </a:solidFill>
              </a:rPr>
              <a:t>, </a:t>
            </a:r>
            <a:br>
              <a:rPr lang="ru-RU" sz="3600" b="1" dirty="0">
                <a:solidFill>
                  <a:srgbClr val="004821"/>
                </a:solidFill>
              </a:rPr>
            </a:br>
            <a:r>
              <a:rPr lang="ru-RU" sz="3600" b="1" dirty="0">
                <a:solidFill>
                  <a:srgbClr val="004821"/>
                </a:solidFill>
              </a:rPr>
              <a:t>Шипы имеет, а ранить не умеет, </a:t>
            </a:r>
            <a:br>
              <a:rPr lang="ru-RU" sz="3600" b="1" dirty="0">
                <a:solidFill>
                  <a:srgbClr val="004821"/>
                </a:solidFill>
              </a:rPr>
            </a:br>
            <a:r>
              <a:rPr lang="ru-RU" sz="3600" b="1" dirty="0">
                <a:solidFill>
                  <a:srgbClr val="004821"/>
                </a:solidFill>
              </a:rPr>
              <a:t>Зато лечит нас в любой час. (</a:t>
            </a:r>
            <a:r>
              <a:rPr lang="ru-RU" sz="3600" b="1" dirty="0" smtClean="0">
                <a:solidFill>
                  <a:srgbClr val="004821"/>
                </a:solidFill>
              </a:rPr>
              <a:t>Алоэ)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237297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821"/>
                </a:solidFill>
              </a:rPr>
              <a:t>Куст – оконный и балконный,</a:t>
            </a:r>
          </a:p>
          <a:p>
            <a:r>
              <a:rPr lang="ru-RU" sz="2000" b="1" dirty="0">
                <a:solidFill>
                  <a:srgbClr val="004821"/>
                </a:solidFill>
              </a:rPr>
              <a:t>Лист – пушистый и душистый, </a:t>
            </a:r>
          </a:p>
          <a:p>
            <a:r>
              <a:rPr lang="ru-RU" sz="2000" b="1" dirty="0">
                <a:solidFill>
                  <a:srgbClr val="004821"/>
                </a:solidFill>
              </a:rPr>
              <a:t>Он сборчатый и каемчатый,</a:t>
            </a:r>
          </a:p>
          <a:p>
            <a:r>
              <a:rPr lang="ru-RU" sz="2000" b="1" dirty="0">
                <a:solidFill>
                  <a:srgbClr val="004821"/>
                </a:solidFill>
              </a:rPr>
              <a:t>А цветы на окне – словно </a:t>
            </a:r>
            <a:r>
              <a:rPr lang="ru-RU" sz="2000" b="1" dirty="0" smtClean="0">
                <a:solidFill>
                  <a:srgbClr val="004821"/>
                </a:solidFill>
              </a:rPr>
              <a:t>           шапка </a:t>
            </a:r>
            <a:r>
              <a:rPr lang="ru-RU" sz="2000" b="1" dirty="0">
                <a:solidFill>
                  <a:srgbClr val="004821"/>
                </a:solidFill>
              </a:rPr>
              <a:t>в огне.  </a:t>
            </a:r>
          </a:p>
          <a:p>
            <a:r>
              <a:rPr lang="ru-RU" sz="2000" b="1" dirty="0">
                <a:solidFill>
                  <a:srgbClr val="004821"/>
                </a:solidFill>
              </a:rPr>
              <a:t> (Герань)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39552" y="1916831"/>
            <a:ext cx="4038600" cy="1872209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>
                <a:solidFill>
                  <a:srgbClr val="004821"/>
                </a:solidFill>
              </a:rPr>
              <a:t>Чтобы солнце сквозь стекло </a:t>
            </a:r>
            <a:br>
              <a:rPr lang="ru-RU" sz="3200" b="1" dirty="0">
                <a:solidFill>
                  <a:srgbClr val="004821"/>
                </a:solidFill>
              </a:rPr>
            </a:br>
            <a:r>
              <a:rPr lang="ru-RU" sz="3200" b="1" dirty="0">
                <a:solidFill>
                  <a:srgbClr val="004821"/>
                </a:solidFill>
              </a:rPr>
              <a:t>К нам в окошко не пекло, </a:t>
            </a:r>
            <a:br>
              <a:rPr lang="ru-RU" sz="3200" b="1" dirty="0">
                <a:solidFill>
                  <a:srgbClr val="004821"/>
                </a:solidFill>
              </a:rPr>
            </a:br>
            <a:r>
              <a:rPr lang="ru-RU" sz="3200" b="1" dirty="0">
                <a:solidFill>
                  <a:srgbClr val="004821"/>
                </a:solidFill>
              </a:rPr>
              <a:t>Я повешу </a:t>
            </a:r>
            <a:r>
              <a:rPr lang="ru-RU" sz="3200" b="1" dirty="0" err="1">
                <a:solidFill>
                  <a:srgbClr val="004821"/>
                </a:solidFill>
              </a:rPr>
              <a:t>шторочку</a:t>
            </a:r>
            <a:r>
              <a:rPr lang="ru-RU" sz="3200" b="1" dirty="0">
                <a:solidFill>
                  <a:srgbClr val="004821"/>
                </a:solidFill>
              </a:rPr>
              <a:t/>
            </a:r>
            <a:br>
              <a:rPr lang="ru-RU" sz="3200" b="1" dirty="0">
                <a:solidFill>
                  <a:srgbClr val="004821"/>
                </a:solidFill>
              </a:rPr>
            </a:br>
            <a:r>
              <a:rPr lang="ru-RU" sz="3200" b="1" dirty="0">
                <a:solidFill>
                  <a:srgbClr val="004821"/>
                </a:solidFill>
              </a:rPr>
              <a:t>В белую оборочку, </a:t>
            </a:r>
            <a:br>
              <a:rPr lang="ru-RU" sz="3200" b="1" dirty="0">
                <a:solidFill>
                  <a:srgbClr val="004821"/>
                </a:solidFill>
              </a:rPr>
            </a:br>
            <a:r>
              <a:rPr lang="ru-RU" sz="3200" b="1" dirty="0">
                <a:solidFill>
                  <a:srgbClr val="004821"/>
                </a:solidFill>
              </a:rPr>
              <a:t>Не крючком плетеную — </a:t>
            </a:r>
            <a:br>
              <a:rPr lang="ru-RU" sz="3200" b="1" dirty="0">
                <a:solidFill>
                  <a:srgbClr val="004821"/>
                </a:solidFill>
              </a:rPr>
            </a:br>
            <a:r>
              <a:rPr lang="ru-RU" sz="3200" b="1" dirty="0">
                <a:solidFill>
                  <a:srgbClr val="004821"/>
                </a:solidFill>
              </a:rPr>
              <a:t>Живую и зеленую. (Традесканция)</a:t>
            </a:r>
          </a:p>
          <a:p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23729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4821"/>
                </a:solidFill>
              </a:rPr>
              <a:t>Стоит мокрый Ванек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В кудрях красный огонек. </a:t>
            </a:r>
          </a:p>
          <a:p>
            <a:r>
              <a:rPr lang="ru-RU" b="1" dirty="0">
                <a:solidFill>
                  <a:srgbClr val="004821"/>
                </a:solidFill>
              </a:rPr>
              <a:t>(Бальзамин)</a:t>
            </a:r>
          </a:p>
          <a:p>
            <a:r>
              <a:rPr lang="ru-RU" b="1" dirty="0">
                <a:solidFill>
                  <a:srgbClr val="004821"/>
                </a:solidFill>
              </a:rPr>
              <a:t>Щучий хвост </a:t>
            </a:r>
            <a:br>
              <a:rPr lang="ru-RU" b="1" dirty="0">
                <a:solidFill>
                  <a:srgbClr val="004821"/>
                </a:solidFill>
              </a:rPr>
            </a:br>
            <a:r>
              <a:rPr lang="ru-RU" b="1" dirty="0">
                <a:solidFill>
                  <a:srgbClr val="004821"/>
                </a:solidFill>
              </a:rPr>
              <a:t>В землю врос. </a:t>
            </a:r>
          </a:p>
          <a:p>
            <a:r>
              <a:rPr lang="ru-RU" b="1" dirty="0">
                <a:solidFill>
                  <a:srgbClr val="004821"/>
                </a:solidFill>
              </a:rPr>
              <a:t>(</a:t>
            </a:r>
            <a:r>
              <a:rPr lang="ru-RU" b="1" dirty="0" err="1">
                <a:solidFill>
                  <a:srgbClr val="004821"/>
                </a:solidFill>
              </a:rPr>
              <a:t>Сансевьера</a:t>
            </a:r>
            <a:r>
              <a:rPr lang="ru-RU" b="1" dirty="0">
                <a:solidFill>
                  <a:srgbClr val="00482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94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7030A0"/>
                </a:solidFill>
              </a:rPr>
              <a:t>Фотоотчёт «Поможем чем сможем»             </a:t>
            </a:r>
            <a:r>
              <a:rPr lang="ru-RU" sz="2200" b="1" i="1" dirty="0" smtClean="0">
                <a:solidFill>
                  <a:srgbClr val="7030A0"/>
                </a:solidFill>
              </a:rPr>
              <a:t>( данная работа проводилась под руководством взрослого )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4040188" cy="936104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Поливаем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7544" y="3717032"/>
            <a:ext cx="4039985" cy="2273531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Рыхлим землю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39985" cy="2273531"/>
          </a:xfrm>
        </p:spPr>
      </p:pic>
    </p:spTree>
    <p:extLst>
      <p:ext uri="{BB962C8B-B14F-4D97-AF65-F5344CB8AC3E}">
        <p14:creationId xmlns:p14="http://schemas.microsoft.com/office/powerpoint/2010/main" val="156619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3200" b="1" i="1" dirty="0">
                <a:solidFill>
                  <a:srgbClr val="7030A0"/>
                </a:solidFill>
              </a:rPr>
              <a:t>Фотоотчёт «Поможем чем сможем»             </a:t>
            </a:r>
            <a:r>
              <a:rPr lang="ru-RU" sz="2000" b="1" i="1" dirty="0">
                <a:solidFill>
                  <a:srgbClr val="7030A0"/>
                </a:solidFill>
              </a:rPr>
              <a:t>( данная работа проводилась под руководством взрослого )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2188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Протираем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39985" cy="227353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41759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FF0000"/>
                </a:solidFill>
              </a:rPr>
              <a:t>Опрыскиваем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9985" cy="2273531"/>
          </a:xfrm>
        </p:spPr>
      </p:pic>
    </p:spTree>
    <p:extLst>
      <p:ext uri="{BB962C8B-B14F-4D97-AF65-F5344CB8AC3E}">
        <p14:creationId xmlns:p14="http://schemas.microsoft.com/office/powerpoint/2010/main" val="348734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 уголок природы.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2202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</a:rPr>
              <a:t>Результаты  работы проектной деятельности: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4821"/>
                </a:solidFill>
              </a:rPr>
              <a:t>1. Повысился  уровень  </a:t>
            </a:r>
            <a:r>
              <a:rPr lang="ru-RU" b="1" dirty="0" err="1" smtClean="0">
                <a:solidFill>
                  <a:srgbClr val="004821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004821"/>
                </a:solidFill>
              </a:rPr>
              <a:t>  системы  знаний  о комнатных  растениях  у  детей  средней группы  через реализацию проекта «Комнатные  растения  наши -  друзья». 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2. Создан комплекс дидактических и словесных  игр о растениях. 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3. Пополнился  уголок природы в группе новыми комнатными растениями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4. Разработаны конспекты  НОД , просмотр  иллюстрированных  презентаций о  цветах.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5. Показана  НОД «Комнатные растения - наши друзья»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6. Повысился уровень экологической культуры детей.</a:t>
            </a:r>
          </a:p>
          <a:p>
            <a:pPr lvl="0"/>
            <a:r>
              <a:rPr lang="ru-RU" b="1" dirty="0" smtClean="0">
                <a:solidFill>
                  <a:srgbClr val="004821"/>
                </a:solidFill>
              </a:rPr>
              <a:t>7. 80% родителей проявили активность по данной проблеме.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42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</a:rPr>
              <a:t>Литература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4821"/>
                </a:solidFill>
              </a:rPr>
              <a:t>Каменева Л.А. Как знакомить дошкольников с природой. </a:t>
            </a:r>
          </a:p>
          <a:p>
            <a:pPr lvl="0"/>
            <a:r>
              <a:rPr lang="ru-RU" sz="2800" b="1" dirty="0" smtClean="0">
                <a:solidFill>
                  <a:srgbClr val="004821"/>
                </a:solidFill>
              </a:rPr>
              <a:t> Марковская М. М. Уголок природы в детском саду: Кн. Для воспитателя дет. сада. </a:t>
            </a:r>
          </a:p>
          <a:p>
            <a:pPr lvl="0"/>
            <a:r>
              <a:rPr lang="ru-RU" sz="2800" b="1" dirty="0" err="1" smtClean="0">
                <a:solidFill>
                  <a:srgbClr val="004821"/>
                </a:solidFill>
              </a:rPr>
              <a:t>Дамашева</a:t>
            </a:r>
            <a:r>
              <a:rPr lang="ru-RU" sz="2800" b="1" dirty="0" smtClean="0">
                <a:solidFill>
                  <a:srgbClr val="004821"/>
                </a:solidFill>
              </a:rPr>
              <a:t> Т. Комнатные растения – спутники нашей жизни // Дошкольное воспитание. – 1996. - № 7.           </a:t>
            </a:r>
            <a:r>
              <a:rPr lang="ru-RU" sz="2800" dirty="0" smtClean="0"/>
              <a:t>          </a:t>
            </a: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100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Проблема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2048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 35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% воспитанников отмечается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низкий уровень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сформированности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знаний         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 комнатных растениях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Причины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628800"/>
            <a:ext cx="8085584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Недостаточное оснащение  экологической зоны комнатными растениями;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заинтересованность родителей проблемой отсутствия знаний о комнатных растениях;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Недостаточная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сформированность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трудовых навыков и умений по уходу за растениями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Цель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b="1" dirty="0">
                <a:solidFill>
                  <a:srgbClr val="004821"/>
                </a:solidFill>
              </a:rPr>
              <a:t>Вызвать интерес к окружающему миру, формировать реалистические представления о природе, расширять у детей знания и представления о цветах, прививать ребенку внимательное и бережное отношение к живой природе.</a:t>
            </a:r>
          </a:p>
          <a:p>
            <a:endParaRPr lang="ru-RU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3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Задачи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rgbClr val="004821"/>
                </a:solidFill>
              </a:rPr>
              <a:t>Повысить уровень экологической культуры и знаний детей по теме: «Комнатные растения»</a:t>
            </a:r>
          </a:p>
          <a:p>
            <a:r>
              <a:rPr lang="ru-RU" b="1" dirty="0">
                <a:solidFill>
                  <a:srgbClr val="004821"/>
                </a:solidFill>
              </a:rPr>
              <a:t>Привлечь родителей к данной проблеме</a:t>
            </a:r>
          </a:p>
          <a:p>
            <a:r>
              <a:rPr lang="ru-RU" b="1" dirty="0">
                <a:solidFill>
                  <a:srgbClr val="004821"/>
                </a:solidFill>
              </a:rPr>
              <a:t>Изготовить дидактические игры и пособий по данному направлению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2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Мероприятия </a:t>
            </a:r>
            <a:r>
              <a:rPr lang="ru-RU" b="1" i="1" dirty="0" smtClean="0">
                <a:solidFill>
                  <a:srgbClr val="7030A0"/>
                </a:solidFill>
              </a:rPr>
              <a:t>                              1 задача</a:t>
            </a:r>
            <a:r>
              <a:rPr lang="ru-RU" b="1" i="1" dirty="0">
                <a:solidFill>
                  <a:srgbClr val="7030A0"/>
                </a:solidFill>
              </a:rPr>
              <a:t>: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4821"/>
                </a:solidFill>
              </a:rPr>
              <a:t>Рассматривание демонстрационного материала: картины и плакаты из серии «Комнатные растения»</a:t>
            </a:r>
          </a:p>
          <a:p>
            <a:r>
              <a:rPr lang="ru-RU" b="1" dirty="0">
                <a:solidFill>
                  <a:srgbClr val="004821"/>
                </a:solidFill>
              </a:rPr>
              <a:t>Наблюдение за растениями в д/с </a:t>
            </a:r>
          </a:p>
          <a:p>
            <a:r>
              <a:rPr lang="ru-RU" b="1" dirty="0">
                <a:solidFill>
                  <a:srgbClr val="004821"/>
                </a:solidFill>
              </a:rPr>
              <a:t>Чтение художественной литературы: Е. Благинина «Огонек», А. </a:t>
            </a:r>
            <a:r>
              <a:rPr lang="ru-RU" b="1" dirty="0" err="1">
                <a:solidFill>
                  <a:srgbClr val="004821"/>
                </a:solidFill>
              </a:rPr>
              <a:t>Латулина</a:t>
            </a:r>
            <a:r>
              <a:rPr lang="ru-RU" b="1" dirty="0">
                <a:solidFill>
                  <a:srgbClr val="004821"/>
                </a:solidFill>
              </a:rPr>
              <a:t> «Комнатные цветы», </a:t>
            </a:r>
            <a:r>
              <a:rPr lang="ru-RU" b="1" dirty="0" err="1">
                <a:solidFill>
                  <a:srgbClr val="004821"/>
                </a:solidFill>
              </a:rPr>
              <a:t>Б.Заходер</a:t>
            </a:r>
            <a:r>
              <a:rPr lang="ru-RU" b="1" dirty="0">
                <a:solidFill>
                  <a:srgbClr val="004821"/>
                </a:solidFill>
              </a:rPr>
              <a:t> «Алоэ», </a:t>
            </a:r>
            <a:r>
              <a:rPr lang="ru-RU" b="1" dirty="0" err="1">
                <a:solidFill>
                  <a:srgbClr val="004821"/>
                </a:solidFill>
              </a:rPr>
              <a:t>М.Марусин</a:t>
            </a:r>
            <a:r>
              <a:rPr lang="ru-RU" b="1" dirty="0">
                <a:solidFill>
                  <a:srgbClr val="004821"/>
                </a:solidFill>
              </a:rPr>
              <a:t> «Фикус».</a:t>
            </a:r>
          </a:p>
          <a:p>
            <a:r>
              <a:rPr lang="ru-RU" b="1" dirty="0" smtClean="0">
                <a:solidFill>
                  <a:srgbClr val="004821"/>
                </a:solidFill>
              </a:rPr>
              <a:t>П/игры: «Посади цветы», «За цветами», «Нарисуй цветок».                                                                 </a:t>
            </a:r>
            <a:r>
              <a:rPr lang="ru-RU" b="1" dirty="0" err="1" smtClean="0">
                <a:solidFill>
                  <a:srgbClr val="004821"/>
                </a:solidFill>
              </a:rPr>
              <a:t>Игры:«Один</a:t>
            </a:r>
            <a:r>
              <a:rPr lang="ru-RU" b="1" dirty="0" smtClean="0">
                <a:solidFill>
                  <a:srgbClr val="004821"/>
                </a:solidFill>
              </a:rPr>
              <a:t> и много», </a:t>
            </a:r>
            <a:r>
              <a:rPr lang="ru-RU" b="1" dirty="0">
                <a:solidFill>
                  <a:srgbClr val="004821"/>
                </a:solidFill>
              </a:rPr>
              <a:t>«Чего ни </a:t>
            </a:r>
            <a:r>
              <a:rPr lang="ru-RU" b="1" dirty="0" smtClean="0">
                <a:solidFill>
                  <a:srgbClr val="004821"/>
                </a:solidFill>
              </a:rPr>
              <a:t>стало».               </a:t>
            </a:r>
            <a:endParaRPr lang="ru-RU" b="1" dirty="0">
              <a:solidFill>
                <a:srgbClr val="004821"/>
              </a:solidFill>
            </a:endParaRPr>
          </a:p>
          <a:p>
            <a:r>
              <a:rPr lang="ru-RU" b="1" dirty="0">
                <a:solidFill>
                  <a:srgbClr val="004821"/>
                </a:solidFill>
              </a:rPr>
              <a:t>Беседа – рассуждение</a:t>
            </a:r>
          </a:p>
          <a:p>
            <a:r>
              <a:rPr lang="ru-RU" b="1" dirty="0">
                <a:solidFill>
                  <a:srgbClr val="004821"/>
                </a:solidFill>
              </a:rPr>
              <a:t>Картотека загадок о комнатных растениях</a:t>
            </a:r>
          </a:p>
          <a:p>
            <a:r>
              <a:rPr lang="ru-RU" b="1" dirty="0">
                <a:solidFill>
                  <a:srgbClr val="004821"/>
                </a:solidFill>
              </a:rPr>
              <a:t>Просмотр слайдовых презентаций: «Комнатные растения в детском саду», «Цветы»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47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5902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Мероприятия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 задача: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4821"/>
                </a:solidFill>
              </a:rPr>
              <a:t>1. Оснащение </a:t>
            </a:r>
            <a:r>
              <a:rPr lang="ru-RU" b="1" dirty="0">
                <a:solidFill>
                  <a:srgbClr val="004821"/>
                </a:solidFill>
              </a:rPr>
              <a:t>экологической зоны в группе новыми растениями </a:t>
            </a:r>
          </a:p>
          <a:p>
            <a:r>
              <a:rPr lang="ru-RU" b="1" dirty="0">
                <a:solidFill>
                  <a:srgbClr val="004821"/>
                </a:solidFill>
              </a:rPr>
              <a:t>2</a:t>
            </a:r>
            <a:r>
              <a:rPr lang="ru-RU" b="1" dirty="0" smtClean="0">
                <a:solidFill>
                  <a:srgbClr val="004821"/>
                </a:solidFill>
              </a:rPr>
              <a:t>. </a:t>
            </a:r>
            <a:r>
              <a:rPr lang="ru-RU" b="1" dirty="0">
                <a:solidFill>
                  <a:srgbClr val="004821"/>
                </a:solidFill>
              </a:rPr>
              <a:t>Составление и заучивание совместно с детьми рассказа о любимом растении группы</a:t>
            </a:r>
          </a:p>
          <a:p>
            <a:r>
              <a:rPr lang="ru-RU" b="1" dirty="0">
                <a:solidFill>
                  <a:srgbClr val="004821"/>
                </a:solidFill>
              </a:rPr>
              <a:t>3</a:t>
            </a:r>
            <a:r>
              <a:rPr lang="ru-RU" b="1" dirty="0" smtClean="0">
                <a:solidFill>
                  <a:srgbClr val="004821"/>
                </a:solidFill>
              </a:rPr>
              <a:t>. </a:t>
            </a:r>
            <a:r>
              <a:rPr lang="ru-RU" b="1" dirty="0">
                <a:solidFill>
                  <a:srgbClr val="004821"/>
                </a:solidFill>
              </a:rPr>
              <a:t>Привлечь родителей к уходу и разведению растений в группе</a:t>
            </a:r>
          </a:p>
          <a:p>
            <a:r>
              <a:rPr lang="ru-RU" b="1" dirty="0">
                <a:solidFill>
                  <a:srgbClr val="004821"/>
                </a:solidFill>
              </a:rPr>
              <a:t>4</a:t>
            </a:r>
            <a:r>
              <a:rPr lang="ru-RU" b="1" dirty="0" smtClean="0">
                <a:solidFill>
                  <a:srgbClr val="004821"/>
                </a:solidFill>
              </a:rPr>
              <a:t>. </a:t>
            </a:r>
            <a:r>
              <a:rPr lang="ru-RU" b="1" dirty="0">
                <a:solidFill>
                  <a:srgbClr val="004821"/>
                </a:solidFill>
              </a:rPr>
              <a:t>Размещение на сайте </a:t>
            </a:r>
            <a:r>
              <a:rPr lang="ru-RU" b="1" dirty="0" smtClean="0">
                <a:solidFill>
                  <a:srgbClr val="004821"/>
                </a:solidFill>
              </a:rPr>
              <a:t>МКДОУ </a:t>
            </a:r>
            <a:r>
              <a:rPr lang="ru-RU" b="1" dirty="0">
                <a:solidFill>
                  <a:srgbClr val="004821"/>
                </a:solidFill>
              </a:rPr>
              <a:t>информации </a:t>
            </a:r>
            <a:r>
              <a:rPr lang="ru-RU" b="1" dirty="0" smtClean="0">
                <a:solidFill>
                  <a:srgbClr val="004821"/>
                </a:solidFill>
              </a:rPr>
              <a:t>    по </a:t>
            </a:r>
            <a:r>
              <a:rPr lang="ru-RU" b="1" dirty="0">
                <a:solidFill>
                  <a:srgbClr val="004821"/>
                </a:solidFill>
              </a:rPr>
              <a:t>данной проблеме</a:t>
            </a:r>
          </a:p>
          <a:p>
            <a:r>
              <a:rPr lang="ru-RU" b="1" dirty="0">
                <a:solidFill>
                  <a:srgbClr val="004821"/>
                </a:solidFill>
              </a:rPr>
              <a:t>5</a:t>
            </a:r>
            <a:r>
              <a:rPr lang="ru-RU" b="1" dirty="0" smtClean="0">
                <a:solidFill>
                  <a:srgbClr val="004821"/>
                </a:solidFill>
              </a:rPr>
              <a:t>. </a:t>
            </a:r>
            <a:r>
              <a:rPr lang="ru-RU" b="1" dirty="0">
                <a:solidFill>
                  <a:srgbClr val="004821"/>
                </a:solidFill>
              </a:rPr>
              <a:t>Оформление папок передвижек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36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Мероприятия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3 </a:t>
            </a:r>
            <a:r>
              <a:rPr lang="ru-RU" b="1" i="1" dirty="0">
                <a:solidFill>
                  <a:srgbClr val="7030A0"/>
                </a:solidFill>
              </a:rPr>
              <a:t>задача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4821"/>
                </a:solidFill>
              </a:rPr>
              <a:t>Изготовление д/и «Собери цветок», «Что изменилось», «Найди такой же», «Найди растение по названию», «Чего ни стало</a:t>
            </a:r>
            <a:r>
              <a:rPr lang="ru-RU" b="1" dirty="0" smtClean="0">
                <a:solidFill>
                  <a:srgbClr val="004821"/>
                </a:solidFill>
              </a:rPr>
              <a:t>».</a:t>
            </a:r>
            <a:endParaRPr lang="ru-RU" b="1" dirty="0">
              <a:solidFill>
                <a:srgbClr val="004821"/>
              </a:solidFill>
            </a:endParaRPr>
          </a:p>
          <a:p>
            <a:r>
              <a:rPr lang="ru-RU" b="1" dirty="0">
                <a:solidFill>
                  <a:srgbClr val="004821"/>
                </a:solidFill>
              </a:rPr>
              <a:t>Изготовление пособия «Работа с комнатными растениями»</a:t>
            </a:r>
          </a:p>
          <a:p>
            <a:r>
              <a:rPr lang="ru-RU" b="1" dirty="0">
                <a:solidFill>
                  <a:srgbClr val="004821"/>
                </a:solidFill>
              </a:rPr>
              <a:t>Изготовление картотеки «Комнатные растения»</a:t>
            </a:r>
          </a:p>
          <a:p>
            <a:r>
              <a:rPr lang="ru-RU" b="1" dirty="0">
                <a:solidFill>
                  <a:srgbClr val="004821"/>
                </a:solidFill>
              </a:rPr>
              <a:t>Изготовление фотоальбома «Растения нашей группы»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Комнатные </a:t>
            </a:r>
            <a:r>
              <a:rPr lang="ru-RU" b="1" i="1" dirty="0">
                <a:solidFill>
                  <a:srgbClr val="7030A0"/>
                </a:solidFill>
              </a:rPr>
              <a:t>растения </a:t>
            </a:r>
            <a:r>
              <a:rPr lang="ru-RU" b="1" i="1" dirty="0" smtClean="0">
                <a:solidFill>
                  <a:srgbClr val="7030A0"/>
                </a:solidFill>
              </a:rPr>
              <a:t>               нашей </a:t>
            </a:r>
            <a:r>
              <a:rPr lang="ru-RU" b="1" i="1" dirty="0">
                <a:solidFill>
                  <a:srgbClr val="7030A0"/>
                </a:solidFill>
              </a:rPr>
              <a:t>группы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32" y="1600200"/>
            <a:ext cx="2545335" cy="4525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912619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566</Words>
  <Application>Microsoft Office PowerPoint</Application>
  <PresentationFormat>Экран (4:3)</PresentationFormat>
  <Paragraphs>73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                                                                                                                                      В СРЕДНЕЙ ГРУППЕ № 1 «РОМАШКА»                                                  </vt:lpstr>
      <vt:lpstr>Проблема </vt:lpstr>
      <vt:lpstr>Причины </vt:lpstr>
      <vt:lpstr>Цель </vt:lpstr>
      <vt:lpstr>Задачи </vt:lpstr>
      <vt:lpstr>Мероприятия                               1 задача: </vt:lpstr>
      <vt:lpstr>Мероприятия  2 задача: </vt:lpstr>
      <vt:lpstr>Мероприятия                                 3 задача </vt:lpstr>
      <vt:lpstr> Комнатные растения                нашей группы </vt:lpstr>
      <vt:lpstr>Комнатные растения                нашей группы </vt:lpstr>
      <vt:lpstr>Комнатные растения                нашей группы </vt:lpstr>
      <vt:lpstr>Стихи о                            комнатных растениях </vt:lpstr>
      <vt:lpstr>Загадки о комнатных     растениях </vt:lpstr>
      <vt:lpstr> Фотоотчёт «Поможем чем сможем»             ( данная работа проводилась под руководством взрослого )</vt:lpstr>
      <vt:lpstr>Фотоотчёт «Поможем чем сможем»             ( данная работа проводилась под руководством взрослого )</vt:lpstr>
      <vt:lpstr>Наш уголок природы.</vt:lpstr>
      <vt:lpstr>Результаты  работы проектной деятельности: </vt:lpstr>
      <vt:lpstr>Литература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42</cp:revision>
  <dcterms:created xsi:type="dcterms:W3CDTF">2014-06-15T09:49:01Z</dcterms:created>
  <dcterms:modified xsi:type="dcterms:W3CDTF">2015-05-27T18:58:43Z</dcterms:modified>
</cp:coreProperties>
</file>