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7" r:id="rId6"/>
    <p:sldId id="260" r:id="rId7"/>
    <p:sldId id="263" r:id="rId8"/>
    <p:sldId id="266" r:id="rId9"/>
    <p:sldId id="265" r:id="rId10"/>
    <p:sldId id="264" r:id="rId11"/>
    <p:sldId id="271" r:id="rId12"/>
    <p:sldId id="272" r:id="rId13"/>
    <p:sldId id="273" r:id="rId14"/>
    <p:sldId id="268" r:id="rId15"/>
    <p:sldId id="269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>
      <p:cViewPr varScale="1">
        <p:scale>
          <a:sx n="87" d="100"/>
          <a:sy n="87" d="100"/>
        </p:scale>
        <p:origin x="-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8DAEA-FA4F-4B5F-84F5-87905309F93B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1796-6A79-44B5-B495-2E7A30CC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A1796-6A79-44B5-B495-2E7A30CCAF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A1796-6A79-44B5-B495-2E7A30CCAF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A1796-6A79-44B5-B495-2E7A30CCAF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A4%D0%BE%D0%BB%D1%8C%D0%BA%D0%BB%D0%BE%D1%8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357298"/>
            <a:ext cx="6715172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7030A0"/>
                </a:solidFill>
              </a:rPr>
              <a:t>     Роль </a:t>
            </a:r>
            <a:r>
              <a:rPr lang="ru-RU" sz="5400" b="1" i="1" dirty="0" smtClean="0">
                <a:solidFill>
                  <a:srgbClr val="7030A0"/>
                </a:solidFill>
              </a:rPr>
              <a:t>малых </a:t>
            </a:r>
            <a:r>
              <a:rPr lang="ru-RU" sz="5400" b="1" i="1" dirty="0" smtClean="0">
                <a:solidFill>
                  <a:srgbClr val="7030A0"/>
                </a:solidFill>
              </a:rPr>
              <a:t>     фольклорных  жанров </a:t>
            </a:r>
            <a:r>
              <a:rPr lang="ru-RU" sz="5400" b="1" i="1" dirty="0" smtClean="0">
                <a:solidFill>
                  <a:srgbClr val="7030A0"/>
                </a:solidFill>
              </a:rPr>
              <a:t>в развитии речи дошкольников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2500314"/>
          </a:xfrm>
        </p:spPr>
        <p:txBody>
          <a:bodyPr>
            <a:normAutofit/>
          </a:bodyPr>
          <a:lstStyle/>
          <a:p>
            <a:pPr indent="457200"/>
            <a:r>
              <a:rPr lang="ru-RU" sz="2400" dirty="0" smtClean="0"/>
              <a:t>Звуковая культура речи это не только правильное звукопроизношение, но и умение регулировать темп, громкость, дыхание. Следовательно, целесообразно обращение к таким жанрам фольклора, как заклички, колыбельные, скороговорки.</a:t>
            </a:r>
            <a:endParaRPr lang="ru-RU" sz="2400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1" y="2735645"/>
            <a:ext cx="7250430" cy="412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36-036-Belye-bar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6278799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chistogovorki-dety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57166"/>
            <a:ext cx="5072066" cy="2500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4214842" cy="19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Актуальной задачей речевого развития в старшем дошкольном возрасте является и выработка дикции.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137672.15608979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522" y="2928934"/>
            <a:ext cx="6319478" cy="39290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55721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 smtClean="0">
                <a:latin typeface="+mj-lt"/>
              </a:rPr>
              <a:t>Малые формы фольклора лаконичны и четки по форме, глубоки и ритмичны. С их помощью дети учатся четкому и звонкому произношению, проходят школу художественной         фонетики. 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85883436_illyustraciya-iz-knigi-kak-u-nashih-u-vo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57" y="2285968"/>
            <a:ext cx="6096043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78579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+mj-lt"/>
              </a:rPr>
              <a:t>Колыбельные песни позволяют запоминать слова и формы слов, словосочетания, осваивать лексическую сторону речи. </a:t>
            </a:r>
            <a:endParaRPr lang="ru-RU" sz="2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285992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+mj-lt"/>
              </a:rPr>
              <a:t>Невзирая на небольшой объем, колыбельная песня таит в себе неисчерпаемый источник воспитательных и образовательных возможностей.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4572032" cy="51435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— Яму копал? — Копал.</a:t>
            </a:r>
            <a:br>
              <a:rPr lang="ru-RU" sz="2400" dirty="0" smtClean="0"/>
            </a:br>
            <a:r>
              <a:rPr lang="ru-RU" sz="2400" dirty="0" smtClean="0"/>
              <a:t>— В яму упал? — Упал.</a:t>
            </a:r>
            <a:br>
              <a:rPr lang="ru-RU" sz="2400" dirty="0" smtClean="0"/>
            </a:br>
            <a:r>
              <a:rPr lang="ru-RU" sz="2400" dirty="0" smtClean="0"/>
              <a:t>— В яме сидишь? — Сижу.</a:t>
            </a:r>
            <a:br>
              <a:rPr lang="ru-RU" sz="2400" dirty="0" smtClean="0"/>
            </a:br>
            <a:r>
              <a:rPr lang="ru-RU" sz="2400" dirty="0" smtClean="0"/>
              <a:t>— Яма сыра? — Сыра.</a:t>
            </a:r>
            <a:br>
              <a:rPr lang="ru-RU" sz="2400" dirty="0" smtClean="0"/>
            </a:br>
            <a:r>
              <a:rPr lang="ru-RU" sz="2400" dirty="0" smtClean="0"/>
              <a:t>— Как голова, цела? — Цела.</a:t>
            </a:r>
            <a:br>
              <a:rPr lang="ru-RU" sz="2400" dirty="0" smtClean="0"/>
            </a:br>
            <a:r>
              <a:rPr lang="ru-RU" sz="2400" dirty="0" smtClean="0"/>
              <a:t>— Значит, живой? — Живой.</a:t>
            </a:r>
            <a:br>
              <a:rPr lang="ru-RU" sz="2400" dirty="0" smtClean="0"/>
            </a:br>
            <a:r>
              <a:rPr lang="ru-RU" sz="2400" dirty="0" smtClean="0"/>
              <a:t>— Ну, я пошел домой</a:t>
            </a:r>
            <a:endParaRPr lang="ru-RU" sz="2400" dirty="0"/>
          </a:p>
        </p:txBody>
      </p:sp>
      <p:pic>
        <p:nvPicPr>
          <p:cNvPr id="3" name="Рисунок 2" descr="i_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164" y="428580"/>
            <a:ext cx="4428836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ru-RU" sz="2400" dirty="0" smtClean="0">
              <a:latin typeface="+mj-lt"/>
            </a:endParaRPr>
          </a:p>
          <a:p>
            <a:pPr>
              <a:buNone/>
            </a:pPr>
            <a:r>
              <a:rPr lang="ru-RU" sz="2800" dirty="0" smtClean="0">
                <a:latin typeface="+mj-lt"/>
              </a:rPr>
              <a:t>    </a:t>
            </a:r>
          </a:p>
        </p:txBody>
      </p:sp>
      <p:pic>
        <p:nvPicPr>
          <p:cNvPr id="3" name="Рисунок 2" descr="718-300x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806" y="0"/>
            <a:ext cx="916309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175824541110420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106785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50031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4" name="Рисунок 3" descr="99326403_73993389_f_4aa97b21345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1" y="2786059"/>
            <a:ext cx="3645357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642918"/>
            <a:ext cx="8572560" cy="4857784"/>
          </a:xfrm>
        </p:spPr>
        <p:txBody>
          <a:bodyPr>
            <a:noAutofit/>
          </a:bodyPr>
          <a:lstStyle/>
          <a:p>
            <a:pPr indent="457200"/>
            <a:r>
              <a:rPr lang="ru-RU" sz="3600" b="1" dirty="0" smtClean="0"/>
              <a:t>Фольклор </a:t>
            </a:r>
            <a:r>
              <a:rPr lang="ru-RU" sz="2800" b="1" dirty="0" smtClean="0"/>
              <a:t>– </a:t>
            </a:r>
            <a:r>
              <a:rPr lang="ru-RU" sz="2800" b="1" i="1" dirty="0" smtClean="0"/>
              <a:t>от англ. </a:t>
            </a:r>
            <a:r>
              <a:rPr lang="en-US" sz="2800" b="1" i="1" dirty="0" smtClean="0"/>
              <a:t>Folk-lore</a:t>
            </a:r>
            <a:r>
              <a:rPr lang="ru-RU" sz="2800" b="1" i="1" dirty="0" smtClean="0"/>
              <a:t> – «народная мудрость» –</a:t>
            </a:r>
            <a:r>
              <a:rPr lang="ru-RU" sz="2800" b="1" dirty="0" smtClean="0"/>
              <a:t> народное творчество, чаще всего устное. Художественная, коллективная, творческая деятельность народа, отражающая его жизнь, воззрения, идеалы, принципы; создаваемые народом и бытующие в народных массах поэзия, народная музыка,</a:t>
            </a:r>
            <a:br>
              <a:rPr lang="ru-RU" sz="2800" b="1" dirty="0" smtClean="0"/>
            </a:br>
            <a:r>
              <a:rPr lang="ru-RU" sz="2800" b="1" dirty="0" smtClean="0"/>
              <a:t> театр, танец, архитектура, </a:t>
            </a:r>
            <a:br>
              <a:rPr lang="ru-RU" sz="2800" b="1" dirty="0" smtClean="0"/>
            </a:br>
            <a:r>
              <a:rPr lang="ru-RU" sz="2800" b="1" dirty="0" smtClean="0"/>
              <a:t>изобразительное и декоративно- </a:t>
            </a:r>
            <a:br>
              <a:rPr lang="ru-RU" sz="2800" b="1" dirty="0" smtClean="0"/>
            </a:br>
            <a:r>
              <a:rPr lang="ru-RU" sz="2800" b="1" dirty="0" smtClean="0"/>
              <a:t>прикладное искусство.</a:t>
            </a:r>
            <a:endParaRPr lang="ru-RU" sz="2800" b="1" dirty="0"/>
          </a:p>
        </p:txBody>
      </p:sp>
      <p:pic>
        <p:nvPicPr>
          <p:cNvPr id="3" name="Рисунок 2" descr="99326403_73993389_f_4aa97b21345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426734"/>
            <a:ext cx="3071802" cy="343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072494" cy="1214446"/>
          </a:xfrm>
        </p:spPr>
        <p:txBody>
          <a:bodyPr>
            <a:noAutofit/>
          </a:bodyPr>
          <a:lstStyle/>
          <a:p>
            <a:pPr indent="457200"/>
            <a:r>
              <a:rPr lang="ru-RU" sz="2800" b="1" dirty="0" smtClean="0"/>
              <a:t>Малые жанры </a:t>
            </a:r>
            <a:r>
              <a:rPr lang="ru-RU" sz="2800" b="1" dirty="0" smtClean="0">
                <a:hlinkClick r:id="rId2" tooltip="Фольклор"/>
              </a:rPr>
              <a:t>фольклора</a:t>
            </a:r>
            <a:r>
              <a:rPr lang="ru-RU" sz="2800" dirty="0" smtClean="0"/>
              <a:t> — это небольшие по объёму фольклорные произведения. </a:t>
            </a:r>
            <a:endParaRPr lang="ru-RU" sz="2800" dirty="0"/>
          </a:p>
        </p:txBody>
      </p:sp>
      <p:pic>
        <p:nvPicPr>
          <p:cNvPr id="3" name="Рисунок 2" descr="narodnye-prazdniki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214554"/>
            <a:ext cx="5480173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214554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Trebuchet MS" pitchFamily="34" charset="0"/>
              </a:rPr>
              <a:t>В некоторых работах встречается определение</a:t>
            </a:r>
            <a:r>
              <a:rPr lang="ru-RU" sz="2400" b="1" dirty="0" smtClean="0">
                <a:latin typeface="Trebuchet MS" pitchFamily="34" charset="0"/>
              </a:rPr>
              <a:t> детский фольклор</a:t>
            </a:r>
            <a:r>
              <a:rPr lang="ru-RU" sz="2400" dirty="0" smtClean="0">
                <a:latin typeface="Trebuchet MS" pitchFamily="34" charset="0"/>
              </a:rPr>
              <a:t>,</a:t>
            </a:r>
            <a:r>
              <a:rPr lang="ru-RU" sz="2400" b="1" dirty="0" smtClean="0">
                <a:latin typeface="Trebuchet MS" pitchFamily="34" charset="0"/>
              </a:rPr>
              <a:t> </a:t>
            </a:r>
            <a:r>
              <a:rPr lang="ru-RU" sz="2400" dirty="0" smtClean="0">
                <a:latin typeface="Trebuchet MS" pitchFamily="34" charset="0"/>
              </a:rPr>
              <a:t>поскольку такие народные произведения входят в жизнь человека очень рано, задолго до овладения речью.</a:t>
            </a:r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sad-55892-14099372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569477"/>
            <a:ext cx="4143372" cy="628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905776" cy="5582432"/>
          </a:xfrm>
        </p:spPr>
        <p:txBody>
          <a:bodyPr>
            <a:noAutofit/>
          </a:bodyPr>
          <a:lstStyle/>
          <a:p>
            <a:pPr indent="457200"/>
            <a:r>
              <a:rPr lang="ru-RU" sz="3200" b="1" i="1" dirty="0" smtClean="0"/>
              <a:t>      Малые фольклорные жанры.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2800" b="1" i="1" dirty="0" smtClean="0"/>
              <a:t>1. </a:t>
            </a:r>
            <a:r>
              <a:rPr lang="ru-RU" sz="2800" dirty="0" smtClean="0"/>
              <a:t>Колыбельная песня.</a:t>
            </a:r>
            <a:br>
              <a:rPr lang="ru-RU" sz="2800" dirty="0" smtClean="0"/>
            </a:br>
            <a:r>
              <a:rPr lang="ru-RU" sz="2800" dirty="0" smtClean="0"/>
              <a:t>2. </a:t>
            </a:r>
            <a:r>
              <a:rPr lang="ru-RU" sz="2800" dirty="0" err="1" smtClean="0"/>
              <a:t>Пестушка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3. Потешка.</a:t>
            </a:r>
            <a:br>
              <a:rPr lang="ru-RU" sz="2800" dirty="0" smtClean="0"/>
            </a:br>
            <a:r>
              <a:rPr lang="ru-RU" sz="2800" dirty="0" smtClean="0"/>
              <a:t>4. Прибаутка.</a:t>
            </a:r>
            <a:br>
              <a:rPr lang="ru-RU" sz="2800" dirty="0" smtClean="0"/>
            </a:br>
            <a:r>
              <a:rPr lang="ru-RU" sz="2800" dirty="0" smtClean="0"/>
              <a:t>5. Пословицы и поговорки.</a:t>
            </a:r>
            <a:br>
              <a:rPr lang="ru-RU" sz="2800" dirty="0" smtClean="0"/>
            </a:br>
            <a:r>
              <a:rPr lang="ru-RU" sz="2800" dirty="0" smtClean="0"/>
              <a:t>6. Игра.</a:t>
            </a:r>
            <a:br>
              <a:rPr lang="ru-RU" sz="2800" dirty="0" smtClean="0"/>
            </a:br>
            <a:r>
              <a:rPr lang="ru-RU" sz="2800" dirty="0" smtClean="0"/>
              <a:t>7. </a:t>
            </a:r>
            <a:r>
              <a:rPr lang="ru-RU" sz="2800" dirty="0" err="1" smtClean="0"/>
              <a:t>Закличка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8. Считалка.</a:t>
            </a:r>
            <a:br>
              <a:rPr lang="ru-RU" sz="2800" dirty="0" smtClean="0"/>
            </a:br>
            <a:r>
              <a:rPr lang="ru-RU" sz="2800" dirty="0" smtClean="0"/>
              <a:t>9. Скороговорка.</a:t>
            </a:r>
            <a:br>
              <a:rPr lang="ru-RU" sz="2800" dirty="0" smtClean="0"/>
            </a:br>
            <a:r>
              <a:rPr lang="ru-RU" sz="2800" dirty="0" smtClean="0"/>
              <a:t>10.Загадка.</a:t>
            </a:r>
            <a:br>
              <a:rPr lang="ru-RU" sz="2800" dirty="0" smtClean="0"/>
            </a:br>
            <a:r>
              <a:rPr lang="ru-RU" sz="2800" dirty="0" smtClean="0"/>
              <a:t>11. Дразнилка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642918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Принципы работы с малыми формами </a:t>
            </a:r>
            <a:r>
              <a:rPr lang="ru-RU" sz="3600" b="1" dirty="0" smtClean="0">
                <a:solidFill>
                  <a:srgbClr val="002060"/>
                </a:solidFill>
              </a:rPr>
              <a:t>фольклора:</a:t>
            </a:r>
          </a:p>
          <a:p>
            <a:pPr lvl="0"/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800" b="1" i="1" dirty="0" smtClean="0"/>
              <a:t>у</a:t>
            </a:r>
            <a:r>
              <a:rPr lang="ru-RU" sz="2800" b="1" i="1" dirty="0" smtClean="0"/>
              <a:t>чёт </a:t>
            </a:r>
            <a:r>
              <a:rPr lang="ru-RU" sz="2800" b="1" i="1" dirty="0" smtClean="0"/>
              <a:t>возрастных </a:t>
            </a:r>
            <a:r>
              <a:rPr lang="ru-RU" sz="2800" b="1" i="1" dirty="0" smtClean="0"/>
              <a:t>особенностей;</a:t>
            </a:r>
          </a:p>
          <a:p>
            <a:pPr lvl="0"/>
            <a:r>
              <a:rPr lang="ru-RU" sz="2800" b="1" i="1" dirty="0" smtClean="0"/>
              <a:t> 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i="1" dirty="0" smtClean="0"/>
              <a:t>и</a:t>
            </a:r>
            <a:r>
              <a:rPr lang="ru-RU" sz="2800" b="1" i="1" dirty="0" smtClean="0"/>
              <a:t>нтеграция;</a:t>
            </a:r>
          </a:p>
          <a:p>
            <a:pPr lvl="0"/>
            <a:endParaRPr lang="ru-RU" sz="2800" b="1" i="1" dirty="0" smtClean="0"/>
          </a:p>
          <a:p>
            <a:pPr lvl="0">
              <a:buFont typeface="Wingdings" pitchFamily="2" charset="2"/>
              <a:buChar char="Ø"/>
            </a:pPr>
            <a:r>
              <a:rPr lang="ru-RU" sz="2800" b="1" i="1" dirty="0" smtClean="0"/>
              <a:t>м</a:t>
            </a:r>
            <a:r>
              <a:rPr lang="ru-RU" sz="2800" b="1" i="1" dirty="0" smtClean="0"/>
              <a:t>аксимальное </a:t>
            </a:r>
            <a:r>
              <a:rPr lang="ru-RU" sz="2800" b="1" i="1" dirty="0" smtClean="0"/>
              <a:t>использование </a:t>
            </a:r>
            <a:r>
              <a:rPr lang="ru-RU" sz="2800" b="1" i="1" dirty="0" smtClean="0"/>
              <a:t>      развивающего потенциала; </a:t>
            </a:r>
          </a:p>
          <a:p>
            <a:pPr lvl="0"/>
            <a:endParaRPr lang="ru-RU" sz="2800" b="1" i="1" dirty="0" smtClean="0"/>
          </a:p>
          <a:p>
            <a:pPr lvl="0">
              <a:buFont typeface="Wingdings" pitchFamily="2" charset="2"/>
              <a:buChar char="Ø"/>
            </a:pPr>
            <a:r>
              <a:rPr lang="ru-RU" sz="2800" b="1" i="1" dirty="0" smtClean="0"/>
              <a:t>а</a:t>
            </a:r>
            <a:r>
              <a:rPr lang="ru-RU" sz="2800" b="1" i="1" dirty="0" smtClean="0"/>
              <a:t>ктивное </a:t>
            </a:r>
            <a:r>
              <a:rPr lang="ru-RU" sz="2800" b="1" i="1" dirty="0" smtClean="0"/>
              <a:t>включение в деятельность всех </a:t>
            </a:r>
            <a:r>
              <a:rPr lang="ru-RU" sz="2800" b="1" i="1" dirty="0" smtClean="0"/>
              <a:t>детей.</a:t>
            </a:r>
            <a:endParaRPr lang="ru-RU" sz="2800" b="1" i="1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3333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60" y="3136579"/>
            <a:ext cx="5715040" cy="372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35004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Влияние фольклора  на развитие речи детей: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-обогащение словаря;</a:t>
            </a:r>
            <a:br>
              <a:rPr lang="ru-RU" sz="2400" dirty="0" smtClean="0"/>
            </a:br>
            <a:r>
              <a:rPr lang="ru-RU" sz="2400" dirty="0" smtClean="0"/>
              <a:t>-развитие звуковой культуры речи;</a:t>
            </a:r>
            <a:br>
              <a:rPr lang="ru-RU" sz="2400" dirty="0" smtClean="0"/>
            </a:br>
            <a:r>
              <a:rPr lang="ru-RU" sz="2400" dirty="0" smtClean="0"/>
              <a:t>-развитие грамматического строя речи;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-развитие фонематического слуха;</a:t>
            </a:r>
            <a:br>
              <a:rPr lang="ru-RU" sz="2400" dirty="0" smtClean="0"/>
            </a:br>
            <a:r>
              <a:rPr lang="ru-RU" sz="2400" dirty="0" smtClean="0"/>
              <a:t>-развитие артикуляционного аппарата;</a:t>
            </a:r>
            <a:br>
              <a:rPr lang="ru-RU" sz="2400" dirty="0" smtClean="0"/>
            </a:br>
            <a:r>
              <a:rPr lang="ru-RU" sz="2400" dirty="0" smtClean="0"/>
              <a:t>-развитие связной речи.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928670"/>
            <a:ext cx="2786050" cy="6500834"/>
          </a:xfrm>
        </p:spPr>
        <p:txBody>
          <a:bodyPr>
            <a:normAutofit/>
          </a:bodyPr>
          <a:lstStyle/>
          <a:p>
            <a:pPr marL="0" indent="256032">
              <a:buNone/>
            </a:pPr>
            <a:r>
              <a:rPr lang="ru-RU" sz="2400" dirty="0" smtClean="0">
                <a:latin typeface="+mj-lt"/>
              </a:rPr>
              <a:t>Малые жанры фольклора развивают и обогащают словарь. Дети усваивают знания о близком им окружающем мире: предметы обихода, домашние животные.</a:t>
            </a:r>
            <a:endParaRPr lang="ru-RU" sz="2400" dirty="0">
              <a:latin typeface="+mj-lt"/>
            </a:endParaRPr>
          </a:p>
        </p:txBody>
      </p:sp>
      <p:pic>
        <p:nvPicPr>
          <p:cNvPr id="7" name="Рисунок 6" descr="shop845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79" y="500042"/>
            <a:ext cx="6242821" cy="635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28604"/>
            <a:ext cx="4829180" cy="2357454"/>
          </a:xfrm>
        </p:spPr>
        <p:txBody>
          <a:bodyPr>
            <a:normAutofit/>
          </a:bodyPr>
          <a:lstStyle/>
          <a:p>
            <a:pPr indent="457200"/>
            <a:r>
              <a:rPr lang="ru-RU" sz="2400" dirty="0" smtClean="0"/>
              <a:t>Значительно пополняют словарь детей занятия  с элементами фольклора, на которых дети знакомятся с атрибутами горницы.</a:t>
            </a:r>
            <a:endParaRPr lang="ru-RU" sz="2400" dirty="0"/>
          </a:p>
        </p:txBody>
      </p:sp>
      <p:pic>
        <p:nvPicPr>
          <p:cNvPr id="3" name="Рисунок 2" descr="P423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381262"/>
            <a:ext cx="3357554" cy="447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423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71935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571876"/>
            <a:ext cx="6000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+mj-lt"/>
              </a:rPr>
              <a:t>Чтобы новые, довольно трудные слова прочно вошли в лексикон детей, используются  различные </a:t>
            </a:r>
            <a:r>
              <a:rPr lang="ru-RU" sz="2400" dirty="0" err="1" smtClean="0">
                <a:latin typeface="+mj-lt"/>
              </a:rPr>
              <a:t>методичес-кие</a:t>
            </a:r>
            <a:r>
              <a:rPr lang="ru-RU" sz="2400" dirty="0" smtClean="0">
                <a:latin typeface="+mj-lt"/>
              </a:rPr>
              <a:t> и игровые приемы: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«Доскажи словечко», «Словесное лото, или Кому что».</a:t>
            </a:r>
          </a:p>
          <a:p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428604"/>
            <a:ext cx="4929190" cy="2571768"/>
          </a:xfrm>
        </p:spPr>
        <p:txBody>
          <a:bodyPr>
            <a:noAutofit/>
          </a:bodyPr>
          <a:lstStyle/>
          <a:p>
            <a:pPr indent="457200"/>
            <a:r>
              <a:rPr lang="ru-RU" sz="2400" dirty="0" smtClean="0"/>
              <a:t>Пословицы и поговорки помогают детям чётко и лаконично выражать свои мысли, красочно описывать предметы и явления, творчески употреблять слово. </a:t>
            </a:r>
            <a:endParaRPr lang="ru-RU" sz="2400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4154918" cy="289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357562"/>
            <a:ext cx="3429024" cy="35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+mj-lt"/>
              </a:rPr>
              <a:t>Работа с пословицами и поговорками постепенно усложняется от понимания значения выражения до составления рассказа  по нему, рисунка. 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 descr="u_e2f97b010fe4273c2709400ddd4299d0_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039" y="2976551"/>
            <a:ext cx="5367961" cy="388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658</TotalTime>
  <Words>310</Words>
  <PresentationFormat>Экран (4:3)</PresentationFormat>
  <Paragraphs>35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Слайд 1</vt:lpstr>
      <vt:lpstr>Фольклор – от англ. Folk-lore – «народная мудрость» – народное творчество, чаще всего устное. Художественная, коллективная, творческая деятельность народа, отражающая его жизнь, воззрения, идеалы, принципы; создаваемые народом и бытующие в народных массах поэзия, народная музыка,  театр, танец, архитектура,  изобразительное и декоративно-  прикладное искусство.</vt:lpstr>
      <vt:lpstr>Малые жанры фольклора — это небольшие по объёму фольклорные произведения. </vt:lpstr>
      <vt:lpstr>      Малые фольклорные жанры.  1. Колыбельная песня. 2. Пестушка. 3. Потешка. 4. Прибаутка. 5. Пословицы и поговорки. 6. Игра. 7. Закличка. 8. Считалка. 9. Скороговорка. 10.Загадка. 11. Дразнилка</vt:lpstr>
      <vt:lpstr>Слайд 5</vt:lpstr>
      <vt:lpstr>    Влияние фольклора  на развитие речи детей:  -обогащение словаря; -развитие звуковой культуры речи; -развитие грамматического строя речи; -развитие фонематического слуха; -развитие артикуляционного аппарата; -развитие связной речи.</vt:lpstr>
      <vt:lpstr> </vt:lpstr>
      <vt:lpstr>Значительно пополняют словарь детей занятия  с элементами фольклора, на которых дети знакомятся с атрибутами горницы.</vt:lpstr>
      <vt:lpstr>Пословицы и поговорки помогают детям чётко и лаконично выражать свои мысли, красочно описывать предметы и явления, творчески употреблять слово. </vt:lpstr>
      <vt:lpstr>Звуковая культура речи это не только правильное звукопроизношение, но и умение регулировать темп, громкость, дыхание. Следовательно, целесообразно обращение к таким жанрам фольклора, как заклички, колыбельные, скороговорки.</vt:lpstr>
      <vt:lpstr>Слайд 11</vt:lpstr>
      <vt:lpstr>Слайд 12</vt:lpstr>
      <vt:lpstr>Слайд 13</vt:lpstr>
      <vt:lpstr>— Яму копал? — Копал. — В яму упал? — Упал. — В яме сидишь? — Сижу. — Яма сыра? — Сыра. — Как голова, цела? — Цела. — Значит, живой? — Живой. — Ну, я пошел домой</vt:lpstr>
      <vt:lpstr>     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68</cp:revision>
  <dcterms:created xsi:type="dcterms:W3CDTF">2015-09-27T14:31:28Z</dcterms:created>
  <dcterms:modified xsi:type="dcterms:W3CDTF">2015-10-17T19:37:57Z</dcterms:modified>
</cp:coreProperties>
</file>