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0" r:id="rId4"/>
    <p:sldId id="258" r:id="rId5"/>
    <p:sldId id="275" r:id="rId6"/>
    <p:sldId id="259" r:id="rId7"/>
    <p:sldId id="261" r:id="rId8"/>
    <p:sldId id="262" r:id="rId9"/>
    <p:sldId id="263" r:id="rId10"/>
    <p:sldId id="264" r:id="rId11"/>
    <p:sldId id="265" r:id="rId12"/>
    <p:sldId id="270" r:id="rId13"/>
    <p:sldId id="269" r:id="rId14"/>
    <p:sldId id="268" r:id="rId15"/>
    <p:sldId id="271" r:id="rId16"/>
    <p:sldId id="276" r:id="rId17"/>
    <p:sldId id="272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olour-pencils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76846"/>
          <a:stretch>
            <a:fillRect/>
          </a:stretch>
        </p:blipFill>
        <p:spPr>
          <a:xfrm>
            <a:off x="1241626" y="4071943"/>
            <a:ext cx="6616522" cy="1428760"/>
          </a:xfrm>
          <a:prstGeom prst="rect">
            <a:avLst/>
          </a:prstGeom>
        </p:spPr>
      </p:pic>
      <p:pic>
        <p:nvPicPr>
          <p:cNvPr id="9" name="Рисунок 8" descr="colour-pencils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46"/>
          <a:stretch>
            <a:fillRect/>
          </a:stretch>
        </p:blipFill>
        <p:spPr>
          <a:xfrm>
            <a:off x="714348" y="2143115"/>
            <a:ext cx="7858180" cy="16266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bordur-deti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407"/>
            <a:ext cx="9144000" cy="2174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olour-pencils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0000" r="6500" b="19798"/>
          <a:stretch>
            <a:fillRect/>
          </a:stretch>
        </p:blipFill>
        <p:spPr>
          <a:xfrm>
            <a:off x="-32" y="6215082"/>
            <a:ext cx="5143536" cy="642918"/>
          </a:xfrm>
          <a:prstGeom prst="rect">
            <a:avLst/>
          </a:prstGeom>
        </p:spPr>
      </p:pic>
      <p:pic>
        <p:nvPicPr>
          <p:cNvPr id="8" name="Рисунок 7" descr="colour-pencils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68" t="50000" r="34000" b="19798"/>
          <a:stretch>
            <a:fillRect/>
          </a:stretch>
        </p:blipFill>
        <p:spPr>
          <a:xfrm flipH="1">
            <a:off x="5214942" y="6215082"/>
            <a:ext cx="3929090" cy="642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0041-F57B-4764-A7EE-6C0D4680B622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dberries.ru/catalog/886822/detail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dberries.ru/catalog/886822/detail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dberries.ru/catalog/886822/detail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58417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Энкаустика </a:t>
            </a:r>
            <a:endParaRPr lang="ru-RU" sz="6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33569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— 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древнее искусство живописи горячим воском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Автор: Седен Шенне Эрес-ооловна, воспитатель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МБДОУ № 33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Республика 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Т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ыва  г.Кызыл</a:t>
            </a:r>
          </a:p>
          <a:p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mtdata.ru/u1/photo8E2F/20434324027-0/original.jpg#2043432402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4087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      </a:t>
            </a:r>
            <a: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</a:rPr>
              <a:t>Прием </a:t>
            </a:r>
            <a: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</a:rPr>
              <a:t>третий: работа </a:t>
            </a:r>
            <a:r>
              <a:rPr lang="ru-RU" sz="4900" b="1" dirty="0" smtClean="0">
                <a:solidFill>
                  <a:srgbClr val="002060"/>
                </a:solidFill>
                <a:latin typeface="Monotype Corsiva" pitchFamily="66" charset="0"/>
              </a:rPr>
              <a:t>боковой стороной утюга (ребром)</a:t>
            </a:r>
            <a:r>
              <a:rPr lang="ru-RU" sz="49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ru-RU" b="1" dirty="0" smtClean="0"/>
              <a:t>   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С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помощью боковых сторон утюга получаются белые линии и привносят в рисунок детали.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 Методом разглаживания нанесите на картон воск. Затем поставьте </a:t>
            </a:r>
            <a:r>
              <a:rPr lang="ru-RU" sz="3600" u="sng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утюг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 так, чтобы его ребро скользило по воску, как лезвие конька. Так создаются различные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линии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mtdata.ru/u1/photo8678/20657396876-0/original.jpg#2065739687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6967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Прием четвертый: работа острием утюга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b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 fontAlgn="base">
              <a:buNone/>
            </a:pPr>
            <a:r>
              <a:rPr lang="ru-RU" sz="4000" dirty="0" smtClean="0"/>
              <a:t>    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Коснитесь </a:t>
            </a:r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</a:rPr>
              <a:t>острием утюга (носиком) воска, подцепите немного воска и рисуете им. Используется для детальной прорисовки.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mtdata.ru/u1/photo334F/20880469725-0/original.jpg#208804697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84076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tdata.ru/u1/photo2D2D/20326615423-0/original.jpg#2032661542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705678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ms.24open.ru/images/a9d27af9bef71a9bd2c188b077fd165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3312368" cy="2365238"/>
          </a:xfrm>
          <a:prstGeom prst="rect">
            <a:avLst/>
          </a:prstGeom>
          <a:noFill/>
        </p:spPr>
      </p:pic>
      <p:pic>
        <p:nvPicPr>
          <p:cNvPr id="1028" name="Picture 4" descr="http://www.painter.inf.ua/images/img87471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4664"/>
            <a:ext cx="3153755" cy="2520280"/>
          </a:xfrm>
          <a:prstGeom prst="rect">
            <a:avLst/>
          </a:prstGeom>
          <a:noFill/>
        </p:spPr>
      </p:pic>
      <p:pic>
        <p:nvPicPr>
          <p:cNvPr id="1032" name="Picture 8" descr="http://www.schnugis.net/images/gastkuenstler/tumana/encaustic/runde01/tumanas-encaustic_250507_002-go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212976"/>
            <a:ext cx="3933209" cy="2808312"/>
          </a:xfrm>
          <a:prstGeom prst="rect">
            <a:avLst/>
          </a:prstGeom>
          <a:noFill/>
        </p:spPr>
      </p:pic>
      <p:pic>
        <p:nvPicPr>
          <p:cNvPr id="1034" name="Picture 10" descr="http://img115.imageshack.us/img115/4287/encaustic1kleinoe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140968"/>
            <a:ext cx="2521901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Литература:</a:t>
            </a:r>
            <a:endParaRPr lang="ru-RU" sz="5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Monotype Corsiva" pitchFamily="66" charset="0"/>
              </a:rPr>
              <a:t>http</a:t>
            </a:r>
            <a:r>
              <a:rPr lang="en-US" u="sng" dirty="0" smtClean="0">
                <a:solidFill>
                  <a:srgbClr val="002060"/>
                </a:solidFill>
                <a:latin typeface="Monotype Corsiva" pitchFamily="66" charset="0"/>
              </a:rPr>
              <a:t>://</a:t>
            </a:r>
            <a:r>
              <a:rPr lang="en-US" u="sng" dirty="0" smtClean="0">
                <a:solidFill>
                  <a:srgbClr val="002060"/>
                </a:solidFill>
                <a:latin typeface="Monotype Corsiva" pitchFamily="66" charset="0"/>
              </a:rPr>
              <a:t>www.paceka.ru/interes/4.html</a:t>
            </a:r>
            <a:endParaRPr lang="ru-RU" u="sng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Monotype Corsiva" pitchFamily="66" charset="0"/>
              </a:rPr>
              <a:t>http://</a:t>
            </a:r>
            <a:r>
              <a:rPr lang="en-US" dirty="0" smtClean="0">
                <a:solidFill>
                  <a:srgbClr val="002060"/>
                </a:solidFill>
                <a:latin typeface="Monotype Corsiva" pitchFamily="66" charset="0"/>
              </a:rPr>
              <a:t>www.youtube.com/watch?v=We4oECizGRQ&amp;feature=player_embedded</a:t>
            </a: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i="1" dirty="0" err="1" smtClean="0">
                <a:solidFill>
                  <a:srgbClr val="002060"/>
                </a:solidFill>
                <a:latin typeface="Monotype Corsiva" pitchFamily="66" charset="0"/>
              </a:rPr>
              <a:t>Хвостенко</a:t>
            </a:r>
            <a:r>
              <a:rPr lang="ru-RU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Monotype Corsiva" pitchFamily="66" charset="0"/>
              </a:rPr>
              <a:t>Т. В.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Энкаустика.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Искусство, пережившее тысячелетия. / Послесловие Л. Ф. 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Дьяконицына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. — М.: Советский художник, 1985. — 160 с., ил. —15.000 экз. (Искусство: проблемы, теория,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практика).</a:t>
            </a: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Энкаустика //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Энциклопедический словарь Брокгауза и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Ефрона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: В 86 томах (82 т. и 4 доп.). — СПб., 1890—1907.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  <a:endParaRPr lang="ru-RU" sz="7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latin typeface="Monotype Corsiva" pitchFamily="66" charset="0"/>
              </a:rPr>
              <a:t/>
            </a:r>
            <a:br>
              <a:rPr lang="ru-RU" sz="4800" i="1" dirty="0" smtClean="0">
                <a:latin typeface="Monotype Corsiva" pitchFamily="66" charset="0"/>
              </a:rPr>
            </a:br>
            <a:r>
              <a:rPr lang="ru-RU" sz="4800" i="1" dirty="0" smtClean="0">
                <a:solidFill>
                  <a:srgbClr val="002060"/>
                </a:solidFill>
                <a:latin typeface="Monotype Corsiva" pitchFamily="66" charset="0"/>
              </a:rPr>
              <a:t>«</a:t>
            </a:r>
            <a:r>
              <a:rPr lang="ru-RU" sz="4800" i="1" dirty="0" smtClean="0">
                <a:solidFill>
                  <a:srgbClr val="002060"/>
                </a:solidFill>
                <a:latin typeface="Monotype Corsiva" pitchFamily="66" charset="0"/>
              </a:rPr>
              <a:t>Кто испытал наслаждение творчества, для того уже все другие наслаждения не существуют</a:t>
            </a:r>
            <a:r>
              <a:rPr lang="ru-RU" sz="4800" i="1" dirty="0" smtClean="0">
                <a:solidFill>
                  <a:srgbClr val="002060"/>
                </a:solidFill>
                <a:latin typeface="Monotype Corsiva" pitchFamily="66" charset="0"/>
              </a:rPr>
              <a:t>».</a:t>
            </a:r>
            <a:br>
              <a:rPr lang="ru-RU" sz="4800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800" i="1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4800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Monotype Corsiva" pitchFamily="66" charset="0"/>
              </a:rPr>
              <a:t> Антон Павлович Чехов </a:t>
            </a:r>
            <a:r>
              <a:rPr lang="ru-RU" sz="4800" dirty="0" smtClean="0">
                <a:latin typeface="Monotype Corsiva" pitchFamily="66" charset="0"/>
              </a:rPr>
              <a:t/>
            </a:r>
            <a:br>
              <a:rPr lang="ru-RU" sz="48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/>
            </a:r>
            <a:br>
              <a:rPr lang="ru-RU" sz="4800" dirty="0" smtClean="0">
                <a:latin typeface="Monotype Corsiva" pitchFamily="66" charset="0"/>
              </a:rPr>
            </a:b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нкауст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55272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Энкаустика: история</a:t>
            </a:r>
            <a:endParaRPr lang="ru-RU" sz="5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Берет начало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она в Древнем Египте около 5 000 лет назад. Расцвет живописи приходится на V - Ш века до н.э. в Древнем Риме, Древней Греции, а так же Византии. К ХП веку ее следы исчезли. Писатели, поэты называли образы энкаустических картин "</a:t>
            </a:r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одушевленными, цветущими, обманывающими чувства, дышащими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". </a:t>
            </a:r>
            <a:b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Императоры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Август, Тиберий, Цезарь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 платили за такие работы суммы, равные стоимости целых городов. </a:t>
            </a:r>
            <a:b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 эпоху Возрождения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 разгадать тайну энкаустической живописи пытался великий 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Леонардо да Винчи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. 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Исследованиям тайн энкаустики посвятили свои жизни 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Эрнст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Бергер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Ганс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Шмидт, Фон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Кайлюс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, Василий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Хвостенко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 1935 году в России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 раскрыть тайну энкаустики удалось 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Василию Вениаминовичу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Хвостенко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Дело его жизни продолжило не одно поколение его талантливых потомков, среди которых имя 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Татьяны Васильевны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Хвостенко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 известно всему миру. Татьяна Васильевна - известный художник, член Союза художников России, автор ряда книг "Энкаустика. Искусство, пережившее тысячелетия", "Из глубины веков", "Энкаустика. Камень, Земля, Вселенная", участница различных международных, всесоюзных и республиканских выставок. Ее работы находятся во многих музеях России и за рубежом. </a:t>
            </a: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риемы </a:t>
            </a:r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восковой живописи</a:t>
            </a:r>
            <a:endParaRPr lang="ru-RU" sz="4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азглаживание;</a:t>
            </a:r>
          </a:p>
          <a:p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 оттиск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  <a:endParaRPr lang="ru-RU" sz="4000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работа с боковыми сторонами утюга (ребром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);</a:t>
            </a:r>
            <a:endParaRPr lang="ru-RU" sz="4000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работа 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острием.</a:t>
            </a:r>
            <a:endParaRPr lang="ru-RU" sz="4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Прием первый- разглаживание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ctr" fontAlgn="base"/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Возмите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глянцевый картон форматом А5 или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А6.</a:t>
            </a:r>
          </a:p>
          <a:p>
            <a:pPr algn="ctr" fontAlgn="base"/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Включите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утюг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и отрегулируйте минимальную температуру.</a:t>
            </a:r>
          </a:p>
          <a:p>
            <a:pPr algn="ctr" fontAlgn="base"/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  Держите </a:t>
            </a:r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утюг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подошвой вверх. К подошве поднесите карандаш и начните рисовать по подошве, закрашивая поверхность утюга.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Monotype Corsiva" pitchFamily="66" charset="0"/>
              </a:rPr>
              <a:t>   Карандаш должен хорошо плавиться и немного растекаться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, но не сильно. В противном случае, регулируйте температуру на утюге.</a:t>
            </a:r>
          </a:p>
          <a:p>
            <a:pPr algn="ctr" fontAlgn="base"/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  Теперь переверните </a:t>
            </a:r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утюг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подошвой вниз и проведите по бумаге. Проводите утюгом плавно и медленно, без сильного нажима на бумагу.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mtdata.ru/u1/photo8E1E/20988178329-0/original.jpg#209881783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36004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nu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84984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</a:rPr>
              <a:t>Второй прием: оттиск</a:t>
            </a:r>
            <a: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br>
              <a:rPr lang="ru-RU" sz="48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помощью этого приема создаются так называемые прожилки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, характерные для энкаустики. Для этого достаточно приложить </a:t>
            </a:r>
            <a:r>
              <a:rPr lang="ru-RU" u="sng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утюг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 к поверхности картона, а потом слегка приподнять его. В пространство между утюгом и картоном хлынет воздух, и на поверхности воска образуются прожилки.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188</Words>
  <Application>Microsoft Office PowerPoint</Application>
  <PresentationFormat>Экран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Энкаустика </vt:lpstr>
      <vt:lpstr> «Кто испытал наслаждение творчества, для того уже все другие наслаждения не существуют».   Антон Павлович Чехов   </vt:lpstr>
      <vt:lpstr>Слайд 3</vt:lpstr>
      <vt:lpstr>Энкаустика: история</vt:lpstr>
      <vt:lpstr>Исследованиям тайн энкаустики посвятили свои жизни Эрнст Бергер, Ганс Шмидт, Фон Кайлюс, Василий Хвостенко.  В 1935 году в России раскрыть тайну энкаустики удалось Василию Вениаминовичу Хвостенко. Дело его жизни продолжило не одно поколение его талантливых потомков, среди которых имя Татьяны Васильевны Хвостенко известно всему миру. Татьяна Васильевна - известный художник, член Союза художников России, автор ряда книг "Энкаустика. Искусство, пережившее тысячелетия", "Из глубины веков", "Энкаустика. Камень, Земля, Вселенная", участница различных международных, всесоюзных и республиканских выставок. Ее работы находятся во многих музеях России и за рубежом. </vt:lpstr>
      <vt:lpstr>Приемы восковой живописи</vt:lpstr>
      <vt:lpstr>Прием первый- разглаживание </vt:lpstr>
      <vt:lpstr>Слайд 8</vt:lpstr>
      <vt:lpstr>Второй прием: оттиск. </vt:lpstr>
      <vt:lpstr>Слайд 10</vt:lpstr>
      <vt:lpstr>       Прием третий: работа боковой стороной утюга (ребром). </vt:lpstr>
      <vt:lpstr>Слайд 12</vt:lpstr>
      <vt:lpstr>Прием четвертый: работа острием утюга. </vt:lpstr>
      <vt:lpstr>Слайд 14</vt:lpstr>
      <vt:lpstr>Слайд 15</vt:lpstr>
      <vt:lpstr>Слайд 16</vt:lpstr>
      <vt:lpstr>Литература: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Позитроника</cp:lastModifiedBy>
  <cp:revision>9</cp:revision>
  <dcterms:created xsi:type="dcterms:W3CDTF">2013-03-16T17:10:51Z</dcterms:created>
  <dcterms:modified xsi:type="dcterms:W3CDTF">2014-02-10T13:27:40Z</dcterms:modified>
</cp:coreProperties>
</file>