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9" r:id="rId5"/>
    <p:sldId id="258" r:id="rId6"/>
    <p:sldId id="280" r:id="rId7"/>
    <p:sldId id="260" r:id="rId8"/>
    <p:sldId id="274" r:id="rId9"/>
    <p:sldId id="261" r:id="rId10"/>
    <p:sldId id="264" r:id="rId11"/>
    <p:sldId id="262" r:id="rId12"/>
    <p:sldId id="263" r:id="rId13"/>
    <p:sldId id="278" r:id="rId14"/>
    <p:sldId id="270" r:id="rId15"/>
    <p:sldId id="266" r:id="rId16"/>
    <p:sldId id="27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89;&#1087;&#1088;&#1072;&#1074;&#1082;&#1080;\2%20&#1095;&#1077;&#1090;&#1074;&#1077;&#1088;&#1090;&#1100;%202014%20&#1080;&#1090;&#1086;&#1075;&#1080;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2800"/>
            </a:pPr>
            <a:r>
              <a:rPr lang="ru-RU" sz="2800"/>
              <a:t>Движение учащихся по ступеням обучения</a:t>
            </a:r>
          </a:p>
        </c:rich>
      </c:tx>
      <c:layout>
        <c:manualLayout>
          <c:xMode val="edge"/>
          <c:yMode val="edge"/>
          <c:x val="0.18209896682979893"/>
          <c:y val="3.8095238095238099E-2"/>
        </c:manualLayout>
      </c:layout>
    </c:title>
    <c:plotArea>
      <c:layout/>
      <c:lineChart>
        <c:grouping val="standard"/>
        <c:ser>
          <c:idx val="0"/>
          <c:order val="0"/>
          <c:tx>
            <c:strRef>
              <c:f>Лист1!$B$1:$B$2</c:f>
              <c:strCache>
                <c:ptCount val="1"/>
                <c:pt idx="0">
                  <c:v>Число учащихся</c:v>
                </c:pt>
              </c:strCache>
            </c:strRef>
          </c:tx>
          <c:dLbls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</c:dLbls>
          <c:cat>
            <c:strRef>
              <c:f>Лист1!$A$3:$A$6</c:f>
              <c:strCache>
                <c:ptCount val="4"/>
                <c:pt idx="0">
                  <c:v>Число учащихся на начало 1 четверти</c:v>
                </c:pt>
                <c:pt idx="1">
                  <c:v>Число учащихся на конец 1 четверти</c:v>
                </c:pt>
                <c:pt idx="2">
                  <c:v>Число учащихся на начало 2 четверти</c:v>
                </c:pt>
                <c:pt idx="3">
                  <c:v>Число учащихся на конец 2 четверти</c:v>
                </c:pt>
              </c:strCache>
            </c:strRef>
          </c:cat>
          <c:val>
            <c:numRef>
              <c:f>Лист1!$B$3:$B$6</c:f>
              <c:numCache>
                <c:formatCode>General</c:formatCode>
                <c:ptCount val="4"/>
                <c:pt idx="0">
                  <c:v>225</c:v>
                </c:pt>
                <c:pt idx="1">
                  <c:v>223</c:v>
                </c:pt>
                <c:pt idx="2">
                  <c:v>223</c:v>
                </c:pt>
                <c:pt idx="3">
                  <c:v>224</c:v>
                </c:pt>
              </c:numCache>
            </c:numRef>
          </c:val>
        </c:ser>
        <c:dLbls>
          <c:showVal val="1"/>
        </c:dLbls>
        <c:marker val="1"/>
        <c:axId val="62393344"/>
        <c:axId val="62550784"/>
      </c:lineChart>
      <c:catAx>
        <c:axId val="6239334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2550784"/>
        <c:crosses val="autoZero"/>
        <c:auto val="1"/>
        <c:lblAlgn val="ctr"/>
        <c:lblOffset val="100"/>
      </c:catAx>
      <c:valAx>
        <c:axId val="62550784"/>
        <c:scaling>
          <c:orientation val="minMax"/>
        </c:scaling>
        <c:delete val="1"/>
        <c:axPos val="l"/>
        <c:numFmt formatCode="General" sourceLinked="1"/>
        <c:tickLblPos val="none"/>
        <c:crossAx val="62393344"/>
        <c:crosses val="autoZero"/>
        <c:crossBetween val="between"/>
      </c:valAx>
      <c:spPr>
        <a:noFill/>
      </c:spPr>
    </c:plotArea>
    <c:legend>
      <c:legendPos val="t"/>
      <c:layout/>
      <c:txPr>
        <a:bodyPr/>
        <a:lstStyle/>
        <a:p>
          <a:pPr>
            <a:defRPr sz="1400"/>
          </a:pPr>
          <a:endParaRPr lang="ru-RU"/>
        </a:p>
      </c:txPr>
    </c:legend>
    <c:plotVisOnly val="1"/>
  </c:chart>
  <c:spPr>
    <a:noFill/>
  </c:sp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B395-57AF-4F98-A24C-012CC2BCB46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E83058-60B5-4F3C-9E60-0AE8472992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B395-57AF-4F98-A24C-012CC2BCB46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3058-60B5-4F3C-9E60-0AE847299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B395-57AF-4F98-A24C-012CC2BCB46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3058-60B5-4F3C-9E60-0AE847299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C84B395-57AF-4F98-A24C-012CC2BCB46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1E83058-60B5-4F3C-9E60-0AE8472992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B395-57AF-4F98-A24C-012CC2BCB46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3058-60B5-4F3C-9E60-0AE8472992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B395-57AF-4F98-A24C-012CC2BCB46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3058-60B5-4F3C-9E60-0AE8472992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3058-60B5-4F3C-9E60-0AE8472992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B395-57AF-4F98-A24C-012CC2BCB46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B395-57AF-4F98-A24C-012CC2BCB46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3058-60B5-4F3C-9E60-0AE8472992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B395-57AF-4F98-A24C-012CC2BCB46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83058-60B5-4F3C-9E60-0AE8472992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C84B395-57AF-4F98-A24C-012CC2BCB46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1E83058-60B5-4F3C-9E60-0AE8472992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4B395-57AF-4F98-A24C-012CC2BCB46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E83058-60B5-4F3C-9E60-0AE8472992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C84B395-57AF-4F98-A24C-012CC2BCB46D}" type="datetimeFigureOut">
              <a:rPr lang="ru-RU" smtClean="0"/>
              <a:pPr/>
              <a:t>13.01.2015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1E83058-60B5-4F3C-9E60-0AE84729927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8305800" cy="4285456"/>
          </a:xfrm>
        </p:spPr>
        <p:txBody>
          <a:bodyPr anchor="ctr"/>
          <a:lstStyle/>
          <a:p>
            <a:r>
              <a:rPr lang="ru-RU" b="1" dirty="0" smtClean="0">
                <a:solidFill>
                  <a:schemeClr val="tx2"/>
                </a:solidFill>
              </a:rPr>
              <a:t>Справка</a:t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>по итогам </a:t>
            </a:r>
            <a:r>
              <a:rPr lang="ru-RU" sz="5400" b="1" dirty="0" smtClean="0">
                <a:solidFill>
                  <a:schemeClr val="tx2"/>
                </a:solidFill>
              </a:rPr>
              <a:t>2</a:t>
            </a:r>
            <a:r>
              <a:rPr lang="ru-RU" b="1" dirty="0" smtClean="0">
                <a:solidFill>
                  <a:schemeClr val="tx2"/>
                </a:solidFill>
              </a:rPr>
              <a:t> четверти </a:t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>2014-2015 учебного года </a:t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endParaRPr lang="ru-RU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619328"/>
          </a:xfrm>
        </p:spPr>
        <p:txBody>
          <a:bodyPr>
            <a:normAutofit/>
          </a:bodyPr>
          <a:lstStyle/>
          <a:p>
            <a:pPr marL="0" indent="432000" algn="just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Качество обучения во 2 – 4 классах по предметам</a:t>
            </a:r>
          </a:p>
          <a:p>
            <a:pPr marL="0" indent="432000" algn="just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 2 четверти 2014 – 2015 учебный год.</a:t>
            </a:r>
          </a:p>
          <a:p>
            <a:pPr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95536" y="2636912"/>
          <a:ext cx="8136901" cy="3924113"/>
        </p:xfrm>
        <a:graphic>
          <a:graphicData uri="http://schemas.openxmlformats.org/drawingml/2006/table">
            <a:tbl>
              <a:tblPr/>
              <a:tblGrid>
                <a:gridCol w="441724"/>
                <a:gridCol w="117675"/>
                <a:gridCol w="1755273"/>
                <a:gridCol w="716832"/>
                <a:gridCol w="655611"/>
                <a:gridCol w="741631"/>
                <a:gridCol w="741631"/>
                <a:gridCol w="741631"/>
                <a:gridCol w="741631"/>
                <a:gridCol w="741631"/>
                <a:gridCol w="741631"/>
              </a:tblGrid>
              <a:tr h="479271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Учитель</a:t>
                      </a: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Русский язык %</a:t>
                      </a: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Литературное чтение %</a:t>
                      </a: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Математика %</a:t>
                      </a: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Окружающий мир %</a:t>
                      </a: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513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1ч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2ч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1ч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2ч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1ч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2ч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1ч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2ч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963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 а</a:t>
                      </a: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Зырянова Н.В.</a:t>
                      </a: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92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90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963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 б</a:t>
                      </a: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Шарова К.О.</a:t>
                      </a: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86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86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7927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Итого: параллель 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 – х классов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86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87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2396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 а</a:t>
                      </a: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Талипова С.В.</a:t>
                      </a: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86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96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3б</a:t>
                      </a: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Тукшумская В.Н.</a:t>
                      </a: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7927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Итого: параллель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 3 – х классов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73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2396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 а</a:t>
                      </a: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Симарзина И.В.</a:t>
                      </a: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396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4б</a:t>
                      </a: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Семёнова С.Н.</a:t>
                      </a: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86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86</a:t>
                      </a: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7927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Итого: параллель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 4 – х классов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77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77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82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239636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Итого: 2 – 4 классы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77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87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83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2790" marR="627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</a:tbl>
          </a:graphicData>
        </a:graphic>
      </p:graphicFrame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51520" y="1124744"/>
            <a:ext cx="849694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Анализируя качество знаний по предметам можно сказать, что  по сравнению с первой четвертью показатели по всем предметам повысились за исключением окружающего мира (показатель понизился на 4 %). Сравнительные таблицы и диаграммы уровня качества обучения по русскому языку, математике, литературному чтению, окружающему миру прилагаются.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95536" y="4604211"/>
            <a:ext cx="835292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14337" name="Диаграмма 3"/>
          <p:cNvPicPr>
            <a:picLocks noChangeArrowheads="1"/>
          </p:cNvPicPr>
          <p:nvPr/>
        </p:nvPicPr>
        <p:blipFill>
          <a:blip r:embed="rId2" cstate="print"/>
          <a:srcRect b="-15"/>
          <a:stretch>
            <a:fillRect/>
          </a:stretch>
        </p:blipFill>
        <p:spPr bwMode="auto">
          <a:xfrm>
            <a:off x="467544" y="404664"/>
            <a:ext cx="828092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60" y="0"/>
            <a:ext cx="8229600" cy="95855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Пропуски уроков за 2 четверть.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472608"/>
          </a:xfrm>
        </p:spPr>
        <p:txBody>
          <a:bodyPr>
            <a:normAutofit/>
          </a:bodyPr>
          <a:lstStyle/>
          <a:p>
            <a:pPr marL="0" indent="27432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 2 четверть пропущено 1803 часа, что на 413 часов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меньше,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чем в первой четверти.  Все по болезни.</a:t>
            </a:r>
          </a:p>
          <a:p>
            <a:pPr marL="0" indent="274320" algn="just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74320" algn="just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7432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274320" algn="just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74320" algn="just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74320" algn="just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74320" algn="just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74320" algn="just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74320" algn="just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274320" algn="just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соответствии с планом ВШК были проведены проверки классных журналов, журналов ГПД, дневников и рабочих тетрадей обучающихся. Проведены тематические срезы знаний по математике, русскому языку во 2-4 классах, диагностические работы за полугодие в первых классах и контрольные полугодовые работы во 2-4 классах и проверка техники чтения во 2- 3 классах. 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39552" y="1916832"/>
          <a:ext cx="8352931" cy="2376263"/>
        </p:xfrm>
        <a:graphic>
          <a:graphicData uri="http://schemas.openxmlformats.org/drawingml/2006/table">
            <a:tbl>
              <a:tblPr/>
              <a:tblGrid>
                <a:gridCol w="2035857"/>
                <a:gridCol w="598931"/>
                <a:gridCol w="598086"/>
                <a:gridCol w="598931"/>
                <a:gridCol w="598931"/>
                <a:gridCol w="598931"/>
                <a:gridCol w="598086"/>
                <a:gridCol w="598931"/>
                <a:gridCol w="598931"/>
                <a:gridCol w="598931"/>
                <a:gridCol w="928385"/>
              </a:tblGrid>
              <a:tr h="3908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Класс </a:t>
                      </a: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1а</a:t>
                      </a: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1б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1в</a:t>
                      </a: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2а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2б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3а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3б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4а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4б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9926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Кол-во пропусков 1 четверть</a:t>
                      </a: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115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254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160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447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285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244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239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136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336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2216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99269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Кол-во пропусков 2 четверть</a:t>
                      </a:r>
                    </a:p>
                  </a:txBody>
                  <a:tcPr marL="66583" marR="6658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199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68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194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247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183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448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230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104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130</a:t>
                      </a: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1803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6583" marR="6658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Tx/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Районный конкурс чтецов «День белых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журавлей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(Гимназия №99):</a:t>
            </a:r>
          </a:p>
          <a:p>
            <a:pPr>
              <a:buClr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Трофимов А. ученик 3а класса -3место </a:t>
            </a:r>
          </a:p>
          <a:p>
            <a:pPr>
              <a:buClr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Бочкарев И. ученик 4А класса – номинация «Самое оригинальное выступление»</a:t>
            </a:r>
          </a:p>
          <a:p>
            <a:pPr>
              <a:buClr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Карелина А. ученица 2Б класса – участие</a:t>
            </a:r>
          </a:p>
          <a:p>
            <a:pPr>
              <a:buClrTx/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Tx/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Телекоммуникационный литературный конкурс для обучающихся 3-их классов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произведениям В.Драгунского «Друг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детства»  (3а, 3б)      (гимназия №144)</a:t>
            </a:r>
          </a:p>
          <a:p>
            <a:pPr>
              <a:buFont typeface="Wingdings" pitchFamily="2" charset="2"/>
              <a:buChar char="v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Участие в районных мероприятиях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048672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Были проведены мероприятия в целях предупреждения неуспеваемости обучающихся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:   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Профилактические беседы классных руководителей, администрации с родителями;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Ежедневный контроль посещаемости уроков;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Мероприятия по сплочению классного коллектива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6166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целях повышения качества обучения: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 1. Заместителю директора по УВР использовать разнообразные формы работы с педагогами-предметниками,  классными руководителями, включая семинары по вопросам повышения мотивации обучающихся к предмету, психолого-возрастным особенностям восприятия учебного материала и другие.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2. Классным руководителям использовать в работе различные формы коммуникации.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3. Использовать  формы пропаганды научных знаний: интеллектуальные марафоны, предметные недели, олимпиады. 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4.Классным руководителям по окончании каждой четверти  проводить предварительный анализ успеваемости учащихся, прилагать в журналы списки учащихся, претендующих на оценки «4» и «5» по итогам текущей четверти для предотвращения снижения качества обучения и наличия учащихся, имеющих по итогам четверти одну «4» или «3». </a:t>
            </a:r>
          </a:p>
          <a:p>
            <a:pPr algn="just">
              <a:spcBef>
                <a:spcPts val="0"/>
              </a:spcBef>
              <a:buNone/>
            </a:pP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101696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Выводы и рекомендации по результатам работы начальной школы во II четверти 2014-2015 учебного года</a:t>
            </a:r>
            <a:endParaRPr lang="ru-RU" sz="28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445224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ru-RU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Спасибо за внимание.</a:t>
            </a:r>
            <a:endParaRPr lang="ru-RU" sz="4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dirty="0" smtClean="0"/>
              <a:t>проанализировать результаты деятельности начальной школы за 2 четверть и дать сравнительный анализ качества обучения с 1 четвертью. Выявить основные проблемы, наметить пути их решения.</a:t>
            </a:r>
          </a:p>
          <a:p>
            <a:pPr algn="just">
              <a:buNone/>
            </a:pPr>
            <a:endParaRPr lang="ru-RU" sz="3200" dirty="0" smtClean="0"/>
          </a:p>
          <a:p>
            <a:pPr algn="just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 Объекты анализа: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Контингент учащихся, движение.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Успеваемость, качество знаний.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Пропуски уроков.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ru-RU" sz="3200" dirty="0" smtClean="0"/>
              <a:t>Результаты контрольно-инспекционной деятельности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ClrTx/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1412776"/>
            <a:ext cx="8280920" cy="4896544"/>
          </a:xfrm>
        </p:spPr>
        <p:txBody>
          <a:bodyPr>
            <a:normAutofit/>
          </a:bodyPr>
          <a:lstStyle/>
          <a:p>
            <a:pPr indent="457200" algn="just">
              <a:spcAft>
                <a:spcPts val="0"/>
              </a:spcAft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457200" algn="just" defTabSz="54000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457200" algn="just" defTabSz="54000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457200" algn="just" defTabSz="54000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457200" algn="just" defTabSz="54000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457200" algn="just" defTabSz="540000">
              <a:spcBef>
                <a:spcPts val="0"/>
              </a:spcBef>
              <a:buNone/>
            </a:pPr>
            <a:endParaRPr lang="ru-RU" sz="2000" dirty="0" smtClean="0"/>
          </a:p>
          <a:p>
            <a:pPr marL="0" indent="457200" algn="just" defTabSz="540000">
              <a:spcBef>
                <a:spcPts val="0"/>
              </a:spcBef>
              <a:buNone/>
            </a:pPr>
            <a:endParaRPr lang="ru-RU" sz="2000" dirty="0" smtClean="0"/>
          </a:p>
          <a:p>
            <a:pPr indent="457200" algn="just">
              <a:spcAft>
                <a:spcPts val="0"/>
              </a:spcAft>
              <a:buNone/>
            </a:pPr>
            <a:endParaRPr lang="ru-RU" sz="1900" dirty="0" smtClean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  <a:buNone/>
            </a:pPr>
            <a:r>
              <a:rPr lang="ru-RU" sz="2000" dirty="0" smtClean="0">
                <a:latin typeface="Times New Roman"/>
                <a:ea typeface="Times New Roman"/>
              </a:rPr>
              <a:t>По сравнению с 1 четвертью контингент увеличился на 1 человек – 1%.</a:t>
            </a:r>
          </a:p>
          <a:p>
            <a:pPr indent="457200" algn="just">
              <a:spcAft>
                <a:spcPts val="0"/>
              </a:spcAft>
              <a:buNone/>
            </a:pPr>
            <a:r>
              <a:rPr lang="ru-RU" sz="2000" dirty="0" smtClean="0">
                <a:latin typeface="Times New Roman"/>
                <a:ea typeface="Times New Roman"/>
              </a:rPr>
              <a:t>Причины выбытия за 2 четверть:</a:t>
            </a:r>
          </a:p>
          <a:p>
            <a:pPr indent="457200" algn="just">
              <a:spcAft>
                <a:spcPts val="0"/>
              </a:spcAft>
              <a:buNone/>
            </a:pPr>
            <a:r>
              <a:rPr lang="ru-RU" sz="2000" dirty="0" smtClean="0">
                <a:latin typeface="Times New Roman"/>
                <a:ea typeface="Times New Roman"/>
              </a:rPr>
              <a:t>- смена места жительства – 2 человека.</a:t>
            </a:r>
          </a:p>
          <a:p>
            <a:pPr indent="457200" algn="just">
              <a:spcAft>
                <a:spcPts val="0"/>
              </a:spcAft>
              <a:buNone/>
            </a:pPr>
            <a:r>
              <a:rPr lang="ru-RU" sz="2000" dirty="0" smtClean="0">
                <a:latin typeface="Times New Roman"/>
                <a:ea typeface="Times New Roman"/>
              </a:rPr>
              <a:t>Выбытие подтверждено заявлениями родителей, справками, зафиксировано в книге приказов.</a:t>
            </a:r>
          </a:p>
          <a:p>
            <a:pPr marL="514350" indent="-51435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4435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I</a:t>
            </a:r>
            <a:r>
              <a:rPr lang="ru-RU" sz="3200" b="1" dirty="0" smtClean="0">
                <a:solidFill>
                  <a:schemeClr val="tx1"/>
                </a:solidFill>
              </a:rPr>
              <a:t>. Контингент учащихся, движение</a:t>
            </a:r>
            <a:endParaRPr lang="ru-RU" sz="3200" dirty="0">
              <a:solidFill>
                <a:schemeClr val="tx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71600" y="1340769"/>
          <a:ext cx="7560840" cy="2241513"/>
        </p:xfrm>
        <a:graphic>
          <a:graphicData uri="http://schemas.openxmlformats.org/drawingml/2006/table">
            <a:tbl>
              <a:tblPr/>
              <a:tblGrid>
                <a:gridCol w="1422535"/>
                <a:gridCol w="1713136"/>
                <a:gridCol w="1475304"/>
                <a:gridCol w="1369022"/>
                <a:gridCol w="1580843"/>
              </a:tblGrid>
              <a:tr h="583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Число учащихся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 на начало четверти</a:t>
                      </a: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Прибыло</a:t>
                      </a: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Выбыло</a:t>
                      </a: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Число учащихся  на конец четверти</a:t>
                      </a: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5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 четверть</a:t>
                      </a: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225</a:t>
                      </a: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223</a:t>
                      </a: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36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 четверть</a:t>
                      </a:r>
                    </a:p>
                  </a:txBody>
                  <a:tcPr marL="64717" marR="6471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223</a:t>
                      </a: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224</a:t>
                      </a:r>
                    </a:p>
                  </a:txBody>
                  <a:tcPr marL="64717" marR="6471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80728"/>
          <a:ext cx="8219256" cy="5115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539552" y="404664"/>
            <a:ext cx="8352928" cy="612068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1800" b="1" i="1" dirty="0" smtClean="0"/>
          </a:p>
          <a:p>
            <a:pPr algn="ctr">
              <a:buNone/>
            </a:pPr>
            <a:endParaRPr lang="ru-RU" sz="1800" b="1" i="1" dirty="0" smtClean="0"/>
          </a:p>
          <a:p>
            <a:pPr algn="ctr">
              <a:buNone/>
            </a:pPr>
            <a:endParaRPr lang="ru-RU" sz="1800" b="1" i="1" dirty="0" smtClean="0"/>
          </a:p>
          <a:p>
            <a:pPr algn="ctr">
              <a:buNone/>
            </a:pPr>
            <a:endParaRPr lang="ru-RU" sz="1800" b="1" i="1" dirty="0" smtClean="0"/>
          </a:p>
          <a:p>
            <a:pPr marL="0" indent="432000" algn="just"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32000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«отлично»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 2 четверти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школе закончили 17 учащихся (10,4%) от контингента аттестованных в начальной школе.</a:t>
            </a:r>
          </a:p>
          <a:p>
            <a:pPr marL="0" indent="432000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«4» и «5» в начальной школе обучаются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84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человека (51,2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%).</a:t>
            </a:r>
          </a:p>
          <a:p>
            <a:pPr marL="0" indent="432000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Большое количество учащихся с одной «3» во 2а классе - 6 человек (учитель Зырянова Н.В.). Резерв повышения качества составляет 19 человек –11,6%.</a:t>
            </a:r>
          </a:p>
          <a:p>
            <a:pPr marL="0" indent="432000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Качество знаний по начальной школе составляет 61,5 %.</a:t>
            </a:r>
          </a:p>
          <a:p>
            <a:pPr algn="ctr">
              <a:buNone/>
            </a:pPr>
            <a:r>
              <a:rPr lang="ru-RU" sz="1800" b="1" i="1" dirty="0" smtClean="0"/>
              <a:t>Сравнительный анализ качества знаний</a:t>
            </a:r>
          </a:p>
          <a:p>
            <a:pPr marL="0" indent="432000" algn="just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Качество знаний обучающихся во второй четверти  повысилось на 5,5% по сравнению с первой четвертью.</a:t>
            </a: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83568" y="0"/>
            <a:ext cx="8229600" cy="97234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II</a:t>
            </a:r>
            <a:r>
              <a:rPr lang="ru-RU" sz="3200" b="1" dirty="0" smtClean="0">
                <a:solidFill>
                  <a:schemeClr val="tx1"/>
                </a:solidFill>
              </a:rPr>
              <a:t>. Успеваемость, качество знаний.</a:t>
            </a:r>
            <a:endParaRPr lang="ru-RU" sz="3200" dirty="0">
              <a:solidFill>
                <a:schemeClr val="tx1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11560" y="1052736"/>
          <a:ext cx="8064896" cy="1296144"/>
        </p:xfrm>
        <a:graphic>
          <a:graphicData uri="http://schemas.openxmlformats.org/drawingml/2006/table">
            <a:tbl>
              <a:tblPr/>
              <a:tblGrid>
                <a:gridCol w="1497498"/>
                <a:gridCol w="1027281"/>
                <a:gridCol w="1108650"/>
                <a:gridCol w="1109431"/>
                <a:gridCol w="998333"/>
                <a:gridCol w="997549"/>
                <a:gridCol w="1326154"/>
              </a:tblGrid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Ступени обучения</a:t>
                      </a: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«5»</a:t>
                      </a: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 одной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«4» </a:t>
                      </a: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Всего 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«4»и «5»</a:t>
                      </a: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Кач-во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 одной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«3»</a:t>
                      </a: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%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с одной «3»</a:t>
                      </a: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 ступень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(1-4 классы)</a:t>
                      </a:r>
                    </a:p>
                  </a:txBody>
                  <a:tcPr marL="63832" marR="63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3832" marR="63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3832" marR="63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78</a:t>
                      </a:r>
                    </a:p>
                  </a:txBody>
                  <a:tcPr marL="63832" marR="63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61,5 %</a:t>
                      </a:r>
                    </a:p>
                  </a:txBody>
                  <a:tcPr marL="63832" marR="63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63832" marR="63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11,6%</a:t>
                      </a:r>
                    </a:p>
                  </a:txBody>
                  <a:tcPr marL="63832" marR="63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11560" y="5085184"/>
          <a:ext cx="8136904" cy="1080120"/>
        </p:xfrm>
        <a:graphic>
          <a:graphicData uri="http://schemas.openxmlformats.org/drawingml/2006/table">
            <a:tbl>
              <a:tblPr/>
              <a:tblGrid>
                <a:gridCol w="2711762"/>
                <a:gridCol w="1641926"/>
                <a:gridCol w="1946554"/>
                <a:gridCol w="1836662"/>
              </a:tblGrid>
              <a:tr h="72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Ступени обучения</a:t>
                      </a:r>
                    </a:p>
                  </a:txBody>
                  <a:tcPr marL="65379" marR="653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 четверть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2014 - 2015</a:t>
                      </a:r>
                    </a:p>
                  </a:txBody>
                  <a:tcPr marL="65379" marR="653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 четверть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2014 - 2015</a:t>
                      </a:r>
                    </a:p>
                  </a:txBody>
                  <a:tcPr marL="65379" marR="653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Динамика</a:t>
                      </a:r>
                    </a:p>
                  </a:txBody>
                  <a:tcPr marL="65379" marR="653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2-4 классы</a:t>
                      </a:r>
                    </a:p>
                  </a:txBody>
                  <a:tcPr marL="65379" marR="653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56%</a:t>
                      </a:r>
                    </a:p>
                  </a:txBody>
                  <a:tcPr marL="65379" marR="653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61,5%</a:t>
                      </a:r>
                    </a:p>
                  </a:txBody>
                  <a:tcPr marL="65379" marR="653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повышение</a:t>
                      </a:r>
                    </a:p>
                  </a:txBody>
                  <a:tcPr marL="65379" marR="653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2996952"/>
          <a:ext cx="8280922" cy="3169920"/>
        </p:xfrm>
        <a:graphic>
          <a:graphicData uri="http://schemas.openxmlformats.org/drawingml/2006/table">
            <a:tbl>
              <a:tblPr/>
              <a:tblGrid>
                <a:gridCol w="1242178"/>
                <a:gridCol w="571435"/>
                <a:gridCol w="571435"/>
                <a:gridCol w="582017"/>
                <a:gridCol w="582831"/>
                <a:gridCol w="576318"/>
                <a:gridCol w="577133"/>
                <a:gridCol w="577133"/>
                <a:gridCol w="577133"/>
                <a:gridCol w="609694"/>
                <a:gridCol w="609694"/>
                <a:gridCol w="626788"/>
                <a:gridCol w="577133"/>
              </a:tblGrid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Класс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4б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Ф.И.О.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учителя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Зырянова Н.В.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Шарова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К.О.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Талипова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С.В.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Тукшумская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В.Н.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Симарзина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И.В.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Семёнова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С.Н.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четверть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В классе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На «5»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 одной «4»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225"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225"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На «4» и «5»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 одной «3»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Качество знаний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61%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67%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38%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48%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65%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69%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42%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71%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71%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59%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72%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Сравнительный анализ качества знаний  </a:t>
            </a:r>
            <a:r>
              <a:rPr lang="en-US" b="1" dirty="0" smtClean="0">
                <a:solidFill>
                  <a:schemeClr val="tx1"/>
                </a:solidFill>
              </a:rPr>
              <a:t>I</a:t>
            </a:r>
            <a:r>
              <a:rPr lang="ru-RU" b="1" dirty="0" smtClean="0">
                <a:solidFill>
                  <a:schemeClr val="tx1"/>
                </a:solidFill>
              </a:rPr>
              <a:t> ступени обучения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51520" y="1289120"/>
            <a:ext cx="835292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Высокое качество знаний наблюдается в 4б классе -72% (учитель Семенова С.Н.), 4а – 71% (учитель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Симарзина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И.В.) и 3а-69 % (учитель Талипова С.В.). Низкое качество знаний  во 3б классе -40% (учитель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Тукшумская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В.Н.). Качество знаний  находится в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диапозоне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 40% до 72%. Резерв повышения качества составляет 19 человек –11,6%.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23528" y="476672"/>
            <a:ext cx="8496944" cy="6120680"/>
          </a:xfrm>
        </p:spPr>
        <p:txBody>
          <a:bodyPr>
            <a:normAutofit/>
          </a:bodyPr>
          <a:lstStyle/>
          <a:p>
            <a:pPr marL="0" indent="274320"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274320">
              <a:spcBef>
                <a:spcPts val="0"/>
              </a:spcBef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5" name="Диаграмма 4"/>
          <p:cNvPicPr>
            <a:picLocks noChangeArrowheads="1"/>
          </p:cNvPicPr>
          <p:nvPr/>
        </p:nvPicPr>
        <p:blipFill>
          <a:blip r:embed="rId2" cstate="print"/>
          <a:srcRect l="-5646" t="-4091" r="-6004" b="-2438"/>
          <a:stretch>
            <a:fillRect/>
          </a:stretch>
        </p:blipFill>
        <p:spPr bwMode="auto">
          <a:xfrm>
            <a:off x="467544" y="404664"/>
            <a:ext cx="8136904" cy="583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Диаграмма 5"/>
          <p:cNvPicPr>
            <a:picLocks noChangeArrowheads="1"/>
          </p:cNvPicPr>
          <p:nvPr/>
        </p:nvPicPr>
        <p:blipFill>
          <a:blip r:embed="rId2" cstate="print"/>
          <a:srcRect l="-6053" t="-5315" r="-6505" b="-3104"/>
          <a:stretch>
            <a:fillRect/>
          </a:stretch>
        </p:blipFill>
        <p:spPr bwMode="auto">
          <a:xfrm>
            <a:off x="467544" y="908720"/>
            <a:ext cx="8172400" cy="5085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539552" y="117795"/>
            <a:ext cx="806489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Качество обучения по параллелям.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параллели вторых классов качество обучения составляет 58%,  в третьей параллели – 54%, в выпускных классах – 72%.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51520" y="1772817"/>
          <a:ext cx="8424933" cy="4464496"/>
        </p:xfrm>
        <a:graphic>
          <a:graphicData uri="http://schemas.openxmlformats.org/drawingml/2006/table">
            <a:tbl>
              <a:tblPr/>
              <a:tblGrid>
                <a:gridCol w="1142728"/>
                <a:gridCol w="471313"/>
                <a:gridCol w="471313"/>
                <a:gridCol w="448988"/>
                <a:gridCol w="449815"/>
                <a:gridCol w="449815"/>
                <a:gridCol w="449815"/>
                <a:gridCol w="449815"/>
                <a:gridCol w="449815"/>
                <a:gridCol w="449815"/>
                <a:gridCol w="449815"/>
                <a:gridCol w="449815"/>
                <a:gridCol w="449815"/>
                <a:gridCol w="449815"/>
                <a:gridCol w="449815"/>
                <a:gridCol w="471313"/>
                <a:gridCol w="471313"/>
              </a:tblGrid>
              <a:tr h="38551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/>
                      </a:r>
                      <a:br>
                        <a:rPr lang="ru-RU" sz="1600">
                          <a:latin typeface="Times New Roman"/>
                          <a:ea typeface="Times New Roman"/>
                        </a:rPr>
                      </a:br>
                      <a:r>
                        <a:rPr lang="ru-RU" sz="1600">
                          <a:latin typeface="Times New Roman"/>
                          <a:ea typeface="Times New Roman"/>
                        </a:rPr>
                        <a:t>Параллель</a:t>
                      </a: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Всего уч-ся</a:t>
                      </a: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На «5»</a:t>
                      </a: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На «4» и «5»</a:t>
                      </a: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С одной «3»</a:t>
                      </a: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Качество, %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233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Количество</a:t>
                      </a:r>
                    </a:p>
                  </a:txBody>
                  <a:tcPr marL="64736" marR="6473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Количество</a:t>
                      </a:r>
                    </a:p>
                  </a:txBody>
                  <a:tcPr marL="64736" marR="6473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Количество</a:t>
                      </a:r>
                    </a:p>
                  </a:txBody>
                  <a:tcPr marL="64736" marR="6473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Количество</a:t>
                      </a:r>
                    </a:p>
                  </a:txBody>
                  <a:tcPr marL="64736" marR="6473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Количество</a:t>
                      </a:r>
                    </a:p>
                  </a:txBody>
                  <a:tcPr marL="64736" marR="6473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Количество</a:t>
                      </a:r>
                    </a:p>
                  </a:txBody>
                  <a:tcPr marL="64736" marR="6473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%</a:t>
                      </a: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39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1ч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2ч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1ч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2ч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1ч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2ч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1ч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2ч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1ч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2ч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67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 –е классы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57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59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20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36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37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19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46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58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67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3 –е классы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47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48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8,5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8,3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21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45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22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46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8,5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indent="-83185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10,4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53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54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67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4 –е классы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57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57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3,5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1,8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33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58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40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70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3,5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5,3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61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</a:rPr>
                        <a:t>72</a:t>
                      </a: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567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ИТОГО: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161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164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7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indent="-22225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10,4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75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46,5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84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51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19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</a:rPr>
                        <a:t>56</a:t>
                      </a:r>
                      <a:endParaRPr lang="ru-RU" sz="160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</a:rPr>
                        <a:t>61,5</a:t>
                      </a:r>
                      <a:endParaRPr lang="ru-RU" sz="1600" dirty="0">
                        <a:latin typeface="Times New Roman"/>
                        <a:ea typeface="Times New Roman"/>
                      </a:endParaRPr>
                    </a:p>
                  </a:txBody>
                  <a:tcPr marL="64736" marR="647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680</TotalTime>
  <Words>1130</Words>
  <Application>Microsoft Office PowerPoint</Application>
  <PresentationFormat>Экран (4:3)</PresentationFormat>
  <Paragraphs>480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Бумажная</vt:lpstr>
      <vt:lpstr>Справка по итогам 2 четверти  2014-2015 учебного года   </vt:lpstr>
      <vt:lpstr>Слайд 2</vt:lpstr>
      <vt:lpstr>I. Контингент учащихся, движение</vt:lpstr>
      <vt:lpstr>Слайд 4</vt:lpstr>
      <vt:lpstr>II. Успеваемость, качество знаний.</vt:lpstr>
      <vt:lpstr>Сравнительный анализ качества знаний  I ступени обучения</vt:lpstr>
      <vt:lpstr>Слайд 7</vt:lpstr>
      <vt:lpstr>Слайд 8</vt:lpstr>
      <vt:lpstr>Слайд 9</vt:lpstr>
      <vt:lpstr>Слайд 10</vt:lpstr>
      <vt:lpstr>Слайд 11</vt:lpstr>
      <vt:lpstr>III  Пропуски уроков за 2 четверть.</vt:lpstr>
      <vt:lpstr>Участие в районных мероприятиях</vt:lpstr>
      <vt:lpstr>Слайд 14</vt:lpstr>
      <vt:lpstr> Выводы и рекомендации по результатам работы начальной школы во II четверти 2014-2015 учебного года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АНАЛИТИЧЕСКАЯ СПРАВКА ПО ИТОГАМ  ОБУЧЕНИЯ  В III ЧЕТВЕРТИ 2013/2014 УЧЕБНОГО ГОДА</dc:title>
  <dc:creator>Бунькова Юлия Даниловна</dc:creator>
  <cp:lastModifiedBy>Талипова Светлана Владимировна</cp:lastModifiedBy>
  <cp:revision>71</cp:revision>
  <dcterms:created xsi:type="dcterms:W3CDTF">2014-03-30T07:22:19Z</dcterms:created>
  <dcterms:modified xsi:type="dcterms:W3CDTF">2015-01-13T17:40:02Z</dcterms:modified>
</cp:coreProperties>
</file>