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7"/>
  </p:notesMasterIdLst>
  <p:sldIdLst>
    <p:sldId id="257" r:id="rId2"/>
    <p:sldId id="304" r:id="rId3"/>
    <p:sldId id="299" r:id="rId4"/>
    <p:sldId id="300" r:id="rId5"/>
    <p:sldId id="260" r:id="rId6"/>
    <p:sldId id="301" r:id="rId7"/>
    <p:sldId id="280" r:id="rId8"/>
    <p:sldId id="281" r:id="rId9"/>
    <p:sldId id="282" r:id="rId10"/>
    <p:sldId id="283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5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6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Группа здоровья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Лист1!$B$2:$D$2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Лист1!$B$3:$D$3</c:f>
            </c:numRef>
          </c:val>
        </c:ser>
        <c:ser>
          <c:idx val="1"/>
          <c:order val="1"/>
          <c:explosion val="25"/>
          <c:dLbls>
            <c:showPercent val="1"/>
            <c:showLeaderLines val="1"/>
          </c:dLbls>
          <c:cat>
            <c:strRef>
              <c:f>Лист1!$B$2:$D$2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Лист1!$B$4:$D$4</c:f>
            </c:numRef>
          </c:val>
        </c:ser>
        <c:ser>
          <c:idx val="2"/>
          <c:order val="2"/>
          <c:explosion val="25"/>
          <c:dLbls>
            <c:showPercent val="1"/>
            <c:showLeaderLines val="1"/>
          </c:dLbls>
          <c:cat>
            <c:strRef>
              <c:f>Лист1!$B$2:$D$2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Лист1!$B$5:$D$5</c:f>
            </c:numRef>
          </c:val>
        </c:ser>
        <c:ser>
          <c:idx val="3"/>
          <c:order val="3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Лист1!$B$2:$D$2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8</c:v>
                </c:pt>
                <c:pt idx="1">
                  <c:v>32</c:v>
                </c:pt>
                <c:pt idx="2">
                  <c:v>23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noFill/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1 полугодие</a:t>
            </a:r>
          </a:p>
          <a:p>
            <a:pPr>
              <a:defRPr/>
            </a:pPr>
            <a:r>
              <a:rPr lang="ru-RU"/>
              <a:t> (математика)</a:t>
            </a:r>
          </a:p>
        </c:rich>
      </c:tx>
      <c:layout>
        <c:manualLayout>
          <c:xMode val="edge"/>
          <c:yMode val="edge"/>
          <c:x val="0.31184033245844311"/>
          <c:y val="2.314814814814814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Лист1!$J$4:$M$4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Лист1!$J$5:$M$5</c:f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Лист1!$J$4:$M$4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Лист1!$J$6:$M$6</c:f>
            </c:numRef>
          </c:val>
        </c:ser>
        <c:ser>
          <c:idx val="2"/>
          <c:order val="2"/>
          <c:explosion val="25"/>
          <c:dLbls>
            <c:showCatName val="1"/>
            <c:showPercent val="1"/>
            <c:showLeaderLines val="1"/>
          </c:dLbls>
          <c:cat>
            <c:strRef>
              <c:f>Лист1!$J$4:$M$4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Лист1!$J$7:$M$7</c:f>
            </c:numRef>
          </c:val>
        </c:ser>
        <c:ser>
          <c:idx val="3"/>
          <c:order val="3"/>
          <c:explosion val="25"/>
          <c:dLbls>
            <c:showCatName val="1"/>
            <c:showPercent val="1"/>
            <c:showLeaderLines val="1"/>
          </c:dLbls>
          <c:cat>
            <c:strRef>
              <c:f>Лист1!$J$4:$M$4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Лист1!$J$8:$M$8</c:f>
            </c:numRef>
          </c:val>
        </c:ser>
        <c:ser>
          <c:idx val="4"/>
          <c:order val="4"/>
          <c:explosion val="25"/>
          <c:dLbls>
            <c:showCatName val="1"/>
            <c:showPercent val="1"/>
            <c:showLeaderLines val="1"/>
          </c:dLbls>
          <c:cat>
            <c:strRef>
              <c:f>Лист1!$J$4:$M$4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Лист1!$J$9:$M$9</c:f>
              <c:numCache>
                <c:formatCode>0%</c:formatCode>
                <c:ptCount val="4"/>
                <c:pt idx="0">
                  <c:v>0.24000000000000013</c:v>
                </c:pt>
                <c:pt idx="1">
                  <c:v>0.37000000000000027</c:v>
                </c:pt>
                <c:pt idx="2">
                  <c:v>0.26</c:v>
                </c:pt>
                <c:pt idx="3">
                  <c:v>0.13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Физкультурная группа</a:t>
            </a:r>
          </a:p>
        </c:rich>
      </c:tx>
      <c:layout>
        <c:manualLayout>
          <c:xMode val="edge"/>
          <c:yMode val="edge"/>
          <c:x val="0.20177749347294763"/>
          <c:y val="1.603357202735050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Лист1!$E$2:$G$2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Специальн.</c:v>
                </c:pt>
              </c:strCache>
            </c:strRef>
          </c:cat>
          <c:val>
            <c:numRef>
              <c:f>Лист1!$E$3:$G$3</c:f>
            </c:numRef>
          </c:val>
        </c:ser>
        <c:ser>
          <c:idx val="1"/>
          <c:order val="1"/>
          <c:explosion val="25"/>
          <c:dLbls>
            <c:showPercent val="1"/>
            <c:showLeaderLines val="1"/>
          </c:dLbls>
          <c:cat>
            <c:strRef>
              <c:f>Лист1!$E$2:$G$2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Специальн.</c:v>
                </c:pt>
              </c:strCache>
            </c:strRef>
          </c:cat>
          <c:val>
            <c:numRef>
              <c:f>Лист1!$E$4:$G$4</c:f>
            </c:numRef>
          </c:val>
        </c:ser>
        <c:ser>
          <c:idx val="2"/>
          <c:order val="2"/>
          <c:explosion val="25"/>
          <c:dLbls>
            <c:showPercent val="1"/>
            <c:showLeaderLines val="1"/>
          </c:dLbls>
          <c:cat>
            <c:strRef>
              <c:f>Лист1!$E$2:$G$2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Специальн.</c:v>
                </c:pt>
              </c:strCache>
            </c:strRef>
          </c:cat>
          <c:val>
            <c:numRef>
              <c:f>Лист1!$E$5:$G$5</c:f>
            </c:numRef>
          </c:val>
        </c:ser>
        <c:ser>
          <c:idx val="3"/>
          <c:order val="3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Лист1!$E$2:$G$2</c:f>
              <c:strCache>
                <c:ptCount val="3"/>
                <c:pt idx="0">
                  <c:v>Основная</c:v>
                </c:pt>
                <c:pt idx="1">
                  <c:v>Подготовительная</c:v>
                </c:pt>
                <c:pt idx="2">
                  <c:v>Специальн.</c:v>
                </c:pt>
              </c:strCache>
            </c:strRef>
          </c:cat>
          <c:val>
            <c:numRef>
              <c:f>Лист1!$E$6:$G$6</c:f>
              <c:numCache>
                <c:formatCode>General</c:formatCode>
                <c:ptCount val="3"/>
                <c:pt idx="0">
                  <c:v>34</c:v>
                </c:pt>
                <c:pt idx="1">
                  <c:v>28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7.6993398302966337E-2"/>
          <c:y val="0.24330945551504396"/>
          <c:w val="0.87908244570047778"/>
          <c:h val="0.1418958499560656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Заниженная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Лист1!$A$2:$A$4</c:f>
              <c:strCache>
                <c:ptCount val="3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(нормальная)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"/>
                  <c:y val="-3.9477198510530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182272893656242E-3"/>
                  <c:y val="-4.25139060882639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867127174784824E-16"/>
                  <c:y val="-6.68075667101290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</c:v>
                </c:pt>
                <c:pt idx="1">
                  <c:v>25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Завышенная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0964045604290621E-2"/>
                  <c:y val="-5.769744397692972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093637361937606E-3"/>
                  <c:y val="-3.947719851053086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18227289365624E-2"/>
                  <c:y val="-3.03670757773314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73</c:v>
                </c:pt>
                <c:pt idx="1">
                  <c:v>75</c:v>
                </c:pt>
                <c:pt idx="2">
                  <c:v>82</c:v>
                </c:pt>
              </c:numCache>
            </c:numRef>
          </c:val>
        </c:ser>
        <c:shape val="box"/>
        <c:axId val="81851904"/>
        <c:axId val="81853440"/>
        <c:axId val="0"/>
      </c:bar3DChart>
      <c:catAx>
        <c:axId val="81851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1853440"/>
        <c:crosses val="autoZero"/>
        <c:auto val="1"/>
        <c:lblAlgn val="ctr"/>
        <c:lblOffset val="100"/>
      </c:catAx>
      <c:valAx>
        <c:axId val="818534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185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 sz="2000"/>
            </a:pPr>
            <a:r>
              <a:rPr lang="ru-RU" sz="2000"/>
              <a:t>1 «А», 22 человека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количесво человек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Lbls>
            <c:dLbl>
              <c:idx val="3"/>
              <c:layout>
                <c:manualLayout>
                  <c:x val="8.1364900693818368E-3"/>
                  <c:y val="-2.1313574922145771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Очень высокий уровень</c:v>
                </c:pt>
                <c:pt idx="1">
                  <c:v>Высокий уровень</c:v>
                </c:pt>
                <c:pt idx="2">
                  <c:v>Нормальный уровень</c:v>
                </c:pt>
                <c:pt idx="3">
                  <c:v>Сниженный уровень</c:v>
                </c:pt>
                <c:pt idx="4">
                  <c:v>Низкий уровень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hape val="box"/>
        <c:axId val="81835520"/>
        <c:axId val="81837056"/>
        <c:axId val="0"/>
      </c:bar3DChart>
      <c:catAx>
        <c:axId val="8183552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1837056"/>
        <c:crosses val="autoZero"/>
        <c:auto val="1"/>
        <c:lblAlgn val="ctr"/>
        <c:lblOffset val="100"/>
      </c:catAx>
      <c:valAx>
        <c:axId val="81837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183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 sz="2800"/>
            </a:pPr>
            <a:r>
              <a:rPr lang="ru-RU" sz="2800"/>
              <a:t>1 «Б», 16 человек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количесво человек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Очень высокий уровень</c:v>
                </c:pt>
                <c:pt idx="1">
                  <c:v>Высокий уровень</c:v>
                </c:pt>
                <c:pt idx="2">
                  <c:v>Нормальный уровень</c:v>
                </c:pt>
                <c:pt idx="3">
                  <c:v>Сниженный уровень</c:v>
                </c:pt>
                <c:pt idx="4">
                  <c:v>Низкий уровень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hape val="box"/>
        <c:axId val="93016832"/>
        <c:axId val="93018368"/>
        <c:axId val="0"/>
      </c:bar3DChart>
      <c:catAx>
        <c:axId val="9301683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93018368"/>
        <c:crosses val="autoZero"/>
        <c:auto val="1"/>
        <c:lblAlgn val="ctr"/>
        <c:lblOffset val="100"/>
      </c:catAx>
      <c:valAx>
        <c:axId val="930183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01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6600121954452"/>
          <c:y val="0.81248349129283559"/>
          <c:w val="0.76174394867308393"/>
          <c:h val="0.17254075292282745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vert="horz"/>
          <a:lstStyle/>
          <a:p>
            <a:pPr>
              <a:defRPr sz="2400"/>
            </a:pPr>
            <a:r>
              <a:rPr lang="ru-RU" sz="2400"/>
              <a:t>1 «В», 11 человек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931917601208942E-2"/>
          <c:y val="0.18739013848446967"/>
          <c:w val="0.94306808239879214"/>
          <c:h val="0.7162660291685272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количесво человек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Очень высокий уровень</c:v>
                </c:pt>
                <c:pt idx="1">
                  <c:v>Высокий уровень</c:v>
                </c:pt>
                <c:pt idx="2">
                  <c:v>Нормальный уровень</c:v>
                </c:pt>
                <c:pt idx="3">
                  <c:v>Сниженный уровень</c:v>
                </c:pt>
                <c:pt idx="4">
                  <c:v>Низкий уровень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box"/>
        <c:axId val="93103232"/>
        <c:axId val="93104768"/>
        <c:axId val="0"/>
      </c:bar3DChart>
      <c:catAx>
        <c:axId val="9310323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93104768"/>
        <c:crosses val="autoZero"/>
        <c:auto val="1"/>
        <c:lblAlgn val="ctr"/>
        <c:lblOffset val="100"/>
      </c:catAx>
      <c:valAx>
        <c:axId val="931047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10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474747474747482E-2"/>
          <c:y val="0.94978778450005341"/>
          <c:w val="0.9"/>
          <c:h val="5.0212215499946637E-2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4553855483973663E-2"/>
                  <c:y val="-3.610565690725154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162878787878785E-2"/>
                  <c:y val="-1.617298245248187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426141334605866E-2"/>
                  <c:y val="-4.02887720145047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238487234550224E-3"/>
                  <c:y val="-1.59827599404614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800" b="1"/>
                </a:pPr>
                <a:endParaRPr lang="ru-RU"/>
              </a:p>
            </c:txPr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Очень высокий уровень</c:v>
                </c:pt>
                <c:pt idx="1">
                  <c:v>Высокий уровень</c:v>
                </c:pt>
                <c:pt idx="2">
                  <c:v>Нормальный уровень</c:v>
                </c:pt>
                <c:pt idx="3">
                  <c:v>Сниженный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776014740581681"/>
          <c:y val="0.81175553210368911"/>
          <c:w val="0.82171876242742381"/>
          <c:h val="0.14140902563636087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Начало обучения </a:t>
            </a:r>
          </a:p>
          <a:p>
            <a:pPr>
              <a:defRPr/>
            </a:pPr>
            <a:r>
              <a:rPr lang="ru-RU"/>
              <a:t>(готовность к школе)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Лист1!$B$4:$E$4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Лист1!$B$5:$E$5</c:f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Лист1!$B$4:$E$4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Лист1!$B$6:$E$6</c:f>
            </c:numRef>
          </c:val>
        </c:ser>
        <c:ser>
          <c:idx val="2"/>
          <c:order val="2"/>
          <c:explosion val="25"/>
          <c:dLbls>
            <c:showCatName val="1"/>
            <c:showPercent val="1"/>
            <c:showLeaderLines val="1"/>
          </c:dLbls>
          <c:cat>
            <c:strRef>
              <c:f>Лист1!$B$4:$E$4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Лист1!$B$7:$E$7</c:f>
            </c:numRef>
          </c:val>
        </c:ser>
        <c:ser>
          <c:idx val="3"/>
          <c:order val="3"/>
          <c:explosion val="25"/>
          <c:dLbls>
            <c:showCatName val="1"/>
            <c:showPercent val="1"/>
            <c:showLeaderLines val="1"/>
          </c:dLbls>
          <c:cat>
            <c:strRef>
              <c:f>Лист1!$B$4:$E$4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Лист1!$B$8:$E$8</c:f>
            </c:numRef>
          </c:val>
        </c:ser>
        <c:ser>
          <c:idx val="4"/>
          <c:order val="4"/>
          <c:explosion val="25"/>
          <c:dLbls>
            <c:showCatName val="1"/>
            <c:showPercent val="1"/>
            <c:showLeaderLines val="1"/>
          </c:dLbls>
          <c:cat>
            <c:strRef>
              <c:f>Лист1!$B$4:$E$4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Лист1!$B$9:$E$9</c:f>
              <c:numCache>
                <c:formatCode>0%</c:formatCode>
                <c:ptCount val="4"/>
                <c:pt idx="0">
                  <c:v>0.13</c:v>
                </c:pt>
                <c:pt idx="1">
                  <c:v>0.29000000000000026</c:v>
                </c:pt>
                <c:pt idx="2">
                  <c:v>0.3300000000000004</c:v>
                </c:pt>
                <c:pt idx="3">
                  <c:v>0.25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1 полугодие </a:t>
            </a:r>
          </a:p>
          <a:p>
            <a:pPr>
              <a:defRPr/>
            </a:pPr>
            <a:r>
              <a:rPr lang="ru-RU"/>
              <a:t>(русский язык)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Лист1!$F$4:$I$4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Лист1!$F$5:$I$5</c:f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Лист1!$F$4:$I$4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Лист1!$F$6:$I$6</c:f>
            </c:numRef>
          </c:val>
        </c:ser>
        <c:ser>
          <c:idx val="2"/>
          <c:order val="2"/>
          <c:explosion val="25"/>
          <c:dLbls>
            <c:showCatName val="1"/>
            <c:showPercent val="1"/>
            <c:showLeaderLines val="1"/>
          </c:dLbls>
          <c:cat>
            <c:strRef>
              <c:f>Лист1!$F$4:$I$4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Лист1!$F$7:$I$7</c:f>
            </c:numRef>
          </c:val>
        </c:ser>
        <c:ser>
          <c:idx val="3"/>
          <c:order val="3"/>
          <c:explosion val="25"/>
          <c:dLbls>
            <c:showCatName val="1"/>
            <c:showPercent val="1"/>
            <c:showLeaderLines val="1"/>
          </c:dLbls>
          <c:cat>
            <c:strRef>
              <c:f>Лист1!$F$4:$I$4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Лист1!$F$8:$I$8</c:f>
            </c:numRef>
          </c:val>
        </c:ser>
        <c:ser>
          <c:idx val="4"/>
          <c:order val="4"/>
          <c:explosion val="25"/>
          <c:dLbls>
            <c:dLbl>
              <c:idx val="0"/>
              <c:layout>
                <c:manualLayout>
                  <c:x val="9.6174812968050749E-2"/>
                  <c:y val="3.765332220769800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3163556215034511E-3"/>
                  <c:y val="7.9570059591487469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Лист1!$F$4:$I$4</c:f>
              <c:strCache>
                <c:ptCount val="4"/>
                <c:pt idx="0">
                  <c:v>высокий </c:v>
                </c:pt>
                <c:pt idx="1">
                  <c:v>выше среднего 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Лист1!$F$9:$I$9</c:f>
              <c:numCache>
                <c:formatCode>0%</c:formatCode>
                <c:ptCount val="4"/>
                <c:pt idx="0">
                  <c:v>0.17</c:v>
                </c:pt>
                <c:pt idx="1">
                  <c:v>0.3300000000000004</c:v>
                </c:pt>
                <c:pt idx="2">
                  <c:v>0.31000000000000028</c:v>
                </c:pt>
                <c:pt idx="3">
                  <c:v>0.19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BB9EA8-3C57-4AAB-AD31-7913E93628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190787-B011-4666-A961-62D17FC9A8B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95D06F-4ABE-4EBA-A015-066EB70968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16DF70-4EBA-438D-855A-FE0B54BB56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93579B-A0B2-421B-BB97-B25D33D94A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061AF6-6C77-4218-9B5F-8557A3E555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5EFF0D-9D37-4FF1-91C3-E8AF464E8B4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9A379B-56D3-4946-B955-DCDFA8C7680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CA7DB7-CEC8-40E5-87CA-7C97CD881A3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324C43-4A12-4E87-8D56-B00EF6BC8BA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51F812-F85B-4E86-8A2F-467604EBE8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BBDB53-B25F-4F2C-97E0-46AACC886BE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B8DB2F-BA0A-4639-A9E5-6929ABCBD0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980728"/>
            <a:ext cx="8286750" cy="216058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</a:pP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«Адаптация  первоклассников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к новым условиям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школьной жизни»</a:t>
            </a:r>
          </a:p>
          <a:p>
            <a:pPr algn="r" eaLnBrk="1" hangingPunct="1">
              <a:lnSpc>
                <a:spcPct val="80000"/>
              </a:lnSpc>
            </a:pP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5" descr="MCj04234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5"/>
            <a:ext cx="367240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-396552" y="332656"/>
          <a:ext cx="49320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355976" y="332656"/>
          <a:ext cx="47880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352927" cy="2160240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1008112"/>
                <a:gridCol w="1080120"/>
                <a:gridCol w="1080120"/>
                <a:gridCol w="1008112"/>
                <a:gridCol w="1152128"/>
                <a:gridCol w="1152127"/>
              </a:tblGrid>
              <a:tr h="1802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осанки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Плоскостопие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Избыточная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Почечное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заболевание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Заболевание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жел.-киш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тракта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зрения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Заболевание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сердечнососудистой системы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 стороны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нервной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детей с хроническими заболеваниями: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51520" y="4088107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хроническими заболеваниями 26 человек, что составляет 41%  от общего числа детей  (63 человека).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1 классов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7772400" cy="1199704"/>
          </a:xfrm>
        </p:spPr>
        <p:txBody>
          <a:bodyPr/>
          <a:lstStyle/>
          <a:p>
            <a:pPr algn="r"/>
            <a:r>
              <a:rPr lang="ru-RU" dirty="0" smtClean="0"/>
              <a:t>Педагог-психолог: </a:t>
            </a:r>
            <a:r>
              <a:rPr lang="ru-RU" dirty="0" err="1" smtClean="0"/>
              <a:t>Шарова</a:t>
            </a:r>
            <a:r>
              <a:rPr lang="ru-RU" dirty="0" smtClean="0"/>
              <a:t> К.О.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16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определить уровень сформированности мотивов учения, выявления ведущего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мотива;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ыявить уровень самооценки у учащихся.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858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Методика «Лесенка»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14201417"/>
              </p:ext>
            </p:extLst>
          </p:nvPr>
        </p:nvGraphicFramePr>
        <p:xfrm>
          <a:off x="539552" y="1628801"/>
          <a:ext cx="8079286" cy="440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9413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«Определение мотивов  учения»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51121088"/>
              </p:ext>
            </p:extLst>
          </p:nvPr>
        </p:nvGraphicFramePr>
        <p:xfrm>
          <a:off x="800100" y="1268760"/>
          <a:ext cx="7804348" cy="4766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1411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2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13522523"/>
              </p:ext>
            </p:extLst>
          </p:nvPr>
        </p:nvGraphicFramePr>
        <p:xfrm>
          <a:off x="755576" y="692696"/>
          <a:ext cx="7543800" cy="508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7703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2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9188148"/>
              </p:ext>
            </p:extLst>
          </p:nvPr>
        </p:nvGraphicFramePr>
        <p:xfrm>
          <a:off x="618322" y="836712"/>
          <a:ext cx="7986125" cy="528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944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530" cy="1136779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Сводные результаты по 1 классам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5250664"/>
              </p:ext>
            </p:extLst>
          </p:nvPr>
        </p:nvGraphicFramePr>
        <p:xfrm>
          <a:off x="800100" y="1631093"/>
          <a:ext cx="7543800" cy="4880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4068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90% учащихся наблюдается нормальный уровень развития мотивации. То есть ученикам нравиться ходить в школу и выполнять учебные задания.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Основным мотивом учения являются: учебный, социальный, позиционный.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оставшихся 10% выявлен сниженный уровень мотивации. Основными мотивами у таких детей являются оценочный, игровой, внешний.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83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Адаптация к школе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«Школьная адаптация»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приспособление ребенка к первичному учебному коллективу (классу), нормам поведения и взаимоотношений в новом коллективе. В процессе школьной адаптации происходит включение ребенка в систему взаимоотношений класса с его традициями, нормами жизни, ценностными ориентациями.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Диагностики школьной зрелости первоклассников и диагностики мотивации к обучению.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564904"/>
          <a:ext cx="8064896" cy="3184073"/>
        </p:xfrm>
        <a:graphic>
          <a:graphicData uri="http://schemas.openxmlformats.org/drawingml/2006/table">
            <a:tbl>
              <a:tblPr/>
              <a:tblGrid>
                <a:gridCol w="720080"/>
                <a:gridCol w="1159848"/>
                <a:gridCol w="699390"/>
                <a:gridCol w="742365"/>
                <a:gridCol w="755004"/>
                <a:gridCol w="777756"/>
                <a:gridCol w="690173"/>
                <a:gridCol w="720080"/>
                <a:gridCol w="1026657"/>
                <a:gridCol w="773543"/>
              </a:tblGrid>
              <a:tr h="546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Слоги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0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Слог + 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читает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Буквы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Бегло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Ошибки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Пони-мание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 ч.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Талипова С.В.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ч.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Симарзина И.В.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ч.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Семёнова С.Н.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 ч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98884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Техника чтения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(сентябрь – 2014г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92696"/>
          <a:ext cx="7776863" cy="2398032"/>
        </p:xfrm>
        <a:graphic>
          <a:graphicData uri="http://schemas.openxmlformats.org/drawingml/2006/table">
            <a:tbl>
              <a:tblPr/>
              <a:tblGrid>
                <a:gridCol w="3541229"/>
                <a:gridCol w="1114351"/>
                <a:gridCol w="1115137"/>
                <a:gridCol w="1002679"/>
                <a:gridCol w="1003467"/>
              </a:tblGrid>
              <a:tr h="342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Разделы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2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1.Счёт.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17 -71%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12 -66%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15 -79%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2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2.Числа.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15 -62%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13 -72%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11- 58%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2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3.Величины.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14 -58%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11 -61%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11 -58%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2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4.Тела и формы.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16 -67%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12 -66%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14 -74%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2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5.Пространственные отношения.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16 -67%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12 -66%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14 -74%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2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6.Работа с данными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11 -46%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8 - 44%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9 - 47%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33265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  (сентябрь 2014)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21297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язык (сентябрь 2014)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3645024"/>
          <a:ext cx="7848872" cy="1944216"/>
        </p:xfrm>
        <a:graphic>
          <a:graphicData uri="http://schemas.openxmlformats.org/drawingml/2006/table">
            <a:tbl>
              <a:tblPr/>
              <a:tblGrid>
                <a:gridCol w="3798635"/>
                <a:gridCol w="1012758"/>
                <a:gridCol w="1012758"/>
                <a:gridCol w="1011963"/>
                <a:gridCol w="1012758"/>
              </a:tblGrid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Разделы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1.Язык. Речь.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16 -66%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13 -72%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11 -58%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2.Звуки и буквы.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15 -62%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14 -77%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15 -79%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3.Слова и словообразование.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12 -50%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11-61%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14 -74%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4.Словосочетания и предложения.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14 -58%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9 - 50%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12 -63%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5.Высказывания и тексты.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9 -38%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13 -72%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11 -58%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Сводная таблица успешности обучения в первых классах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700808"/>
          <a:ext cx="8424933" cy="2809465"/>
        </p:xfrm>
        <a:graphic>
          <a:graphicData uri="http://schemas.openxmlformats.org/drawingml/2006/table">
            <a:tbl>
              <a:tblPr/>
              <a:tblGrid>
                <a:gridCol w="799346"/>
                <a:gridCol w="570733"/>
                <a:gridCol w="570733"/>
                <a:gridCol w="685038"/>
                <a:gridCol w="685038"/>
                <a:gridCol w="684235"/>
                <a:gridCol w="685038"/>
                <a:gridCol w="685038"/>
                <a:gridCol w="570733"/>
                <a:gridCol w="685038"/>
                <a:gridCol w="685038"/>
                <a:gridCol w="570733"/>
                <a:gridCol w="548192"/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 обучения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(готовность к школе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 человека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полугодие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русский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язык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 человек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полугодие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 человек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в/с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в/с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в/с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1б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1в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19%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13%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907704" y="0"/>
          <a:ext cx="5184576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895528" y="3140968"/>
          <a:ext cx="42484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3140968"/>
          <a:ext cx="46440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В результате обсуждения проблем адаптационного периода первоклассников принято решение: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Реализовать программы индивидуального сопровождения детей, испытывающих трудности в адаптации к обучению в первом классе (психологическая комфортность, усвоение правил и норм школьной жизни, интеллектуальное развитие).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Строго регламентировать подачу нового учебного материала, дифференцировать задания на всех этапах урока, регулярно проводить физкультминутки.</a:t>
            </a:r>
          </a:p>
          <a:p>
            <a:r>
              <a:rPr lang="ru-RU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Разнообразить формы и методы работы на уроке, использовать рациональные приёмы повторения изученного материала, в системе учитывать психолого-возрастные и индивидуальные особенности учащихся.</a:t>
            </a: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 и рекомендации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smtClean="0"/>
              <a:t>«Штурмуйте </a:t>
            </a:r>
            <a:r>
              <a:rPr lang="ru-RU" sz="3600" dirty="0" smtClean="0"/>
              <a:t>каждую проблему с энтузиазмом… как если бы от этого зависела Ваша </a:t>
            </a:r>
            <a:r>
              <a:rPr lang="ru-RU" sz="3600" dirty="0" smtClean="0"/>
              <a:t>жизнь.»</a:t>
            </a:r>
            <a:endParaRPr lang="ru-RU" sz="3600" dirty="0" smtClean="0"/>
          </a:p>
          <a:p>
            <a:pPr algn="r">
              <a:buNone/>
            </a:pPr>
            <a:r>
              <a:rPr lang="ru-RU" sz="3600" dirty="0" smtClean="0"/>
              <a:t>                                                                         </a:t>
            </a:r>
            <a:r>
              <a:rPr lang="ru-RU" sz="3600" dirty="0" err="1" smtClean="0"/>
              <a:t>Л.Кьюби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80920" cy="504056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Переход из дошкольного, в младший школьный возраст нередко сопровождается кризисом 7 лет.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Нормы и правила школьной жизни порой идут вразрез с желаниями ребенка. К этим нормам нужно адаптироваться.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наряду с радостью, восторгом или удивлением по поводу происходящего в школе, испытывают тревогу, растерянность, напряжение.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 новое положение ребенок не всегда осознает, но обязательно переживает его: он гордиться тем, что стал взрослым, ему приятно его новое положение.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Формируется самооценка личности.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Первоклассник уже понимает, что оценка его поступков определяется прежде всего тем, как его поступки выглядят в глазах окружающих людей.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возбудимы, легко отвлекаются, т.к. лобные доли больших полушарий не сформированы, они сформируются к 13 годам.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b="1" dirty="0" smtClean="0"/>
              <a:t>Возрастные особенности </a:t>
            </a:r>
            <a:br>
              <a:rPr lang="ru-RU" sz="3800" b="1" dirty="0" smtClean="0"/>
            </a:br>
            <a:r>
              <a:rPr lang="ru-RU" sz="3800" b="1" dirty="0" smtClean="0"/>
              <a:t>первоклассников</a:t>
            </a:r>
            <a:endParaRPr lang="ru-RU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68760"/>
            <a:ext cx="8424936" cy="471814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детей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большие различия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паспортного и физиологического развития. Сегодня нет ни одного класса, где был бы ровный контингент учащихся.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детей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обширная информированность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практически по любым вопросам. Но она совершенно бессистемна.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современных детей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сильнее ощущение своего «Я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более свободное независимое поведение. Высокий уровень самооценки. (показываю результаты тестирования детей по самооценке)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недоверчивости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 словам и поступкам взрослых. Нет веры во всё сказанное ими. Авторитет – не тот!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современных детей более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слабое здоровье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Они в большинстве своём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перестали играть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коллективные «дворовые» игры. Их заменили телевизоры, компьютеры. И как следствие  - дети приходят в школу не обладая навыками общения со сверстниками, плохо понимают, как себя вести, какие существуют нормы поведения в обществе.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b="1" i="1" dirty="0" smtClean="0"/>
              <a:t>Особенности современного первоклассника :</a:t>
            </a:r>
          </a:p>
        </p:txBody>
      </p:sp>
      <p:pic>
        <p:nvPicPr>
          <p:cNvPr id="9220" name="Picture 4" descr="MCj039814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5712" y="5517232"/>
            <a:ext cx="15382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4425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PPLGP1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445224"/>
            <a:ext cx="489294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2195736" y="476672"/>
            <a:ext cx="4968552" cy="1008112"/>
            <a:chOff x="2195736" y="476672"/>
            <a:chExt cx="4968552" cy="100811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Овал 5"/>
            <p:cNvSpPr/>
            <p:nvPr/>
          </p:nvSpPr>
          <p:spPr>
            <a:xfrm>
              <a:off x="2195736" y="476672"/>
              <a:ext cx="4968552" cy="10081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7784" y="692696"/>
              <a:ext cx="403244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Уровни адаптации</a:t>
              </a:r>
              <a:endParaRPr lang="ru-RU" sz="3200" dirty="0"/>
            </a:p>
          </p:txBody>
        </p:sp>
      </p:grpSp>
      <p:sp>
        <p:nvSpPr>
          <p:cNvPr id="9" name="Овал 8"/>
          <p:cNvSpPr/>
          <p:nvPr/>
        </p:nvSpPr>
        <p:spPr>
          <a:xfrm>
            <a:off x="323528" y="2708920"/>
            <a:ext cx="345638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699792" y="3717032"/>
            <a:ext cx="345638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08104" y="2708920"/>
            <a:ext cx="345638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3923928" y="1700808"/>
            <a:ext cx="1368152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4183012">
            <a:off x="5724128" y="1580972"/>
            <a:ext cx="1368152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 rot="7124653">
            <a:off x="1962977" y="1553568"/>
            <a:ext cx="1368152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2924944"/>
            <a:ext cx="280831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Высокий  уровень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6136" y="2969194"/>
            <a:ext cx="280831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Средний  уровень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31840" y="3977306"/>
            <a:ext cx="280831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Низкий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удовлетворенность ребенка процессом обучения;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ребенок легко справляется с программой;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удовлетворенность межличностными отношениями – с одноклассниками и учителем.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успешной адаптации: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352928" cy="2164938"/>
        </p:xfrm>
        <a:graphic>
          <a:graphicData uri="http://schemas.openxmlformats.org/drawingml/2006/table">
            <a:tbl>
              <a:tblPr/>
              <a:tblGrid>
                <a:gridCol w="624518"/>
                <a:gridCol w="3623954"/>
                <a:gridCol w="1080120"/>
                <a:gridCol w="1152128"/>
                <a:gridCol w="1872208"/>
              </a:tblGrid>
              <a:tr h="2646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Ф.И.О. классного руководителя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Используемый УМК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мальчики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девочки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 Талипова Светлана Владимировна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 «Школа России»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Симарзина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Ирина Владимировна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«Школа России»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 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Семёнова Светлана Николаевна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«Школа России»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39" marR="13739" marT="13739" marB="13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Общие сведения о первых классах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3501008"/>
          <a:ext cx="8352929" cy="2741850"/>
        </p:xfrm>
        <a:graphic>
          <a:graphicData uri="http://schemas.openxmlformats.org/drawingml/2006/table">
            <a:tbl>
              <a:tblPr/>
              <a:tblGrid>
                <a:gridCol w="960956"/>
                <a:gridCol w="1330555"/>
                <a:gridCol w="1774073"/>
                <a:gridCol w="2143672"/>
                <a:gridCol w="2143673"/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посещавших детский сад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не посещавших детский сад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посещавших подготовительные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предшкольные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курсы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не посещавших подготовительные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предшкольные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курсы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б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54-86%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9-14%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20-32%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43-68%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7848872" cy="2681200"/>
        </p:xfrm>
        <a:graphic>
          <a:graphicData uri="http://schemas.openxmlformats.org/drawingml/2006/table">
            <a:tbl>
              <a:tblPr/>
              <a:tblGrid>
                <a:gridCol w="1453090"/>
                <a:gridCol w="1655306"/>
                <a:gridCol w="1645742"/>
                <a:gridCol w="1547367"/>
                <a:gridCol w="1547367"/>
              </a:tblGrid>
              <a:tr h="4080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полных семей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неполных семей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льготных категорий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Опекуны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Многодетные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 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 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 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46-73%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17-27%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4-6%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8-13%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Социальный паспорт первых классов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352929" cy="3024336"/>
        </p:xfrm>
        <a:graphic>
          <a:graphicData uri="http://schemas.openxmlformats.org/drawingml/2006/table">
            <a:tbl>
              <a:tblPr/>
              <a:tblGrid>
                <a:gridCol w="952527"/>
                <a:gridCol w="805984"/>
                <a:gridCol w="879255"/>
                <a:gridCol w="1025798"/>
                <a:gridCol w="1245612"/>
                <a:gridCol w="1978325"/>
                <a:gridCol w="1465428"/>
              </a:tblGrid>
              <a:tr h="695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здоровья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Физкультурная группа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Основ-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Специаль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Здоровье первоклассников.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1021</TotalTime>
  <Words>1351</Words>
  <Application>Microsoft Office PowerPoint</Application>
  <PresentationFormat>Экран (4:3)</PresentationFormat>
  <Paragraphs>458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Слайд 1</vt:lpstr>
      <vt:lpstr>Адаптация к школе</vt:lpstr>
      <vt:lpstr>Возрастные особенности  первоклассников</vt:lpstr>
      <vt:lpstr>Особенности современного первоклассника :</vt:lpstr>
      <vt:lpstr>Слайд 5</vt:lpstr>
      <vt:lpstr>Признаки успешной адаптации:</vt:lpstr>
      <vt:lpstr> Общие сведения о первых классах</vt:lpstr>
      <vt:lpstr>Социальный паспорт первых классов </vt:lpstr>
      <vt:lpstr>Здоровье первоклассников.</vt:lpstr>
      <vt:lpstr>Слайд 10</vt:lpstr>
      <vt:lpstr>Количество детей с хроническими заболеваниями:</vt:lpstr>
      <vt:lpstr>Диагностика 1 классов</vt:lpstr>
      <vt:lpstr>Цель:</vt:lpstr>
      <vt:lpstr>Методика «Лесенка»</vt:lpstr>
      <vt:lpstr>«Определение мотивов  учения»</vt:lpstr>
      <vt:lpstr>Слайд 16</vt:lpstr>
      <vt:lpstr>Слайд 17</vt:lpstr>
      <vt:lpstr>Сводные результаты по 1 классам</vt:lpstr>
      <vt:lpstr>Выводы:</vt:lpstr>
      <vt:lpstr>Диагностики школьной зрелости первоклассников и диагностики мотивации к обучению. </vt:lpstr>
      <vt:lpstr>Слайд 21</vt:lpstr>
      <vt:lpstr>Сводная таблица успешности обучения в первых классах </vt:lpstr>
      <vt:lpstr>Слайд 23</vt:lpstr>
      <vt:lpstr>Выводы и рекомендации</vt:lpstr>
      <vt:lpstr>Слайд 25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1 классе</dc:title>
  <dc:creator>Мама</dc:creator>
  <cp:lastModifiedBy>Талипова Светлана Владимировна</cp:lastModifiedBy>
  <cp:revision>140</cp:revision>
  <dcterms:created xsi:type="dcterms:W3CDTF">2008-06-17T10:15:45Z</dcterms:created>
  <dcterms:modified xsi:type="dcterms:W3CDTF">2015-02-15T12:08:50Z</dcterms:modified>
</cp:coreProperties>
</file>