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7435F-2EAD-4E25-901D-075C12CD28C9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8E60-53E2-4F1B-AA6E-EA7DB11A3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2791"/>
            <a:ext cx="7772400" cy="1470025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Тема: «Музейная педагогика как инновационная технология при ознакомлении детей с историей, бытом и культурой родного края»</a:t>
            </a:r>
            <a:endParaRPr lang="ru-RU" sz="3000" b="1" dirty="0"/>
          </a:p>
        </p:txBody>
      </p:sp>
      <p:pic>
        <p:nvPicPr>
          <p:cNvPr id="2050" name="Picture 2" descr="C:\Users\Никита\Desktop\SAM_18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988840"/>
            <a:ext cx="5184576" cy="41345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51720" y="6309320"/>
            <a:ext cx="6156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/>
              <a:t>Участники проекта: воспитатель, дети, родители</a:t>
            </a:r>
            <a:endParaRPr lang="ru-RU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2796024"/>
            <a:ext cx="330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Край родной ты мой, </a:t>
            </a:r>
          </a:p>
          <a:p>
            <a:r>
              <a:rPr lang="ru-RU" sz="2400" b="1" dirty="0" smtClean="0"/>
              <a:t>Мой север,</a:t>
            </a:r>
          </a:p>
          <a:p>
            <a:r>
              <a:rPr lang="ru-RU" sz="2400" b="1" dirty="0" smtClean="0"/>
              <a:t>Чуден белый твой наряд!</a:t>
            </a:r>
          </a:p>
          <a:p>
            <a:r>
              <a:rPr lang="ru-RU" sz="2400" b="1" dirty="0" smtClean="0"/>
              <a:t>Даже холодом могучим</a:t>
            </a:r>
          </a:p>
          <a:p>
            <a:r>
              <a:rPr lang="ru-RU" sz="2400" b="1" dirty="0" smtClean="0"/>
              <a:t>Ты несказанно богат.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807"/>
            <a:ext cx="79208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Каждый ребенок может выбрать индивидуальный маршрут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016144"/>
            <a:ext cx="41764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 algn="just"/>
            <a:r>
              <a:rPr lang="ru-RU" sz="2000" dirty="0" smtClean="0"/>
              <a:t>	    </a:t>
            </a:r>
            <a:r>
              <a:rPr lang="ru-RU" sz="2000" b="1" dirty="0" smtClean="0"/>
              <a:t>Ребенок, увлекающийся животным миром Якутии, может рассматривать альбомы, фотографии, наборы открыток, играть фигурками животных, просматривать о них фильмы.</a:t>
            </a:r>
          </a:p>
          <a:p>
            <a:pPr marL="9525" indent="-9525" algn="just"/>
            <a:r>
              <a:rPr lang="ru-RU" sz="2000" b="1" dirty="0"/>
              <a:t>	</a:t>
            </a:r>
            <a:r>
              <a:rPr lang="ru-RU" sz="2000" b="1" dirty="0" smtClean="0"/>
              <a:t>     Девочки могут создавать национальных кукол, наносить орнамент на их одежду, играть с ними. Создавать различные узоры в настольно-печатной игре «Якутский орнамент». Примерять якутские головные уборы, украшения.</a:t>
            </a:r>
          </a:p>
          <a:p>
            <a:pPr marL="9525" indent="-9525" algn="just"/>
            <a:r>
              <a:rPr lang="ru-RU" sz="2000" b="1" dirty="0"/>
              <a:t>	</a:t>
            </a:r>
            <a:r>
              <a:rPr lang="ru-RU" sz="2000" b="1" dirty="0" smtClean="0"/>
              <a:t>     Дети, интересующиеся бытом народов Севера, могут играть с макетом стойбища.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928" y="1124744"/>
            <a:ext cx="2959378" cy="17964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 descr="SAM_18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000372"/>
            <a:ext cx="2928958" cy="1764000"/>
          </a:xfrm>
          <a:prstGeom prst="rect">
            <a:avLst/>
          </a:prstGeom>
          <a:solidFill>
            <a:srgbClr val="FFFFFF"/>
          </a:solidFill>
          <a:ln w="76200" cap="sq">
            <a:solidFill>
              <a:srgbClr val="EAEAEA"/>
            </a:solidFill>
            <a:round/>
            <a:headEnd/>
            <a:tailEnd/>
          </a:ln>
          <a:scene3d>
            <a:camera prst="orthographicFront"/>
            <a:lightRig rig="balanced" dir="t"/>
          </a:scene3d>
          <a:sp3d extrusionH="6350">
            <a:bevelT h="38100"/>
            <a:bevelB w="0" h="0"/>
          </a:sp3d>
        </p:spPr>
      </p:pic>
      <p:pic>
        <p:nvPicPr>
          <p:cNvPr id="1027" name="Picture 3" descr="SAM_18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786" y="4834780"/>
            <a:ext cx="2857520" cy="1938380"/>
          </a:xfrm>
          <a:prstGeom prst="rect">
            <a:avLst/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807"/>
            <a:ext cx="79208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Заключение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98884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344488" algn="just">
              <a:buFont typeface="Arial" pitchFamily="34" charset="0"/>
              <a:buChar char="•"/>
            </a:pPr>
            <a:r>
              <a:rPr lang="ru-RU" sz="2000" b="1" dirty="0" smtClean="0"/>
              <a:t>Участие в праздниках</a:t>
            </a:r>
          </a:p>
        </p:txBody>
      </p:sp>
      <p:pic>
        <p:nvPicPr>
          <p:cNvPr id="6" name="Picture 5" descr="C:\Documents and Settings\USER\Мои документы\Документы сканера\Фото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7" y="2349080"/>
            <a:ext cx="26838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:\Мой Ысыах 2014\Томашевская Анита\Я иду на праздник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7" y="4869360"/>
            <a:ext cx="126630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E:\Мой Ысыах 2014\Томашевский Максим\Коновязь для коня Гэсэр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3728" y="4869360"/>
            <a:ext cx="128992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E:\Мой Ысыах 2014\Курчиева Фаима\Угощайтесь!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4869360"/>
            <a:ext cx="1308649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422108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344488" algn="just">
              <a:buFont typeface="Arial" pitchFamily="34" charset="0"/>
              <a:buChar char="•"/>
            </a:pPr>
            <a:r>
              <a:rPr lang="ru-RU" sz="2000" b="1" dirty="0" smtClean="0"/>
              <a:t>Участие в районных мероприятиях: «Мисс Арктика 2014», «Мой </a:t>
            </a:r>
            <a:r>
              <a:rPr lang="ru-RU" sz="2000" b="1" dirty="0" err="1" smtClean="0"/>
              <a:t>Ыссыах</a:t>
            </a:r>
            <a:r>
              <a:rPr lang="ru-RU" sz="2000" b="1" dirty="0" smtClean="0"/>
              <a:t>», «Марш парков 2014»</a:t>
            </a:r>
          </a:p>
        </p:txBody>
      </p:sp>
      <p:pic>
        <p:nvPicPr>
          <p:cNvPr id="12" name="Picture 2" descr="E:\Мой Ысыах 2014\Белкина Александра\На празднике Ысыах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24128" y="4869360"/>
            <a:ext cx="262136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552" y="69269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 algn="just"/>
            <a:r>
              <a:rPr lang="ru-RU" sz="2000" dirty="0" smtClean="0"/>
              <a:t>		</a:t>
            </a:r>
            <a:r>
              <a:rPr lang="ru-RU" sz="2000" b="1" dirty="0" smtClean="0"/>
              <a:t>Тема интеграции основного и дополнительного образования вовсе не новая, она существует в практике педагогов уже много лет. Но в рамках новых требований ФГОС ее актуальность не утрачивается, а, наоборот, помогает решать поставленные задачи. Результаты детей:</a:t>
            </a:r>
          </a:p>
        </p:txBody>
      </p:sp>
      <p:pic>
        <p:nvPicPr>
          <p:cNvPr id="14" name="Picture 5" descr="C:\Documents and Settings\USER\Мои документы\Документы сканера\фото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32401" y="2349080"/>
            <a:ext cx="273593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807"/>
            <a:ext cx="79208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Наши достижения</a:t>
            </a:r>
            <a:endParaRPr lang="ru-RU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692696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 algn="just"/>
            <a:r>
              <a:rPr lang="ru-RU" sz="2000" dirty="0" smtClean="0"/>
              <a:t>		</a:t>
            </a:r>
            <a:endParaRPr lang="ru-RU" sz="2000" b="1" dirty="0" smtClean="0"/>
          </a:p>
        </p:txBody>
      </p:sp>
      <p:pic>
        <p:nvPicPr>
          <p:cNvPr id="2050" name="Picture 2" descr="F:\Проект музея\Грамоты, дипломы\CfZgl-rnA8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1196752"/>
            <a:ext cx="1393924" cy="1858565"/>
          </a:xfrm>
          <a:prstGeom prst="rect">
            <a:avLst/>
          </a:prstGeom>
          <a:noFill/>
        </p:spPr>
      </p:pic>
      <p:pic>
        <p:nvPicPr>
          <p:cNvPr id="2051" name="Picture 3" descr="F:\Проект музея\Грамоты, дипломы\EzOLcixE60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1196752"/>
            <a:ext cx="2784309" cy="2088232"/>
          </a:xfrm>
          <a:prstGeom prst="rect">
            <a:avLst/>
          </a:prstGeom>
          <a:noFill/>
        </p:spPr>
      </p:pic>
      <p:pic>
        <p:nvPicPr>
          <p:cNvPr id="2052" name="Picture 4" descr="F:\Проект музея\Грамоты, дипломы\FXta9OTob7Q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4293096"/>
            <a:ext cx="2074127" cy="1555595"/>
          </a:xfrm>
          <a:prstGeom prst="rect">
            <a:avLst/>
          </a:prstGeom>
          <a:noFill/>
        </p:spPr>
      </p:pic>
      <p:pic>
        <p:nvPicPr>
          <p:cNvPr id="2053" name="Picture 5" descr="F:\Проект музея\Грамоты, дипломы\T_C-UeejCEw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2240" y="4149080"/>
            <a:ext cx="1368152" cy="1824201"/>
          </a:xfrm>
          <a:prstGeom prst="rect">
            <a:avLst/>
          </a:prstGeom>
          <a:noFill/>
        </p:spPr>
      </p:pic>
      <p:pic>
        <p:nvPicPr>
          <p:cNvPr id="2054" name="Picture 6" descr="F:\Проект музея\Грамоты, дипломы\Грамота Мисс Арктики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248" y="1196752"/>
            <a:ext cx="1365621" cy="1872208"/>
          </a:xfrm>
          <a:prstGeom prst="rect">
            <a:avLst/>
          </a:prstGeom>
          <a:noFill/>
        </p:spPr>
      </p:pic>
      <p:pic>
        <p:nvPicPr>
          <p:cNvPr id="2055" name="Picture 7" descr="F:\Проект музея\Грамоты, дипломы\Диплом Мой Ысыах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99592" y="4077072"/>
            <a:ext cx="142738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548680"/>
            <a:ext cx="4030216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Цель проекта: 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836712"/>
            <a:ext cx="77768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/>
              <a:t>О</a:t>
            </a:r>
            <a:r>
              <a:rPr lang="ru-RU" sz="2600" b="1" dirty="0" smtClean="0"/>
              <a:t>беспечение интеграции основного и дополнительного образования, на примере создания мини-музея «Якутия – мой край родной»</a:t>
            </a:r>
            <a:endParaRPr lang="ru-RU" sz="2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782416" y="2276872"/>
            <a:ext cx="4030216" cy="605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проекта: </a:t>
            </a:r>
            <a:b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5968" y="2636912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Формировать систему ценностей ребенка, интерес к историческому наследию и культуре Якутии.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Развивать: </a:t>
            </a:r>
            <a:endParaRPr lang="ru-RU" sz="2600" b="1" dirty="0"/>
          </a:p>
          <a:p>
            <a:pPr marL="896938" indent="-514350">
              <a:buFont typeface="Arial" pitchFamily="34" charset="0"/>
              <a:buChar char="•"/>
            </a:pPr>
            <a:r>
              <a:rPr lang="ru-RU" sz="2600" b="1" dirty="0" smtClean="0"/>
              <a:t>Познавательные, творческие, эмоциональные и речевые процессы;</a:t>
            </a:r>
          </a:p>
          <a:p>
            <a:pPr marL="896938" indent="-514350" defTabSz="895350">
              <a:buFont typeface="Arial" pitchFamily="34" charset="0"/>
              <a:buChar char="•"/>
            </a:pPr>
            <a:r>
              <a:rPr lang="ru-RU" sz="2600" b="1" dirty="0" smtClean="0"/>
              <a:t>Сотрудничество педагога, детей и родителей.</a:t>
            </a:r>
            <a:endParaRPr lang="ru-RU" sz="2600" b="1" dirty="0"/>
          </a:p>
          <a:p>
            <a:pPr marL="542925" indent="-514350" algn="just" defTabSz="895350">
              <a:buFont typeface="+mj-lt"/>
              <a:buAutoNum type="arabicPeriod" startAt="3"/>
            </a:pPr>
            <a:r>
              <a:rPr lang="ru-RU" sz="2600" b="1" dirty="0" smtClean="0"/>
              <a:t>Воспитывать у дошкольников основы музейной культуры, толерантность, гражданственность, патриотизм.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0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Интеграция основного и дополнительного образования становится важным условием перехода на новый образовательный стандарт. По большому счету, основное и дополнительное образование изначально не должны существовать друг без друга, так как по отдельности они односторонни и неполноценны. </a:t>
            </a:r>
          </a:p>
          <a:p>
            <a:pPr algn="just"/>
            <a:r>
              <a:rPr lang="ru-RU" sz="2200" b="1" dirty="0" smtClean="0"/>
              <a:t>	С принятием ФГОС роль дополнительного образования возрастает. </a:t>
            </a:r>
          </a:p>
          <a:p>
            <a:pPr algn="just"/>
            <a:r>
              <a:rPr lang="ru-RU" sz="2200" b="1" dirty="0" smtClean="0"/>
              <a:t>	Интеграция основного и дополнительного образования позволяет:</a:t>
            </a:r>
          </a:p>
          <a:p>
            <a:pPr indent="269875" algn="just">
              <a:buFont typeface="Arial" pitchFamily="34" charset="0"/>
              <a:buChar char="•"/>
            </a:pPr>
            <a:r>
              <a:rPr lang="ru-RU" sz="2200" b="1" dirty="0" smtClean="0"/>
              <a:t>Обогатить содержание и форму учебной деятельности;</a:t>
            </a:r>
          </a:p>
          <a:p>
            <a:pPr indent="269875" algn="just">
              <a:buFont typeface="Arial" pitchFamily="34" charset="0"/>
              <a:buChar char="•"/>
            </a:pPr>
            <a:r>
              <a:rPr lang="ru-RU" sz="2200" b="1" dirty="0" smtClean="0"/>
              <a:t>Сблизить процессы воспитания, обучения и развития;</a:t>
            </a:r>
          </a:p>
          <a:p>
            <a:pPr indent="269875" algn="just">
              <a:buFont typeface="Arial" pitchFamily="34" charset="0"/>
              <a:buChar char="•"/>
            </a:pPr>
            <a:r>
              <a:rPr lang="ru-RU" sz="2200" b="1" dirty="0" smtClean="0"/>
              <a:t>Предоставить воспитанникам реальную возможность выбора своего индивидуального маршрута путем включения занятий по интересам.</a:t>
            </a:r>
            <a:endParaRPr lang="ru-RU" sz="2200" b="1" dirty="0"/>
          </a:p>
          <a:p>
            <a:pPr algn="just"/>
            <a:r>
              <a:rPr lang="ru-RU" sz="2200" b="1" dirty="0" smtClean="0"/>
              <a:t>	Интеграция основного и дополнительного образования мной реализуется через создание мини-музея «Якутия – мой край родной» и работу в нем.</a:t>
            </a:r>
          </a:p>
          <a:p>
            <a:pPr algn="just"/>
            <a:r>
              <a:rPr lang="ru-RU" sz="2200" b="1" dirty="0" smtClean="0"/>
              <a:t>	Работа основывается на региональном компоненте «Люби и знай свой край», рассчитана на два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20257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400" b="1" dirty="0" smtClean="0"/>
              <a:t>Создание мини-музея помогает приобщать детей к истокам национальной культуры, способствует сохранению народных традиций. </a:t>
            </a:r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Важная особенность мини-музея – участие в его создании детей и родителей: дети чувствуют себя причастными к общему делу. </a:t>
            </a:r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В настоящем музее экспонаты трогать руками нельзя, а в мини-музее не только можно, но и нужно. </a:t>
            </a:r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Каждый мини-музей – результат общения, совместной работы воспитателя, детей и родителей. Важно не только создать сам мини-музей, но и интересно и содержательно организовать работу в нем.</a:t>
            </a:r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Благодаря эффективным формам и методам интеграции основного и дополнительного образования, мини-музей станет местом познания, общения и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46807"/>
            <a:ext cx="46062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Ожидаемый результат 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269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Создание мини-музея «Якутия – мой край родной» позволит глубже познакомить детей  и родителей с историей культуры и быта своего народа, сблизить процессы воспитания, обучения и развития;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Расширить кругозор детей;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Сформировать чувство национального достоинства.</a:t>
            </a:r>
            <a:endParaRPr lang="ru-RU" sz="24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339752" y="3183111"/>
            <a:ext cx="4606280" cy="605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принципы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3436545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Интегративность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Доступность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Наглядность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Последовательность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Подвижность экспозиций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Кратковременность экскурсий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Гуманизм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/>
              <a:t>Преемственность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46807"/>
            <a:ext cx="46062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Структура мини-музея 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836712"/>
            <a:ext cx="83529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Символика республики Саха (Якутия): портрет президента, флаг, герб, CD  с гимном Якутии;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Национальная одежда и обувь: куклы в национальных костюмах (сделано руками родителей). Папки «Национальная одежда народов севера», «Национальная обувь народов севера», Якутский орнамент»;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Жилища якутов: макет стойбища, альбом «Жилище якутов»;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Национальная посуда: посуда из бересты, дерева и </a:t>
            </a:r>
            <a:r>
              <a:rPr lang="ru-RU" sz="1900" b="1" dirty="0" err="1" smtClean="0"/>
              <a:t>чороны</a:t>
            </a:r>
            <a:r>
              <a:rPr lang="ru-RU" sz="1900" b="1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Животный и растительный мир Якутии. Папки «Животные Якутии», «Растительный мир Якутии», «Птицы Якутии»; наборы открыток, игрушки животных;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Книжная полка: словарик якутских слов, журналы «Колокольчик», книги, сказки;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Изделия народного творчества: </a:t>
            </a:r>
            <a:r>
              <a:rPr lang="ru-RU" sz="1900" b="1" dirty="0" err="1" smtClean="0"/>
              <a:t>бастынги</a:t>
            </a:r>
            <a:r>
              <a:rPr lang="ru-RU" sz="1900" b="1" dirty="0" smtClean="0"/>
              <a:t> (женские головные уборы), </a:t>
            </a:r>
            <a:r>
              <a:rPr lang="ru-RU" sz="1900" b="1" dirty="0" err="1" smtClean="0"/>
              <a:t>коврики-кумаланы</a:t>
            </a:r>
            <a:r>
              <a:rPr lang="ru-RU" sz="1900" b="1" dirty="0" smtClean="0"/>
              <a:t> из меха, украшения из меха, кожи, бисера (сделано руками родителей);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Атрибуты для подвижных народных игр: палки, веревка, шапочки оленей, коршуна, пеньки березовые и т.д.;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Материалы для самостоятельной деятельности: кусочки меха, бисер, ленты, береста;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b="1" dirty="0" smtClean="0"/>
              <a:t>Полезные ископаемые (в перспективе).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pic>
        <p:nvPicPr>
          <p:cNvPr id="11" name="Рисунок 10" descr="SAM_17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8104" y="4167352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SAM_171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620688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Рисунок 9" descr="SAM_172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6200000">
            <a:off x="2726840" y="2250184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Рисунок 11" descr="SAM_172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580472" y="620688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 descr="SAM_172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3528" y="4149080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2483768" y="446807"/>
            <a:ext cx="46062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Структура мини-музея</a:t>
            </a:r>
            <a:br>
              <a:rPr lang="ru-RU" sz="3000" b="1" dirty="0" smtClean="0"/>
            </a:b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46807"/>
            <a:ext cx="4606280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Этапы проекта 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836712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200" b="1" dirty="0" smtClean="0"/>
              <a:t>Подготовительный: 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 smtClean="0"/>
              <a:t>Обсуждение с родителями идеи создания мини-музея в группе;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 smtClean="0"/>
              <a:t>Выборы инициативной группы;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 smtClean="0"/>
              <a:t>Определение места для мини-музея;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sz="2200" b="1" dirty="0" smtClean="0"/>
              <a:t>Практический: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Составление паспорта мини-музея;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Изготовление экспонатов;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Создание экспозиций;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Организация мини-экскурсий, занятий;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Самостоятельная деятельность по индивидуальному маршруту;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2200" b="1" dirty="0" smtClean="0"/>
              <a:t>Итоговый: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Анкетирование родителей;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Участие детей в выставках, конкурсах;</a:t>
            </a:r>
          </a:p>
          <a:p>
            <a:pPr marL="801688" indent="-457200" algn="just">
              <a:buFont typeface="Arial" pitchFamily="34" charset="0"/>
              <a:buChar char="•"/>
            </a:pPr>
            <a:r>
              <a:rPr lang="ru-RU" sz="2200" b="1" dirty="0"/>
              <a:t>Проведение праздников.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сэргэ.jpg"/>
          <p:cNvPicPr>
            <a:picLocks noChangeAspect="1" noChangeArrowheads="1"/>
          </p:cNvPicPr>
          <p:nvPr/>
        </p:nvPicPr>
        <p:blipFill>
          <a:blip r:embed="rId2" cstate="email">
            <a:lum bright="55000"/>
          </a:blip>
          <a:srcRect/>
          <a:stretch>
            <a:fillRect/>
          </a:stretch>
        </p:blipFill>
        <p:spPr bwMode="auto">
          <a:xfrm>
            <a:off x="35496" y="27384"/>
            <a:ext cx="90730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30783"/>
            <a:ext cx="6192688" cy="60592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Интеграция работы в мини-музее</a:t>
            </a: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980728"/>
            <a:ext cx="3312368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Образовательная область «Речевое развитие»: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Обзорные экскурсии;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Составление рассказов.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980728"/>
            <a:ext cx="3312368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Образовательная область «Познавательное развитие»: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Рассматривание экспонатов;</a:t>
            </a:r>
            <a:endParaRPr lang="ru-RU" b="1" dirty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Интегрированные занятия;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Конструирование.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636912"/>
            <a:ext cx="2808312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Образовательная область «Художественное развитие»: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НОД по лепке, рисованию, аппликации;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Праздники.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2636912"/>
            <a:ext cx="2808312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Спортивные народные игры и упражнения;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НОД по физической культуре;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Физкультурные праздники.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636912"/>
            <a:ext cx="2808312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Образовательная область «Социально-коммуникативное развитие»: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Беседы по ОБЖ;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Национальные праздники;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Труд.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5157192"/>
            <a:ext cx="3314078" cy="17008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Свободная деятельность детей: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Рассматривание экспонатов, альбомов;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Самостоятельная продуктивная деятельность.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5157192"/>
            <a:ext cx="3569620" cy="17008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Взаимодействие с родителями: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Участие в сборе экспонатов;</a:t>
            </a:r>
            <a:endParaRPr lang="ru-RU" b="1" dirty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Изготовление экспонатов, альбомов;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Участие в экскурсиях.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554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«Музейная педагогика как инновационная технология при ознакомлении детей с историей, бытом и культурой родного края»</vt:lpstr>
      <vt:lpstr>Цель проекта:  </vt:lpstr>
      <vt:lpstr>Слайд 3</vt:lpstr>
      <vt:lpstr>Слайд 4</vt:lpstr>
      <vt:lpstr>Ожидаемый результат  </vt:lpstr>
      <vt:lpstr>Структура мини-музея  </vt:lpstr>
      <vt:lpstr>Структура мини-музея </vt:lpstr>
      <vt:lpstr>Этапы проекта  </vt:lpstr>
      <vt:lpstr>Интеграция работы в мини-музее</vt:lpstr>
      <vt:lpstr>Каждый ребенок может выбрать индивидуальный маршрут </vt:lpstr>
      <vt:lpstr>Заключение </vt:lpstr>
      <vt:lpstr>Наши достижения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Max</cp:lastModifiedBy>
  <cp:revision>77</cp:revision>
  <dcterms:created xsi:type="dcterms:W3CDTF">2015-02-21T03:16:09Z</dcterms:created>
  <dcterms:modified xsi:type="dcterms:W3CDTF">2015-10-18T10:34:25Z</dcterms:modified>
</cp:coreProperties>
</file>