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4" r:id="rId2"/>
    <p:sldMasterId id="2147484012" r:id="rId3"/>
    <p:sldMasterId id="2147484194" r:id="rId4"/>
  </p:sldMasterIdLst>
  <p:notesMasterIdLst>
    <p:notesMasterId r:id="rId15"/>
  </p:notesMasterIdLst>
  <p:handoutMasterIdLst>
    <p:handoutMasterId r:id="rId16"/>
  </p:handoutMasterIdLst>
  <p:sldIdLst>
    <p:sldId id="256" r:id="rId5"/>
    <p:sldId id="339" r:id="rId6"/>
    <p:sldId id="365" r:id="rId7"/>
    <p:sldId id="346" r:id="rId8"/>
    <p:sldId id="344" r:id="rId9"/>
    <p:sldId id="260" r:id="rId10"/>
    <p:sldId id="340" r:id="rId11"/>
    <p:sldId id="261" r:id="rId12"/>
    <p:sldId id="345" r:id="rId13"/>
    <p:sldId id="343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  <a:srgbClr val="993366"/>
    <a:srgbClr val="305F98"/>
    <a:srgbClr val="006666"/>
    <a:srgbClr val="0099CC"/>
    <a:srgbClr val="66CCFF"/>
    <a:srgbClr val="660066"/>
    <a:srgbClr val="7E8D6B"/>
    <a:srgbClr val="CBF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49" autoAdjust="0"/>
    <p:restoredTop sz="94660"/>
  </p:normalViewPr>
  <p:slideViewPr>
    <p:cSldViewPr>
      <p:cViewPr varScale="1">
        <p:scale>
          <a:sx n="66" d="100"/>
          <a:sy n="66" d="100"/>
        </p:scale>
        <p:origin x="6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4" cy="49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42" y="0"/>
            <a:ext cx="2945554" cy="49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916"/>
            <a:ext cx="2945554" cy="49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42" y="9429916"/>
            <a:ext cx="2945554" cy="49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597005-64DF-4E36-AD9D-478519D54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17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4" cy="49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42" y="0"/>
            <a:ext cx="2945554" cy="49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6" y="4715749"/>
            <a:ext cx="5439404" cy="446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16"/>
            <a:ext cx="2945554" cy="49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42" y="9429916"/>
            <a:ext cx="2945554" cy="49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7502ED8-26C9-4E91-85A6-9C79320D6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72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9830" indent="-284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8199" indent="-2276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3479" indent="-2276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8759" indent="-2276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4039" indent="-2276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9318" indent="-2276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4598" indent="-2276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9878" indent="-2276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03420E-20F3-4468-B3CA-B8D5FEA914F6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1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9830" indent="-28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8199" indent="-22764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3479" indent="-22764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8759" indent="-22764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4039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9318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4598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9878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C9894E7-9FAC-471B-B46A-72A89DBD8D05}" type="slidenum">
              <a:rPr lang="ru-RU" smtClean="0"/>
              <a:pPr eaLnBrk="1" hangingPunct="1">
                <a:defRPr/>
              </a:pPr>
              <a:t>8</a:t>
            </a:fld>
            <a:endParaRPr lang="ru-RU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7640" indent="-227640"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buFont typeface="Wingdings" pitchFamily="2" charset="2"/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Проблема развития</a:t>
            </a:r>
            <a:r>
              <a:rPr lang="ru-RU" b="1" baseline="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способностей не нова для психолого-педагогических исследований, но до сих пор актуальна.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02ED8-26C9-4E91-85A6-9C79320D671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1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7FBD-289D-4576-A82E-5A343BF1E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9979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485C3-A363-4D8F-A24C-5E72F5D9C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53689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7B55-75B2-4E22-A593-036899AEE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00795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2242-4368-4819-B59A-04FC54AB0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33127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1528F-B156-42B4-A744-DF600045D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81171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3808-153F-4EF9-A28D-1DAA67898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67502"/>
      </p:ext>
    </p:extLst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BAF2-7272-4DC8-BB05-9933A132C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78987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7E1B0-0E12-4B08-A252-5C625D209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2494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6039-F860-4EB0-B1B2-DFE26882B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6531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18CF-4766-4B8D-884C-4AA79DC08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23333"/>
      </p:ext>
    </p:extLst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19B7E-E6B4-4DD8-BCF9-923EB9DAE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34978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57444-9E63-412C-9091-C0B13FAFB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65123"/>
      </p:ext>
    </p:extLst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9B47A-B278-4ECC-9D53-24527DACF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36707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D464-2637-4CB7-A803-D0023C1C4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78317"/>
      </p:ext>
    </p:extLst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DD1FD-90FE-498B-A5B1-DE18F7633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62497"/>
      </p:ext>
    </p:extLst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A7425-6E74-4D64-88F0-9F1660C57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34052"/>
      </p:ext>
    </p:extLst>
  </p:cSld>
  <p:clrMapOvr>
    <a:masterClrMapping/>
  </p:clrMapOvr>
  <p:transition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BCD8-885C-4304-A6B7-2D94C2A58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95638"/>
      </p:ext>
    </p:extLst>
  </p:cSld>
  <p:clrMapOvr>
    <a:masterClrMapping/>
  </p:clrMapOvr>
  <p:transition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2B9EC03-9956-4A62-820F-D54B823C3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36952"/>
      </p:ext>
    </p:extLst>
  </p:cSld>
  <p:clrMapOvr>
    <a:masterClrMapping/>
  </p:clrMapOvr>
  <p:transition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1267886-E7C9-43BB-93BE-3995F0D0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02206"/>
      </p:ext>
    </p:extLst>
  </p:cSld>
  <p:clrMapOvr>
    <a:masterClrMapping/>
  </p:clrMapOvr>
  <p:transition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9CEA08D-4B54-4D8F-B745-FE3A89437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33238"/>
      </p:ext>
    </p:extLst>
  </p:cSld>
  <p:clrMapOvr>
    <a:masterClrMapping/>
  </p:clrMapOvr>
  <p:transition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B8465A9-C5E3-4260-9055-3C37B91C3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22238"/>
      </p:ext>
    </p:extLst>
  </p:cSld>
  <p:clrMapOvr>
    <a:masterClrMapping/>
  </p:clrMapOvr>
  <p:transition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2352E48-E63E-45A1-8796-30995875C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21837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F83CF-1B3C-42F2-9393-D0BDB0044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79002"/>
      </p:ext>
    </p:extLst>
  </p:cSld>
  <p:clrMapOvr>
    <a:masterClrMapping/>
  </p:clrMapOvr>
  <p:transition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CC3CC48-C86C-4836-99D0-AA4E746D8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96840"/>
      </p:ext>
    </p:extLst>
  </p:cSld>
  <p:clrMapOvr>
    <a:masterClrMapping/>
  </p:clrMapOvr>
  <p:transition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0FDEE6C-6180-4BEB-BD29-A7E42C63E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74042"/>
      </p:ext>
    </p:extLst>
  </p:cSld>
  <p:clrMapOvr>
    <a:masterClrMapping/>
  </p:clrMapOvr>
  <p:transition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61D71C3-3102-420C-BA95-57FFD1FDF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08196"/>
      </p:ext>
    </p:extLst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FFC303-8929-4D8B-9CFE-8CF78A628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24934"/>
      </p:ext>
    </p:extLst>
  </p:cSld>
  <p:clrMapOvr>
    <a:masterClrMapping/>
  </p:clrMapOvr>
  <p:transition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018A24E-A24D-41D4-A825-1715415FC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35383"/>
      </p:ext>
    </p:extLst>
  </p:cSld>
  <p:clrMapOvr>
    <a:masterClrMapping/>
  </p:clrMapOvr>
  <p:transition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0B7FAEA-2324-48BF-9D4F-71722A98F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82994"/>
      </p:ext>
    </p:extLst>
  </p:cSld>
  <p:clrMapOvr>
    <a:masterClrMapping/>
  </p:clrMapOvr>
  <p:transition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6C8F127-0E11-43F2-B979-9EED27833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71744"/>
      </p:ext>
    </p:extLst>
  </p:cSld>
  <p:clrMapOvr>
    <a:masterClrMapping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7FD13B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C51C1D-6EAC-4F72-BC7B-0229B5566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08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F4C2-20B4-42FB-8078-F91AB8E570A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70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FF311-F810-44FA-B9A7-7A71B073F1A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8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7BBC-1440-4CF4-BF94-8D8359E7B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35776"/>
      </p:ext>
    </p:extLst>
  </p:cSld>
  <p:clrMapOvr>
    <a:masterClrMapping/>
  </p:clrMapOvr>
  <p:transition>
    <p:pull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861343-5FD8-4267-A02A-163B6E096DC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18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9D3038-9F6A-4442-80B5-4F99A0FC738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67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AFF9AA-1C24-4F9B-B952-3131B61C6F7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59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8F39-AAC2-47C8-8D67-744F9AAFFCC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22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D33393-2D97-4BAF-867B-6D33439980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3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4B999CA-B04A-4EA4-A0A3-A8A6C3234E6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61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7C95-0094-4F72-B7B9-1D5D0D7DA0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23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A602-9E89-4A1A-B40F-5181980929A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6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6E2FE-88EB-4DE2-AA91-D8FA4DA9B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53558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CC2E4-2C1D-4D74-AAD6-0E3116D86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41052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84332-998C-4359-9A7E-C01B52AEE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97821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0F9EB-C37E-495A-8DC2-91F2C827E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54679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297F-66EC-4D61-9A47-DD2BA9CFD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63445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47000">
              <a:schemeClr val="bg1">
                <a:lumMod val="95000"/>
              </a:schemeClr>
            </a:gs>
            <a:gs pos="85000">
              <a:srgbClr val="D8EEC0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273D9A8-5ED5-4560-9FCB-CE281E6E0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47000">
              <a:schemeClr val="bg1">
                <a:lumMod val="95000"/>
              </a:schemeClr>
            </a:gs>
            <a:gs pos="85000">
              <a:srgbClr val="D8EEC0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AF94C3-E3F9-4CFE-AB9E-66AA41A6A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A582F7-02C2-43D9-9F69-DBE81724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EF1A44-3BBD-4288-9597-332D85FC41FD}" type="slidenum">
              <a:rPr lang="ru-RU">
                <a:solidFill>
                  <a:prstClr val="black"/>
                </a:solidFill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12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557338"/>
            <a:ext cx="7416800" cy="3743325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  <a:t>Предметная</a:t>
            </a:r>
            <a:b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  <a:t> цикловая комиссия</a:t>
            </a:r>
            <a:b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4000" b="1" i="1" dirty="0">
                <a:solidFill>
                  <a:schemeClr val="bg1"/>
                </a:solidFill>
                <a:latin typeface="Book Antiqua" pitchFamily="18" charset="0"/>
              </a:rPr>
              <a:t>учителей начальных классов и воспитателей группы продлённого дня</a:t>
            </a:r>
            <a:br>
              <a:rPr lang="ru-RU" sz="4000" b="1" i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</a:br>
            <a:endParaRPr lang="ru-RU" sz="4000" b="1" i="1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052513"/>
            <a:ext cx="6400800" cy="1319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Московсковский Государственный техникум Технологий и Права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>
            <a:alpha val="3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731351"/>
              </p:ext>
            </p:extLst>
          </p:nvPr>
        </p:nvGraphicFramePr>
        <p:xfrm>
          <a:off x="179388" y="692150"/>
          <a:ext cx="8713788" cy="6005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447"/>
                <a:gridCol w="1134233"/>
                <a:gridCol w="1080222"/>
                <a:gridCol w="4320886"/>
              </a:tblGrid>
              <a:tr h="10669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Фамилия, имя,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отчество учителя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Квалификацион-ная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категория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Педагогический стаж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по самообразованию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</a:tr>
              <a:tr h="1066969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Кантаурова </a:t>
                      </a: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Галина Николаевна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года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«Самостоятельная работа одна из форм по формированию прочных вычислительных навыков»</a:t>
                      </a:r>
                    </a:p>
                    <a:p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</a:tr>
              <a:tr h="823091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Макеева Елена Александровна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</a:p>
                    <a:p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лет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Активизация мыслительной деятельности на уроках математики».</a:t>
                      </a:r>
                    </a:p>
                    <a:p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</a:tr>
              <a:tr h="823091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Сергеева Елена Ивановна 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 лет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творческих способностей учащихся в процессе обучения».</a:t>
                      </a:r>
                    </a:p>
                    <a:p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</a:tr>
              <a:tr h="579212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Зайцева Нина Васильевна 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вторая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лет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речи учащихся – один из аспектов развития коммуникативных качеств».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</a:tr>
              <a:tr h="823091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Соломатина Елена Алексеевна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вторая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года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творческого мышления на уроках русского языка и чтения»</a:t>
                      </a:r>
                    </a:p>
                    <a:p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</a:tr>
              <a:tr h="823091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Нефедова Ольга Викторовна 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вторая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фонематического слуха на уроках обучения грамоте».</a:t>
                      </a:r>
                    </a:p>
                    <a:p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7" marB="45727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386200" y="87014"/>
            <a:ext cx="45585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Учителя начальных классов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t="-1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idx="1"/>
          </p:nvPr>
        </p:nvSpPr>
        <p:spPr>
          <a:xfrm>
            <a:off x="4604936" y="836712"/>
            <a:ext cx="4536504" cy="288032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работы ПЦК </a:t>
            </a:r>
          </a:p>
          <a:p>
            <a:pPr marL="0" indent="0" algn="ctr" eaLnBrk="1" hangingPunct="1">
              <a:buFontTx/>
              <a:buNone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чителей начальных классов и воспитателей группы продлённого дня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Завуч начальной школы учитель начальных классов Кантаурова Г.Н.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2386617" cy="3557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3590810"/>
      </p:ext>
    </p:extLst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94000"/>
            <a:lum/>
          </a:blip>
          <a:srcRect/>
          <a:stretch>
            <a:fillRect l="1000" t="1000" r="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743075" y="31051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b="1" smtClean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024486" y="706933"/>
            <a:ext cx="3466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3050" lvl="1" indent="-273050" algn="ctr">
              <a:spcBef>
                <a:spcPts val="600"/>
              </a:spcBef>
              <a:buClr>
                <a:srgbClr val="D6ECFF"/>
              </a:buClr>
              <a:buSzPct val="73000"/>
            </a:pPr>
            <a:r>
              <a:rPr lang="ru-RU" sz="2400" b="1" dirty="0">
                <a:solidFill>
                  <a:srgbClr val="0D0D0D"/>
                </a:solidFill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</a:rPr>
              <a:t>: </a:t>
            </a:r>
            <a:endParaRPr lang="ru-RU" sz="2400" b="1" dirty="0">
              <a:solidFill>
                <a:srgbClr val="0D0D0D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187624" y="4236710"/>
            <a:ext cx="3140075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lvl="1" indent="-273050" algn="ctr">
              <a:spcBef>
                <a:spcPts val="600"/>
              </a:spcBef>
              <a:buClr>
                <a:srgbClr val="D6ECFF"/>
              </a:buClr>
              <a:buSzPct val="73000"/>
            </a:pPr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</a:rPr>
              <a:t>Председатель ПЦК </a:t>
            </a:r>
            <a:r>
              <a:rPr lang="ru-RU" sz="2400" b="1" dirty="0">
                <a:solidFill>
                  <a:srgbClr val="0D0D0D"/>
                </a:solidFill>
                <a:latin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</a:rPr>
              <a:t>читель</a:t>
            </a:r>
          </a:p>
          <a:p>
            <a:pPr marL="273050" lvl="1" indent="-273050" algn="ctr">
              <a:spcBef>
                <a:spcPts val="600"/>
              </a:spcBef>
              <a:buClr>
                <a:srgbClr val="D6ECFF"/>
              </a:buClr>
              <a:buSzPct val="73000"/>
            </a:pPr>
            <a:r>
              <a:rPr lang="ru-RU" sz="2000" b="1" dirty="0" smtClean="0">
                <a:solidFill>
                  <a:srgbClr val="0D0D0D"/>
                </a:solidFill>
                <a:latin typeface="Times New Roman" pitchFamily="18" charset="0"/>
              </a:rPr>
              <a:t> начальных классов </a:t>
            </a:r>
          </a:p>
          <a:p>
            <a:pPr marL="273050" lvl="1" indent="-273050" algn="ctr">
              <a:spcBef>
                <a:spcPts val="600"/>
              </a:spcBef>
              <a:buClr>
                <a:srgbClr val="D6ECFF"/>
              </a:buClr>
              <a:buSzPct val="73000"/>
            </a:pPr>
            <a:r>
              <a:rPr lang="ru-RU" sz="2000" b="1" dirty="0" smtClean="0">
                <a:solidFill>
                  <a:srgbClr val="0D0D0D"/>
                </a:solidFill>
                <a:latin typeface="Times New Roman" pitchFamily="18" charset="0"/>
              </a:rPr>
              <a:t>Макеева Е.А.</a:t>
            </a:r>
          </a:p>
          <a:p>
            <a:pPr marL="273050" lvl="1" indent="-273050" algn="ctr">
              <a:spcBef>
                <a:spcPts val="600"/>
              </a:spcBef>
              <a:buClr>
                <a:srgbClr val="D6ECFF"/>
              </a:buClr>
              <a:buSzPct val="73000"/>
            </a:pPr>
            <a:endParaRPr lang="ru-RU" sz="3600" b="1" dirty="0">
              <a:solidFill>
                <a:srgbClr val="0D0D0D"/>
              </a:solidFill>
              <a:latin typeface="Times New Roman" pitchFamily="18" charset="0"/>
            </a:endParaRPr>
          </a:p>
        </p:txBody>
      </p:sp>
      <p:pic>
        <p:nvPicPr>
          <p:cNvPr id="11" name="Picture 5" descr="CIMG05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0" t="9622" r="7387"/>
          <a:stretch>
            <a:fillRect/>
          </a:stretch>
        </p:blipFill>
        <p:spPr bwMode="auto">
          <a:xfrm>
            <a:off x="4825251" y="1059236"/>
            <a:ext cx="1676400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4932040" y="4077072"/>
            <a:ext cx="282506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3050" lvl="1" indent="-273050" algn="ctr">
              <a:spcBef>
                <a:spcPts val="600"/>
              </a:spcBef>
              <a:buClr>
                <a:srgbClr val="D6ECFF"/>
              </a:buClr>
              <a:buSzPct val="73000"/>
            </a:pPr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</a:rPr>
              <a:t>  Заместитель председателя ПЦК</a:t>
            </a:r>
          </a:p>
          <a:p>
            <a:pPr marL="273050" lvl="1" indent="-273050" algn="ctr">
              <a:spcBef>
                <a:spcPts val="600"/>
              </a:spcBef>
              <a:buClr>
                <a:srgbClr val="D6ECFF"/>
              </a:buClr>
              <a:buSzPct val="73000"/>
            </a:pPr>
            <a:r>
              <a:rPr lang="ru-RU" sz="1600" b="1" dirty="0" smtClean="0">
                <a:solidFill>
                  <a:srgbClr val="0D0D0D"/>
                </a:solidFill>
                <a:latin typeface="Times New Roman" pitchFamily="18" charset="0"/>
              </a:rPr>
              <a:t>Дерябина Е.В. </a:t>
            </a:r>
          </a:p>
          <a:p>
            <a:pPr marL="273050" lvl="1" indent="-273050" algn="ctr">
              <a:spcBef>
                <a:spcPts val="600"/>
              </a:spcBef>
              <a:buClr>
                <a:srgbClr val="D6ECFF"/>
              </a:buClr>
              <a:buSzPct val="73000"/>
            </a:pPr>
            <a:r>
              <a:rPr lang="ru-RU" sz="1600" b="1" dirty="0" smtClean="0">
                <a:solidFill>
                  <a:srgbClr val="0D0D0D"/>
                </a:solidFill>
                <a:latin typeface="Times New Roman" pitchFamily="18" charset="0"/>
              </a:rPr>
              <a:t>учитель-логопед</a:t>
            </a:r>
            <a:endParaRPr lang="ru-RU" sz="1600" b="1" dirty="0">
              <a:solidFill>
                <a:srgbClr val="0D0D0D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90" y="1064727"/>
            <a:ext cx="2016224" cy="2077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5543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Содержимое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71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Clr>
                <a:srgbClr val="4E5B6F"/>
              </a:buClr>
              <a:buSzPct val="73000"/>
            </a:pPr>
            <a:r>
              <a:rPr lang="ru-RU" sz="3200" b="1" dirty="0" smtClean="0">
                <a:solidFill>
                  <a:srgbClr val="1F1F1F"/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6613"/>
            <a:ext cx="1317625" cy="1963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893700"/>
            <a:ext cx="1317625" cy="196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1775"/>
            <a:ext cx="1231900" cy="182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11" y="3903663"/>
            <a:ext cx="1276160" cy="190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42" y="3872706"/>
            <a:ext cx="1317625" cy="1963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3497" name="Прямоугольник 1"/>
          <p:cNvSpPr>
            <a:spLocks noChangeArrowheads="1"/>
          </p:cNvSpPr>
          <p:nvPr/>
        </p:nvSpPr>
        <p:spPr bwMode="auto">
          <a:xfrm>
            <a:off x="196057" y="3049588"/>
            <a:ext cx="2316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Кантаурова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Галина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Николаевна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8" name="Прямоугольник 2"/>
          <p:cNvSpPr>
            <a:spLocks noChangeArrowheads="1"/>
          </p:cNvSpPr>
          <p:nvPr/>
        </p:nvSpPr>
        <p:spPr bwMode="auto">
          <a:xfrm>
            <a:off x="3491881" y="6002338"/>
            <a:ext cx="1995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Соломатина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Елена Алексеевна</a:t>
            </a:r>
          </a:p>
        </p:txBody>
      </p:sp>
      <p:sp>
        <p:nvSpPr>
          <p:cNvPr id="63499" name="Прямоугольник 4"/>
          <p:cNvSpPr>
            <a:spLocks noChangeArrowheads="1"/>
          </p:cNvSpPr>
          <p:nvPr/>
        </p:nvSpPr>
        <p:spPr bwMode="auto">
          <a:xfrm>
            <a:off x="6991350" y="3049588"/>
            <a:ext cx="2044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Сергеева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Елена Ивановна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3500" name="Прямоугольник 5"/>
          <p:cNvSpPr>
            <a:spLocks noChangeArrowheads="1"/>
          </p:cNvSpPr>
          <p:nvPr/>
        </p:nvSpPr>
        <p:spPr bwMode="auto">
          <a:xfrm>
            <a:off x="3511095" y="3049588"/>
            <a:ext cx="2573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Макеева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3501" name="Прямоугольник 6"/>
          <p:cNvSpPr>
            <a:spLocks noChangeArrowheads="1"/>
          </p:cNvSpPr>
          <p:nvPr/>
        </p:nvSpPr>
        <p:spPr bwMode="auto">
          <a:xfrm>
            <a:off x="6804025" y="6002338"/>
            <a:ext cx="2157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Нефедова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Ольга Викторовна </a:t>
            </a:r>
          </a:p>
        </p:txBody>
      </p:sp>
      <p:sp>
        <p:nvSpPr>
          <p:cNvPr id="63502" name="Прямоугольник 16"/>
          <p:cNvSpPr>
            <a:spLocks noChangeArrowheads="1"/>
          </p:cNvSpPr>
          <p:nvPr/>
        </p:nvSpPr>
        <p:spPr bwMode="auto">
          <a:xfrm>
            <a:off x="341313" y="6002338"/>
            <a:ext cx="2025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Зайцева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Нина Васильевна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836613"/>
            <a:ext cx="2016224" cy="2077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d"/>
      </p:transition>
    </mc:Choice>
    <mc:Fallback xmlns=""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тема  ПЦК 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806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74757" name="Picture 7" descr="WB0124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36293">
            <a:off x="7464630" y="5882620"/>
            <a:ext cx="623358" cy="6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8" descr="WB0124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507">
            <a:off x="8019390" y="5763917"/>
            <a:ext cx="941808" cy="94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9" descr="WB0124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7721">
            <a:off x="473443" y="376181"/>
            <a:ext cx="744876" cy="74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55837" y="1318179"/>
            <a:ext cx="8430700" cy="2062103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47000">
                <a:srgbClr val="FFFF00">
                  <a:alpha val="34000"/>
                  <a:lumMod val="61000"/>
                </a:srgbClr>
              </a:gs>
              <a:gs pos="87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«Творчество </a:t>
            </a:r>
          </a:p>
          <a:p>
            <a:pPr algn="ctr">
              <a:defRPr/>
            </a:pP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способ положительной мотивации 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учения </a:t>
            </a:r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 условиях перехода 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новые стандарты»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0707" y="3573016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 современной школой стоит цель: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условия для формирования личности, способной к творчеству  и готовой обслуживать современное производство. Поэтому начальная школа, работающая на будущее, должна быть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сориентирована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развитие творческих способностей личности.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Видимо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это и есть путь становления творческой стороны интеллекта, путь развития изобретательского таланта.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обязанность – помочь ребенку встать на этот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 rot="20838286">
            <a:off x="908911" y="1317938"/>
            <a:ext cx="3682631" cy="4235762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kern="1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b="1" kern="1200" dirty="0">
                <a:solidFill>
                  <a:srgbClr val="C00000"/>
                </a:solidFill>
                <a:latin typeface="Times New Roman"/>
              </a:rPr>
              <a:t>Есть великая формула </a:t>
            </a:r>
            <a:r>
              <a:rPr lang="ru-RU" sz="2400" b="1" kern="1200" dirty="0" err="1">
                <a:solidFill>
                  <a:srgbClr val="C00000"/>
                </a:solidFill>
                <a:latin typeface="Times New Roman"/>
              </a:rPr>
              <a:t>К.Э.Циолковского</a:t>
            </a:r>
            <a:r>
              <a:rPr lang="ru-RU" sz="2400" b="1" kern="1200" dirty="0">
                <a:solidFill>
                  <a:srgbClr val="C00000"/>
                </a:solidFill>
                <a:latin typeface="Times New Roman"/>
              </a:rPr>
              <a:t>, приоткрывающая завесу над тайной рождения творческого ума</a:t>
            </a:r>
            <a:r>
              <a:rPr lang="ru-RU" sz="2400" b="1" kern="1200" dirty="0" smtClean="0">
                <a:solidFill>
                  <a:srgbClr val="C00000"/>
                </a:solidFill>
                <a:latin typeface="Times New Roman"/>
              </a:rPr>
              <a:t>: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 rot="20373005">
            <a:off x="4789234" y="369257"/>
            <a:ext cx="2877770" cy="423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200" b="1" i="1" dirty="0" smtClean="0">
                <a:solidFill>
                  <a:srgbClr val="048E14"/>
                </a:solidFill>
                <a:latin typeface="Times New Roman"/>
              </a:rPr>
              <a:t>«</a:t>
            </a:r>
            <a:r>
              <a:rPr lang="ru-RU" sz="2200" b="1" i="1" kern="1200" dirty="0" smtClean="0">
                <a:solidFill>
                  <a:srgbClr val="048E14"/>
                </a:solidFill>
                <a:latin typeface="Times New Roman"/>
              </a:rPr>
              <a:t>Сначала я открывал истины, известные многим, затем стал открывать истины, известные некоторым, и наконец стал открывать истины, никому ещё неизвестные».</a:t>
            </a:r>
            <a:r>
              <a:rPr lang="ru-RU" sz="2200" b="1" kern="1200" dirty="0" smtClean="0">
                <a:solidFill>
                  <a:srgbClr val="048E14"/>
                </a:solidFill>
                <a:latin typeface="Times New Roman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200" b="1" kern="1200" dirty="0" smtClean="0">
                <a:solidFill>
                  <a:srgbClr val="C00000"/>
                </a:solidFill>
                <a:latin typeface="Times New Roman"/>
              </a:rPr>
              <a:t>        </a:t>
            </a:r>
            <a:endParaRPr lang="ru-RU" sz="2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 rot="20714961">
            <a:off x="1129703" y="3278889"/>
            <a:ext cx="3682631" cy="203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kern="1200" dirty="0" smtClean="0">
                <a:solidFill>
                  <a:srgbClr val="660066"/>
                </a:solidFill>
                <a:latin typeface="Times New Roman"/>
              </a:rPr>
              <a:t>Видимо, это и есть путь становления творческой стороны интеллекта, путь развития изобретательского и исследовательского таланта.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i="1" kern="1200" dirty="0" smtClean="0">
                <a:solidFill>
                  <a:srgbClr val="660066"/>
                </a:solidFill>
                <a:latin typeface="Times New Roman"/>
              </a:rPr>
              <a:t>         Наша обязанность – помочь ребенку встать на этот путь.</a:t>
            </a:r>
            <a:endParaRPr lang="ru-RU" sz="1800" i="1" dirty="0">
              <a:solidFill>
                <a:srgbClr val="660066"/>
              </a:solidFill>
            </a:endParaRPr>
          </a:p>
        </p:txBody>
      </p:sp>
      <p:pic>
        <p:nvPicPr>
          <p:cNvPr id="111620" name="Picture 4" descr="http://84.237.19.2:8081/hoe/books/avia/images/tsiolkovs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0403">
            <a:off x="4453875" y="405092"/>
            <a:ext cx="3039969" cy="4107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4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539552" y="2276872"/>
            <a:ext cx="792088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Теоретически изучить и внедрить в образовательный процесс систему мероприятий, способствующих формированию творческого мышления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интеллектуального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развитию младших школьников.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творческую и познавательную деятельность, формировать основы коммуникативной культуры обучающихся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у учащихся осознание ценности здорового образа жизни и научить регулировать своё поведение в соответствии с ними.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Повышать профессиональную компетентность педагогов ПЦК путем осознания необходимости саморазвития и самосовершенствования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работы ПЦК: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j008904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2864" y="332656"/>
            <a:ext cx="1598489" cy="183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2"/>
          <p:cNvSpPr>
            <a:spLocks noChangeArrowheads="1"/>
          </p:cNvSpPr>
          <p:nvPr/>
        </p:nvSpPr>
        <p:spPr bwMode="auto">
          <a:xfrm>
            <a:off x="179512" y="1950401"/>
            <a:ext cx="3024336" cy="4248472"/>
          </a:xfrm>
          <a:prstGeom prst="foldedCorner">
            <a:avLst>
              <a:gd name="adj" fmla="val 16531"/>
            </a:avLst>
          </a:prstGeom>
          <a:solidFill>
            <a:srgbClr val="FF99CC">
              <a:alpha val="72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eaLnBrk="0" hangingPunct="0">
              <a:defRPr/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Далеко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не секрет, что школу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и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родителей волнует вопрос о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развитии способностей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учащихся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         Общество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</a:rPr>
              <a:t>заинтере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-</a:t>
            </a:r>
          </a:p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с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овано в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том,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чтобы 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человек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начал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трудиться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именно там,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где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он может принести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максимальную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пользу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А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для этого школа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должна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помочь воспитанникам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найти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свое место в жизни.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14" y="685049"/>
            <a:ext cx="2760714" cy="533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43"/>
          <p:cNvSpPr>
            <a:spLocks noChangeArrowheads="1"/>
          </p:cNvSpPr>
          <p:nvPr/>
        </p:nvSpPr>
        <p:spPr bwMode="auto">
          <a:xfrm>
            <a:off x="6255893" y="44624"/>
            <a:ext cx="2808312" cy="6700868"/>
          </a:xfrm>
          <a:prstGeom prst="foldedCorner">
            <a:avLst>
              <a:gd name="adj" fmla="val 12500"/>
            </a:avLst>
          </a:prstGeom>
          <a:solidFill>
            <a:srgbClr val="C7704D">
              <a:alpha val="5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Обеспечить развитие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Источниками полноценного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ребенка выступа-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ют два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учебная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которая направлена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овладение ребенком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знаниями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умениями,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необходимыми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в обществе;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творческая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цессе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которой ребенок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реализует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она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нацелена на освоение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известных знаний.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Способствовать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проявлению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самодеятельности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самореализации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воплощению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собственных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идей,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направлены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создание нового.</a:t>
            </a:r>
            <a:endParaRPr lang="ru-RU" sz="1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25" y="908719"/>
            <a:ext cx="2780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Основные цели работы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55893" y="0"/>
            <a:ext cx="27806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25" y="1412776"/>
            <a:ext cx="29272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10253F"/>
                </a:solidFill>
                <a:latin typeface="Times New Roman" pitchFamily="18" charset="0"/>
              </a:rPr>
              <a:t> обучение </a:t>
            </a:r>
            <a:r>
              <a:rPr lang="ru-RU" b="1" dirty="0">
                <a:solidFill>
                  <a:srgbClr val="10253F"/>
                </a:solidFill>
                <a:latin typeface="Times New Roman" pitchFamily="18" charset="0"/>
              </a:rPr>
              <a:t>целенаправленному использованию эвристических методов </a:t>
            </a:r>
            <a:r>
              <a:rPr lang="ru-RU" b="1" dirty="0" smtClean="0">
                <a:solidFill>
                  <a:srgbClr val="10253F"/>
                </a:solidFill>
                <a:latin typeface="Times New Roman" pitchFamily="18" charset="0"/>
              </a:rPr>
              <a:t>для выполнения </a:t>
            </a:r>
            <a:r>
              <a:rPr lang="ru-RU" b="1" dirty="0">
                <a:solidFill>
                  <a:srgbClr val="10253F"/>
                </a:solidFill>
                <a:latin typeface="Times New Roman" pitchFamily="18" charset="0"/>
              </a:rPr>
              <a:t>творческих заданий. 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rgbClr val="10253F"/>
                </a:solidFill>
                <a:latin typeface="Times New Roman" pitchFamily="18" charset="0"/>
              </a:rPr>
              <a:t> развитие системности, диалектичности мышления;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rgbClr val="10253F"/>
                </a:solidFill>
                <a:latin typeface="Times New Roman" pitchFamily="18" charset="0"/>
              </a:rPr>
              <a:t> развитие продуктивного пространственного, управляемого воображения</a:t>
            </a:r>
          </a:p>
          <a:p>
            <a:pPr>
              <a:buFont typeface="Wingdings" pitchFamily="2" charset="2"/>
              <a:buChar char="q"/>
            </a:pPr>
            <a:endParaRPr lang="ru-RU" b="1" dirty="0">
              <a:solidFill>
                <a:srgbClr val="10253F"/>
              </a:solidFill>
              <a:latin typeface="Times New Roman" pitchFamily="18" charset="0"/>
            </a:endParaRPr>
          </a:p>
        </p:txBody>
      </p:sp>
      <p:pic>
        <p:nvPicPr>
          <p:cNvPr id="10" name="Рисунок 9" descr="clairev0807002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04156"/>
            <a:ext cx="1691657" cy="14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8696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ткрытая">
  <a:themeElements>
    <a:clrScheme name="Другая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C00000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C00000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C00000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C00000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C00000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579</Words>
  <Application>Microsoft Office PowerPoint</Application>
  <PresentationFormat>Экран (4:3)</PresentationFormat>
  <Paragraphs>127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Book Antiqua</vt:lpstr>
      <vt:lpstr>Franklin Gothic Book</vt:lpstr>
      <vt:lpstr>Franklin Gothic Medium</vt:lpstr>
      <vt:lpstr>Lucida Sans Unicode</vt:lpstr>
      <vt:lpstr>Times New Roman</vt:lpstr>
      <vt:lpstr>Verdana</vt:lpstr>
      <vt:lpstr>Wingdings</vt:lpstr>
      <vt:lpstr>Wingdings 2</vt:lpstr>
      <vt:lpstr>Wingdings 3</vt:lpstr>
      <vt:lpstr>Оформление по умолчанию</vt:lpstr>
      <vt:lpstr>2_Оформление по умолчанию</vt:lpstr>
      <vt:lpstr>5_Оформление по умолчанию</vt:lpstr>
      <vt:lpstr>Открытая</vt:lpstr>
      <vt:lpstr>   Предметная  цикловая комиссия учителей начальных классов и воспитателей группы продлённого дня  </vt:lpstr>
      <vt:lpstr>Презентация PowerPoint</vt:lpstr>
      <vt:lpstr>Завуч начальной школы учитель начальных классов Кантаурова Г.Н.</vt:lpstr>
      <vt:lpstr>Презентация PowerPoint</vt:lpstr>
      <vt:lpstr>Учителя начальных классов</vt:lpstr>
      <vt:lpstr>Методическая тема  ПЦК </vt:lpstr>
      <vt:lpstr>Презентация PowerPoint</vt:lpstr>
      <vt:lpstr>Задачи работы ПЦК:</vt:lpstr>
      <vt:lpstr>Презентация PowerPoint</vt:lpstr>
      <vt:lpstr>Презентация PowerPoint</vt:lpstr>
    </vt:vector>
  </TitlesOfParts>
  <Company>Филиал №3 ГУ СРО ФСС РФ г. Н.Тагил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УЧИТЕЛЕЙ НАЧАЛЬНЫХ КЛАССОВ</dc:title>
  <dc:creator>Я</dc:creator>
  <cp:lastModifiedBy>ELENA</cp:lastModifiedBy>
  <cp:revision>172</cp:revision>
  <cp:lastPrinted>2013-01-22T09:05:05Z</cp:lastPrinted>
  <dcterms:created xsi:type="dcterms:W3CDTF">2008-02-14T03:37:44Z</dcterms:created>
  <dcterms:modified xsi:type="dcterms:W3CDTF">2015-10-17T08:59:46Z</dcterms:modified>
</cp:coreProperties>
</file>