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1" r:id="rId4"/>
    <p:sldId id="274" r:id="rId5"/>
    <p:sldId id="257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336E9-0193-4054-B9EE-E74C64214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9671D6-0B08-4FBD-A4B3-31DFB9A97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671D6-0B08-4FBD-A4B3-31DFB9A976D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 команда: найти портрет художника В.М.Васнецова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2 команда: найти портрет художника И.И.Шишкина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C6960-03FD-4FEF-AB7A-0D36D534A2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Найти репродукции картин  И.И.Шишкина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A8BB01-1C0E-4DD6-B60B-E5E61A31ACE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Найти репродукции картин И.И.Левитана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14BDCB-3A4C-40C3-83D0-D99156E136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Выберите из представленных репродукций картины, написанные в теплых тонах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88BF39-CD43-4B2D-B7FD-31D5AE2AB4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Найти среди портретов композиторов  портрет композитора П.И.Чайковского, Н. А. Римского-Корсакова. 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671D6-0B08-4FBD-A4B3-31DFB9A976D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F113A1-367C-40D8-8116-1F4B44A64BE4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DF900B-6C5F-401A-A8FB-0112D18FB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9A2B-82C2-4019-B2B6-09781FE5962B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53F9-76E3-4FF3-B8D6-356FAB622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132A-4488-4939-B86D-CBF88127796F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2E3D-0927-49EB-911B-8EDADDC02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DC5C-5CB5-4679-916B-DEEE106B7BEF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9E5C-1CEE-489F-A738-229E0FCAE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5CA92D-5C85-4401-899E-2D235454A090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2E520-0CD8-4909-8BD6-1B29B8286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2980EC-87B3-4D7B-BB7E-0D8B4418E19D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192D4C-128C-4A6C-984D-58EADBA4D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FD27BD-2BA5-4466-A2BC-0C84192A871F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1F39D-86D6-436A-8ED1-7E5DADE1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E18211-5D89-4307-9284-092922DB1022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92B472-48F8-4D54-B674-D890B4C5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C3D9-C69D-4200-A413-5C397D2C28DF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17C0-B887-4DA5-AC67-5143CFC52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E9205-C19F-4CDB-ADDD-008887569BF9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D18987-F64D-4BD8-839D-C20959E7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6FB08F2-A7CD-415D-BCCF-833E4E6FC089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136F04-7625-46E3-8664-745D402FB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B9EA61A-FA6E-4581-B1E1-7E16857B991A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D05740-1310-44F0-86AC-DB9BFDCE5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1271644"/>
            <a:ext cx="7772400" cy="186130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Cambria" pitchFamily="18" charset="0"/>
              </a:rPr>
              <a:t>Педагогический совет на тему «Развитие художественно-творческих способностей дошкольников»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>
              <a:lnSpc>
                <a:spcPct val="80000"/>
              </a:lnSpc>
            </a:pPr>
            <a:endParaRPr lang="ru-RU" sz="900" dirty="0" smtClean="0"/>
          </a:p>
          <a:p>
            <a:pPr marR="0" algn="ctr">
              <a:lnSpc>
                <a:spcPct val="80000"/>
              </a:lnSpc>
            </a:pPr>
            <a:endParaRPr lang="ru-RU" sz="900" b="1" dirty="0" smtClean="0">
              <a:latin typeface="Cambria" pitchFamily="18" charset="0"/>
            </a:endParaRPr>
          </a:p>
          <a:p>
            <a:pPr marR="0" algn="ctr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«Истоки творческих способностей и дарования детей – на кончиках их пальцев. Другими словами: чем больше мастерства в детской руке, тем умнее ребенок».</a:t>
            </a:r>
          </a:p>
          <a:p>
            <a:pPr marR="0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/В. А. Сухомлинский/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472488" cy="5500688"/>
          </a:xfrm>
        </p:spPr>
        <p:txBody>
          <a:bodyPr>
            <a:normAutofit fontScale="250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Заполнив строки кроссворда, в выделенных строках  Вы сможете прочитать название русского праздника – торга, на котором все посетители от мала до велика считали своим долгом посвистеть в глиняную свистульку или берестяную дудку.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endParaRPr lang="en-US" sz="6400" dirty="0" smtClean="0">
              <a:latin typeface="Cambri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По горизонтали:</a:t>
            </a:r>
          </a:p>
          <a:p>
            <a:pPr marL="1252728" indent="-114300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1.Одно из</a:t>
            </a:r>
            <a:r>
              <a:rPr lang="en-US" sz="6400" dirty="0" smtClean="0">
                <a:latin typeface="Cambria" pitchFamily="18" charset="0"/>
              </a:rPr>
              <a:t> </a:t>
            </a:r>
            <a:r>
              <a:rPr lang="ru-RU" sz="6400" dirty="0" smtClean="0">
                <a:latin typeface="Cambria" pitchFamily="18" charset="0"/>
              </a:rPr>
              <a:t>главных качеств, присущих изделиям художественных народных промыслов.</a:t>
            </a:r>
          </a:p>
          <a:p>
            <a:pPr marL="1252728" indent="-114300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2. Гжель всем нравится своим цветом. Какой он? </a:t>
            </a:r>
          </a:p>
          <a:p>
            <a:pPr marL="1252728" indent="-114300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3. Красочный наряд произведений художественных народных промыслов.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4.Обобщающее слово, которым можно назвать изделия мастеров Филимоново, Дымково, </a:t>
            </a:r>
            <a:r>
              <a:rPr lang="ru-RU" sz="6400" dirty="0" err="1" smtClean="0">
                <a:latin typeface="Cambria" pitchFamily="18" charset="0"/>
              </a:rPr>
              <a:t>Каргополья</a:t>
            </a:r>
            <a:r>
              <a:rPr lang="ru-RU" sz="6400" dirty="0" smtClean="0">
                <a:latin typeface="Cambria" pitchFamily="18" charset="0"/>
              </a:rPr>
              <a:t>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 5. Название промысла, для которого характерно изготовление подносов. 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 6. Благодаря этому цвету хохлому часто называют так. 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 7. Поскольку изделия малой декоративной пластики (изделия дымковских </a:t>
            </a:r>
            <a:r>
              <a:rPr lang="ru-RU" sz="6400" dirty="0" err="1" smtClean="0">
                <a:latin typeface="Cambria" pitchFamily="18" charset="0"/>
              </a:rPr>
              <a:t>каргопольских</a:t>
            </a:r>
            <a:r>
              <a:rPr lang="ru-RU" sz="6400" dirty="0" smtClean="0">
                <a:latin typeface="Cambria" pitchFamily="18" charset="0"/>
              </a:rPr>
              <a:t>, </a:t>
            </a:r>
            <a:r>
              <a:rPr lang="ru-RU" sz="6400" dirty="0" err="1" smtClean="0">
                <a:latin typeface="Cambria" pitchFamily="18" charset="0"/>
              </a:rPr>
              <a:t>филимоновских</a:t>
            </a:r>
            <a:r>
              <a:rPr lang="ru-RU" sz="6400" dirty="0" smtClean="0">
                <a:latin typeface="Cambria" pitchFamily="18" charset="0"/>
              </a:rPr>
              <a:t> мастеров) являются объемными, то к какому виду пространственных искусств из можно отнести? </a:t>
            </a:r>
            <a:endParaRPr lang="en-US" sz="6400" dirty="0" smtClean="0">
              <a:latin typeface="Cambri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По вертикали:</a:t>
            </a:r>
          </a:p>
          <a:p>
            <a:pPr marL="1252728" indent="-114300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 1.Предмет домашней утвари, которым особенно прославились Городецкие мастера? </a:t>
            </a:r>
          </a:p>
          <a:p>
            <a:pPr marL="1252728" indent="-114300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 2. Материал, из которого изготавливают дымковскую игрушку. </a:t>
            </a:r>
          </a:p>
          <a:p>
            <a:pPr marL="1252728" indent="-114300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 3. Основной материал, из которого изготавливают изделия в селе </a:t>
            </a:r>
            <a:r>
              <a:rPr lang="ru-RU" sz="6400" dirty="0" err="1" smtClean="0">
                <a:latin typeface="Cambria" pitchFamily="18" charset="0"/>
              </a:rPr>
              <a:t>Полхов</a:t>
            </a:r>
            <a:r>
              <a:rPr lang="ru-RU" sz="6400" dirty="0" smtClean="0">
                <a:latin typeface="Cambria" pitchFamily="18" charset="0"/>
              </a:rPr>
              <a:t> -Майдан. </a:t>
            </a:r>
          </a:p>
          <a:p>
            <a:pPr marL="1252728" indent="-114300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4.Профессия мастеров, чьими руками изготавливались</a:t>
            </a:r>
            <a:r>
              <a:rPr lang="en-US" sz="6400" dirty="0" smtClean="0">
                <a:latin typeface="Cambria" pitchFamily="18" charset="0"/>
              </a:rPr>
              <a:t> </a:t>
            </a:r>
            <a:r>
              <a:rPr lang="ru-RU" sz="6400" dirty="0" smtClean="0">
                <a:latin typeface="Cambria" pitchFamily="18" charset="0"/>
              </a:rPr>
              <a:t>глиняные расписные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5.Профессия мастеров, чьими руками изготовлялись глиняные расписные игрушки в одном из главных культурных центров русского Севера в </a:t>
            </a:r>
            <a:r>
              <a:rPr lang="ru-RU" sz="6400" dirty="0" err="1" smtClean="0">
                <a:latin typeface="Cambria" pitchFamily="18" charset="0"/>
              </a:rPr>
              <a:t>Каргополье</a:t>
            </a:r>
            <a:r>
              <a:rPr lang="ru-RU" sz="6400" dirty="0" smtClean="0">
                <a:latin typeface="Cambria" pitchFamily="18" charset="0"/>
              </a:rPr>
              <a:t>.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6400" dirty="0" smtClean="0">
                <a:latin typeface="Cambria" pitchFamily="18" charset="0"/>
              </a:rPr>
              <a:t>6. Чем покрывают роспись по дереву?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7200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«Угадай-ка» -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Решение кроссворда по теме «Народно-прикладное искусство в работе с детьми». </a:t>
            </a:r>
            <a:endParaRPr lang="ru-RU" sz="240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27" descr="1306206645_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24304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Содержимое 25" descr="suriko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85750"/>
            <a:ext cx="27225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Содержимое 18" descr="220px-REPIN_portret_REPI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00438"/>
            <a:ext cx="251936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Содержимое 23" descr="myasoedov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214313"/>
            <a:ext cx="2286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ttp://im6-tub-ru.yandex.net/i?id=343362854-30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633788"/>
            <a:ext cx="25717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0010-010-Portret-khudozhnika-I"/>
          <p:cNvPicPr>
            <a:picLocks noChangeAspect="1" noChangeArrowheads="1"/>
          </p:cNvPicPr>
          <p:nvPr/>
        </p:nvPicPr>
        <p:blipFill>
          <a:blip r:embed="rId8"/>
          <a:srcRect l="24445" t="2443" r="23889" b="1505"/>
          <a:stretch>
            <a:fillRect/>
          </a:stretch>
        </p:blipFill>
        <p:spPr bwMode="auto">
          <a:xfrm>
            <a:off x="6357950" y="3357562"/>
            <a:ext cx="2399174" cy="329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:\картины художников\золотая осень поленов 58683323_Zolotaya_osen_18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35829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G:\картины художников\картина утро в сосновом лесуimage_4f083530704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857625"/>
            <a:ext cx="3810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G:\картины художников\февральская лазурь грабарь 0008-005-I.Grabar-Fevralskaja-laz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714356"/>
            <a:ext cx="235743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G:\картины художников\рожь image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3571875"/>
            <a:ext cx="40005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G:\картины художников\весна. последний снег 5add6ec149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333375"/>
            <a:ext cx="369093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:\картины художников\майский вечер грабарь74506944_Mayskiy_vec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24288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G:\картины художников\на севере диком 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14313"/>
            <a:ext cx="2428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G:\картины художников\три богатвря 1266993421_image0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571875"/>
            <a:ext cx="41957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Содержимое 14" descr="1450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714750"/>
            <a:ext cx="411003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G:\картины художников\март.большая вода 400px-High-wa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9150" y="142875"/>
            <a:ext cx="2911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G:\картины художников\майский вечер грабарь74506944_Mayskiy_vec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25542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G:\картины художников\цветущие яблони artlib_gallery-32534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00438"/>
            <a:ext cx="4192587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G:\картины художников\первый снег поленов 3826696_rannisneg-p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714750"/>
            <a:ext cx="4500562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картины художников\март 49485d294c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85729"/>
            <a:ext cx="3934721" cy="316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мпозиторы\images.jpg Чайко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85728"/>
            <a:ext cx="2179464" cy="3214710"/>
          </a:xfrm>
          <a:prstGeom prst="rect">
            <a:avLst/>
          </a:prstGeom>
          <a:noFill/>
        </p:spPr>
      </p:pic>
      <p:pic>
        <p:nvPicPr>
          <p:cNvPr id="1027" name="Picture 3" descr="F:\композиторы\Nikolai-Rimsky-Korsakov_01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290"/>
            <a:ext cx="2395544" cy="3322612"/>
          </a:xfrm>
          <a:prstGeom prst="rect">
            <a:avLst/>
          </a:prstGeom>
          <a:noFill/>
        </p:spPr>
      </p:pic>
      <p:pic>
        <p:nvPicPr>
          <p:cNvPr id="1028" name="Picture 4" descr="F:\композиторы\Глин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57166"/>
            <a:ext cx="2428876" cy="3167659"/>
          </a:xfrm>
          <a:prstGeom prst="rect">
            <a:avLst/>
          </a:prstGeom>
          <a:noFill/>
        </p:spPr>
      </p:pic>
      <p:pic>
        <p:nvPicPr>
          <p:cNvPr id="1029" name="Picture 5" descr="F:\композиторы\кабалевск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604916"/>
            <a:ext cx="2006082" cy="3084352"/>
          </a:xfrm>
          <a:prstGeom prst="rect">
            <a:avLst/>
          </a:prstGeom>
          <a:noFill/>
        </p:spPr>
      </p:pic>
      <p:pic>
        <p:nvPicPr>
          <p:cNvPr id="1030" name="Picture 6" descr="F:\композиторы\Прокофье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571876"/>
            <a:ext cx="2143140" cy="312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000" b="1" dirty="0" smtClean="0">
                <a:latin typeface="Cambria" pitchFamily="18" charset="0"/>
              </a:rPr>
              <a:t>Это целенаправленный процесс формирования творческой личности, способной воспринимать, чувствовать, оценивать прекрасное и создавать художественные ценности. </a:t>
            </a:r>
          </a:p>
          <a:p>
            <a:pPr lvl="0" algn="r">
              <a:buNone/>
            </a:pPr>
            <a:r>
              <a:rPr lang="ru-RU" sz="2000" b="1" dirty="0" smtClean="0">
                <a:latin typeface="Cambria" pitchFamily="18" charset="0"/>
              </a:rPr>
              <a:t>(Д.Б. Лихачёв)</a:t>
            </a:r>
            <a:endParaRPr lang="ru-RU" sz="2000" dirty="0" smtClean="0">
              <a:latin typeface="Cambria" pitchFamily="18" charset="0"/>
            </a:endParaRPr>
          </a:p>
          <a:p>
            <a:pPr lvl="0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Художественное воспитание есть процесс целенаправленного воздействия средствами искусства на личность, благодаря которому у воспитуемых формируются художественные чувства и вкус, любовь к искусству, умение понимать его, наслаждаться им и способность по возможности творить в искусстве (В. Н. 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Шацкая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lvl="0">
              <a:buNone/>
            </a:pPr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b="1" dirty="0" smtClean="0">
                <a:latin typeface="Cambria" pitchFamily="18" charset="0"/>
              </a:rPr>
              <a:t>Это система мероприятий, направленных на выработку и совершенствование в человеке способности воспринимать, правильно понимать, ценить и создавать прекрасное и    возвышенное в искусстве.        (Краткий словарь по эстетике</a:t>
            </a:r>
            <a:r>
              <a:rPr lang="ru-RU" sz="2000" dirty="0" smtClean="0">
                <a:latin typeface="Cambria" pitchFamily="18" charset="0"/>
              </a:rPr>
              <a:t>) </a:t>
            </a:r>
          </a:p>
          <a:p>
            <a:pPr lvl="0"/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ambria" pitchFamily="18" charset="0"/>
              </a:rPr>
              <a:t>Что такое художественно-эстетическое воспитание?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78364"/>
          </a:xfrm>
        </p:spPr>
        <p:txBody>
          <a:bodyPr/>
          <a:lstStyle/>
          <a:p>
            <a:pPr lvl="0" algn="ctr"/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Ключевая </a:t>
            </a:r>
            <a:r>
              <a:rPr lang="ru-RU" sz="2800" b="1" i="1" u="sng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роль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детского сада –создание условий для формирования гармоничной, духовно богатой, физически здоровой, эстетически развитой личности, обладающей эстетическим созданием, задатками художественной культуры, творческими способностями к индивидуальному самовыражению через различные формы 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Ведущая </a:t>
            </a:r>
            <a:r>
              <a:rPr lang="ru-RU" sz="2800" b="1" i="1" u="sng" dirty="0" smtClean="0">
                <a:latin typeface="Cambria Math" pitchFamily="18" charset="0"/>
                <a:ea typeface="Cambria Math" pitchFamily="18" charset="0"/>
              </a:rPr>
              <a:t>педагогическая идея </a:t>
            </a:r>
            <a:r>
              <a:rPr lang="ru-RU" sz="2800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художественно-эстетического воспитания  в ДОУ - создание образовательной системы, ориентированной на развитие личности через приобщение к духовным ценностям, через вовлечение в творческую  музыкальную, изобразительную, театрализованную деятельность.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649787"/>
          </a:xfrm>
        </p:spPr>
        <p:txBody>
          <a:bodyPr/>
          <a:lstStyle/>
          <a:p>
            <a:r>
              <a:rPr lang="ru-RU" sz="2400" b="1" i="1" dirty="0" smtClean="0">
                <a:latin typeface="Cambria" pitchFamily="18" charset="0"/>
              </a:rPr>
              <a:t>Первая группа задач </a:t>
            </a:r>
            <a:r>
              <a:rPr lang="ru-RU" sz="2400" i="1" dirty="0" smtClean="0">
                <a:latin typeface="Cambria" pitchFamily="18" charset="0"/>
              </a:rPr>
              <a:t>направлена на формирование эстетического отношения детей к окружающему: развивать умение видеть и чувствовать красоту в природе, поступках, искусстве, понимать прекрасное; воспитывать художественный вкус, потребность в познании прекрасного.</a:t>
            </a:r>
          </a:p>
          <a:p>
            <a:r>
              <a:rPr lang="ru-RU" sz="2400" b="1" i="1" dirty="0" smtClean="0">
                <a:latin typeface="Cambria" pitchFamily="18" charset="0"/>
              </a:rPr>
              <a:t>Вторая группа задач </a:t>
            </a:r>
            <a:r>
              <a:rPr lang="ru-RU" sz="2400" i="1" dirty="0" smtClean="0">
                <a:latin typeface="Cambria" pitchFamily="18" charset="0"/>
              </a:rPr>
              <a:t>направлена на формирование художественных умений в области разных искусств: обучению детей рисованию, лепке, аппликации, пению, движениям под музыку.</a:t>
            </a:r>
            <a:endParaRPr lang="ru-RU" sz="2400" dirty="0" smtClean="0">
              <a:latin typeface="Cambria" pitchFamily="18" charset="0"/>
            </a:endParaRPr>
          </a:p>
          <a:p>
            <a:endParaRPr lang="ru-RU" sz="2400" dirty="0" smtClean="0">
              <a:latin typeface="Cambria" pitchFamily="18" charset="0"/>
            </a:endParaRP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Cambria" pitchFamily="18" charset="0"/>
              </a:rPr>
              <a:t>Задачи художественно-эстетического воспитания:</a:t>
            </a:r>
            <a:endParaRPr lang="ru-RU" sz="36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Средства художественно-эстетического воспитания</a:t>
            </a:r>
            <a:endParaRPr lang="ru-RU" sz="1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714375"/>
            <a:ext cx="2071688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Предметно-развивающая среда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Она оказывает на ребенка воздействие, которое по своей силе и значимости вряд ли может сравниться с другими. Если обстановка эстетична красива, если ребенок видит прекрасные взаимоотношения между людьми, слышит красивую речь, такой ребенок с малых лет будет принимать эстетическое окружение как норму, а все что отличается от этой нормы, будет вызывать у него </a:t>
            </a: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неприятие.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9438" y="714375"/>
            <a:ext cx="2000250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Художественная 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Cambria" pitchFamily="18" charset="0"/>
              </a:rPr>
              <a:t>(как организованная воспитателем, так и самостоятельная)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Cambria" pitchFamily="18" charset="0"/>
              </a:rPr>
              <a:t>Воспитание ребенка в деятельности –одна из закономерностей воспитания. Деятельность, связанная непосредственно с видами искусства</a:t>
            </a: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  -художественная деятельность. (художественный труд, изобразительная деятельность  с помощью которой развивается у детей восприятие окружающего мира, природы, произведений изобразительного искусства . Формируются</a:t>
            </a:r>
            <a:r>
              <a:rPr lang="en-US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изобразительные навыки с помощью которых дети могут передать свои впечатления в продуктивных видах </a:t>
            </a:r>
            <a:r>
              <a:rPr lang="ru-RU" sz="1200" b="1" dirty="0" smtClean="0">
                <a:solidFill>
                  <a:schemeClr val="tx1"/>
                </a:solidFill>
                <a:latin typeface="Cambria" pitchFamily="18" charset="0"/>
              </a:rPr>
              <a:t>деятельности)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857250"/>
            <a:ext cx="2000250" cy="578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Искусство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(Изобразительное искусство, музыка, архитектура, литература, театр)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Cambria" pitchFamily="18" charset="0"/>
              </a:rPr>
              <a:t>Мир музыки особенно привлекателен для ребенка. Еще в утробе матери будущий человек начинает реагировать на музыкальные звуки. Вне всякого сомнения первый вид искусства, который воспринимает ребенок и реагирует на который  - это музыка. Влияние музыки на эмоциональную сферу личности бесспорно, поэтому у детей необходимо знакомить с лучшими образцами народной и классической музыки.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8875" y="857250"/>
            <a:ext cx="2000250" cy="578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Природа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Именно в ней можно увидеть основу красоты: разнообразие красок, форм, звуков, в их сочетании. Сама по себе природа это условие для всестороннего воспитания и развития ребенка. Средством она становится, когда взрослый целенаправленно использует ее воспитательные возможности и делает ее наглядной для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ребенка.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  Максимальный учет возрастных и индивидуальных особенностей детей.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Взаимосвязь художественно-творческой деятельности самих детей с воспитательно-образовательной работой, дающей разнообразную пищу для развития восприятия, образных представлений, воображения и творчества.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Интеграция различных видов искусства и разнообразных видов художественно-творческой деятельности, способст­вующая более глубокому эстетическому осмыслению действительности, искусства и собственного художественного творчества; формированию образных представлений, образного, ассоциативного мышления и воображения.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Уважительное отношение к результатам творчества детей, широкого включения их произведений в жизнь дошкольного образовательного учреждения.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Организация выставок, концертов, создание эстетической развивающей среды и др.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Вариативность содержания, форм и методов работы с детьми по разным направлениям эстетического воспитания.</a:t>
            </a:r>
            <a:endParaRPr lang="ru-RU" sz="9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Обеспечение преемственности в художественно-эстетическом воспитании между всеми возрастными группами детского сада, а также между детским садом и начальной школой.</a:t>
            </a:r>
            <a:endParaRPr lang="ru-RU" sz="9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• Тесная взаимосвязь и взаимодействие детского сада с семьей.</a:t>
            </a:r>
            <a:endParaRPr lang="ru-RU" sz="1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i="1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Условия реализации задач художественно-эстетического воспитания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smtClean="0">
                <a:latin typeface="Cambria" pitchFamily="18" charset="0"/>
              </a:rPr>
              <a:t>Педагогический пробег</a:t>
            </a:r>
          </a:p>
          <a:p>
            <a:r>
              <a:rPr lang="ru-RU" sz="3600" b="1" smtClean="0">
                <a:latin typeface="Cambria" pitchFamily="18" charset="0"/>
              </a:rPr>
              <a:t>Цель: </a:t>
            </a:r>
            <a:r>
              <a:rPr lang="ru-RU" sz="3600" smtClean="0">
                <a:latin typeface="Cambria" pitchFamily="18" charset="0"/>
              </a:rPr>
              <a:t>Систематизировать знания воспитателей о средствах, методах и приемах художественно-эстетического воспитания детей.</a:t>
            </a:r>
          </a:p>
          <a:p>
            <a:endParaRPr lang="ru-RU" sz="3600" b="1" smtClean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Cambria" pitchFamily="18" charset="0"/>
              </a:rPr>
              <a:t>Практическая часть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214282" y="1071546"/>
            <a:ext cx="8572531" cy="5500704"/>
          </a:xfrm>
        </p:spPr>
        <p:txBody>
          <a:bodyPr/>
          <a:lstStyle/>
          <a:p>
            <a:r>
              <a:rPr lang="ru-RU" sz="2400" dirty="0" smtClean="0">
                <a:latin typeface="Cambria" pitchFamily="18" charset="0"/>
              </a:rPr>
              <a:t>Назовите материалы, которые Вы используете в изобразительной НОД .</a:t>
            </a:r>
          </a:p>
          <a:p>
            <a:r>
              <a:rPr lang="ru-RU" sz="2400" dirty="0" smtClean="0">
                <a:latin typeface="Cambria" pitchFamily="18" charset="0"/>
              </a:rPr>
              <a:t>Назовите методы и приемы в изобразительной деятельности.</a:t>
            </a:r>
          </a:p>
          <a:p>
            <a:r>
              <a:rPr lang="ru-RU" sz="2400" dirty="0" smtClean="0">
                <a:latin typeface="Cambria" pitchFamily="18" charset="0"/>
              </a:rPr>
              <a:t>Назовите три главных цвета, и докажите, почему они главные. </a:t>
            </a:r>
          </a:p>
          <a:p>
            <a:r>
              <a:rPr lang="ru-RU" sz="2400" dirty="0" smtClean="0">
                <a:latin typeface="Cambria" pitchFamily="18" charset="0"/>
              </a:rPr>
              <a:t>Назовите виды традиционного и нетрадиционного рисования. </a:t>
            </a:r>
          </a:p>
          <a:p>
            <a:r>
              <a:rPr lang="ru-RU" sz="2400" dirty="0" smtClean="0">
                <a:latin typeface="Cambria" pitchFamily="18" charset="0"/>
              </a:rPr>
              <a:t>Что такое живопись? Назовите основные средства выразительности живописи. </a:t>
            </a:r>
          </a:p>
          <a:p>
            <a:r>
              <a:rPr lang="ru-RU" sz="2400" dirty="0" smtClean="0">
                <a:latin typeface="Cambria" pitchFamily="18" charset="0"/>
              </a:rPr>
              <a:t>Что такое графика? Назовите средства выразительности графического изображения.</a:t>
            </a:r>
          </a:p>
          <a:p>
            <a:r>
              <a:rPr lang="ru-RU" sz="2400" dirty="0" smtClean="0">
                <a:latin typeface="Cambria" pitchFamily="18" charset="0"/>
              </a:rPr>
              <a:t>Назовите способы лепки, основные приемы, используемые  при лепке.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Cambria" pitchFamily="18" charset="0"/>
              </a:rPr>
              <a:t>Мозговой штурм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842</TotalTime>
  <Words>782</Words>
  <Application>Microsoft Office PowerPoint</Application>
  <PresentationFormat>Экран (4:3)</PresentationFormat>
  <Paragraphs>79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Педагогический совет на тему «Развитие художественно-творческих способностей дошкольников»</vt:lpstr>
      <vt:lpstr>Что такое художественно-эстетическое воспитание?</vt:lpstr>
      <vt:lpstr>Слайд 3</vt:lpstr>
      <vt:lpstr>Слайд 4</vt:lpstr>
      <vt:lpstr>Задачи художественно-эстетического воспитания:</vt:lpstr>
      <vt:lpstr>Средства художественно-эстетического воспитания</vt:lpstr>
      <vt:lpstr> Условия реализации задач художественно-эстетического воспитания </vt:lpstr>
      <vt:lpstr>Практическая часть</vt:lpstr>
      <vt:lpstr>Мозговой штурм</vt:lpstr>
      <vt:lpstr>«Угадай-ка» - Решение кроссворда по теме «Народно-прикладное искусство в работе с детьми». 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на тему «Развитие художественно-творческих способностей дошкольников посредством интеграции образовательных областей»</dc:title>
  <dc:creator>Admin</dc:creator>
  <cp:lastModifiedBy>Admin</cp:lastModifiedBy>
  <cp:revision>95</cp:revision>
  <dcterms:created xsi:type="dcterms:W3CDTF">2014-03-18T10:14:00Z</dcterms:created>
  <dcterms:modified xsi:type="dcterms:W3CDTF">2015-10-14T17:03:01Z</dcterms:modified>
</cp:coreProperties>
</file>