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6" r:id="rId7"/>
    <p:sldId id="263" r:id="rId8"/>
    <p:sldId id="264" r:id="rId9"/>
    <p:sldId id="265" r:id="rId10"/>
    <p:sldId id="276" r:id="rId11"/>
    <p:sldId id="269" r:id="rId12"/>
    <p:sldId id="270" r:id="rId13"/>
    <p:sldId id="271" r:id="rId14"/>
    <p:sldId id="272" r:id="rId15"/>
    <p:sldId id="274" r:id="rId16"/>
    <p:sldId id="273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9900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63D80-046E-42B9-862F-D8EA3CB25F33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FCA16-F311-4EFF-AD71-04FB2D9D8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651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A66B7-F2CD-46D2-A8D6-9194574902EE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12E28-A7ED-4188-A5C2-39385119B5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8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19DB2-6CBC-4DA1-89A4-F1B52FBE4E1C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D178F-3110-479C-860F-CB7CF13A67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264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9370A-2EA6-4EE3-A98F-D401769BDE33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C4E4F-6473-4BEF-9998-F6F3348FF4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433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BA246-06B8-401C-9263-5B849B20189D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4F93E-EB80-4D79-89A2-7B350A141E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453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DA6A7-7CD9-4152-996E-42AF07E424F9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73E8A-441F-421A-9234-B96DF93C13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117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6E61E-C35E-4C63-BAF3-9F79BA94DF5F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07D64-BA05-49CB-96C4-7B6EC41C89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257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729A1-4825-4269-A239-7AF64AF1B533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77187-0C9F-462A-A99F-40BFDC5F4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960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D5B6E-11BA-48CF-BF77-45D944BA9337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F9E61-A727-483B-ABD5-8C2ABCAAEF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116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80A82-81E1-48A4-A506-E0E756033CBD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88DA9-1013-4CF4-8B96-9CE8AF690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199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EAB12-B86A-4D60-B642-07B033D8DF20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3D23F-9503-4C36-A2B0-6013C73555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97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C6844C-8D57-40D3-A3BC-5F9E6BEBC0A9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FEDEBD-B0FF-41D5-84BD-DBE33D7DF3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75"/>
            <a:ext cx="7772400" cy="2214563"/>
          </a:xfrm>
        </p:spPr>
        <p:txBody>
          <a:bodyPr/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Прямоугольник 4"/>
          <p:cNvSpPr>
            <a:spLocks noChangeArrowheads="1"/>
          </p:cNvSpPr>
          <p:nvPr/>
        </p:nvSpPr>
        <p:spPr bwMode="auto">
          <a:xfrm>
            <a:off x="571500" y="571500"/>
            <a:ext cx="82867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5400" b="1" i="1" dirty="0">
                <a:solidFill>
                  <a:srgbClr val="C00000"/>
                </a:solidFill>
                <a:latin typeface="Calibri" pitchFamily="34" charset="0"/>
              </a:rPr>
              <a:t>« </a:t>
            </a:r>
            <a:r>
              <a:rPr lang="ru-RU" sz="5400" b="1" i="1" dirty="0">
                <a:solidFill>
                  <a:srgbClr val="C00000"/>
                </a:solidFill>
                <a:latin typeface="Comic Sans MS" pitchFamily="66" charset="0"/>
              </a:rPr>
              <a:t>Ребенок – дошкольник</a:t>
            </a:r>
            <a:br>
              <a:rPr lang="ru-RU" sz="5400" b="1" i="1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5400" b="1" i="1" dirty="0">
                <a:solidFill>
                  <a:srgbClr val="C00000"/>
                </a:solidFill>
                <a:latin typeface="Comic Sans MS" pitchFamily="66" charset="0"/>
              </a:rPr>
              <a:t> и компьютер»</a:t>
            </a:r>
            <a:endParaRPr lang="ru-RU" sz="5400" i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05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3429000"/>
            <a:ext cx="4286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Прямоугольник 4"/>
          <p:cNvSpPr>
            <a:spLocks noChangeArrowheads="1"/>
          </p:cNvSpPr>
          <p:nvPr/>
        </p:nvSpPr>
        <p:spPr bwMode="auto">
          <a:xfrm>
            <a:off x="285750" y="500063"/>
            <a:ext cx="8429625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C00000"/>
                </a:solidFill>
                <a:latin typeface="Comic Sans MS" pitchFamily="66" charset="0"/>
              </a:rPr>
              <a:t>Требования </a:t>
            </a:r>
          </a:p>
          <a:p>
            <a:r>
              <a:rPr lang="ru-RU" sz="4800">
                <a:solidFill>
                  <a:srgbClr val="C00000"/>
                </a:solidFill>
                <a:latin typeface="Comic Sans MS" pitchFamily="66" charset="0"/>
              </a:rPr>
              <a:t>к компьютерным играм:</a:t>
            </a:r>
          </a:p>
          <a:p>
            <a:endParaRPr lang="ru-RU" sz="4800">
              <a:latin typeface="Comic Sans MS" pitchFamily="66" charset="0"/>
            </a:endParaRPr>
          </a:p>
          <a:p>
            <a:endParaRPr lang="ru-RU" sz="4800">
              <a:latin typeface="Comic Sans MS" pitchFamily="66" charset="0"/>
            </a:endParaRPr>
          </a:p>
          <a:p>
            <a:r>
              <a:rPr lang="ru-RU" sz="4800">
                <a:latin typeface="Comic Sans MS" pitchFamily="66" charset="0"/>
              </a:rPr>
              <a:t> </a:t>
            </a:r>
          </a:p>
        </p:txBody>
      </p:sp>
      <p:sp>
        <p:nvSpPr>
          <p:cNvPr id="11270" name="Прямоугольник 8"/>
          <p:cNvSpPr>
            <a:spLocks noChangeArrowheads="1"/>
          </p:cNvSpPr>
          <p:nvPr/>
        </p:nvSpPr>
        <p:spPr bwMode="auto">
          <a:xfrm>
            <a:off x="357188" y="1928813"/>
            <a:ext cx="65008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Times New Roman" pitchFamily="18" charset="0"/>
              <a:buChar char="☺"/>
            </a:pPr>
            <a:r>
              <a:rPr lang="ru-RU" sz="3600">
                <a:latin typeface="Comic Sans MS" pitchFamily="66" charset="0"/>
              </a:rPr>
              <a:t>изображение крупное, </a:t>
            </a:r>
            <a:r>
              <a:rPr lang="en-US" sz="3600">
                <a:latin typeface="Comic Sans MS" pitchFamily="66" charset="0"/>
              </a:rPr>
              <a:t> </a:t>
            </a:r>
            <a:r>
              <a:rPr lang="ru-RU" sz="3600">
                <a:latin typeface="Comic Sans MS" pitchFamily="66" charset="0"/>
              </a:rPr>
              <a:t>без лишних деталей</a:t>
            </a:r>
            <a:r>
              <a:rPr lang="ru-RU" sz="3600"/>
              <a:t> </a:t>
            </a: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3286125"/>
            <a:ext cx="6143625" cy="336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Прямоугольник 4"/>
          <p:cNvSpPr>
            <a:spLocks noChangeArrowheads="1"/>
          </p:cNvSpPr>
          <p:nvPr/>
        </p:nvSpPr>
        <p:spPr bwMode="auto">
          <a:xfrm>
            <a:off x="285750" y="357188"/>
            <a:ext cx="85725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Times New Roman" pitchFamily="18" charset="0"/>
              <a:buChar char="☺"/>
            </a:pPr>
            <a:r>
              <a:rPr lang="ru-RU" sz="4800">
                <a:latin typeface="Comic Sans MS" pitchFamily="66" charset="0"/>
              </a:rPr>
              <a:t>темп движений на экране    </a:t>
            </a:r>
          </a:p>
          <a:p>
            <a:r>
              <a:rPr lang="ru-RU" sz="4800">
                <a:latin typeface="Comic Sans MS" pitchFamily="66" charset="0"/>
              </a:rPr>
              <a:t>    должен быть не слишком </a:t>
            </a:r>
          </a:p>
          <a:p>
            <a:r>
              <a:rPr lang="ru-RU" sz="4800">
                <a:latin typeface="Comic Sans MS" pitchFamily="66" charset="0"/>
              </a:rPr>
              <a:t>    быстрый</a:t>
            </a:r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643313"/>
            <a:ext cx="1928813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27 -0.12234 C -0.0165 -0.16582 0.07621 -0.17553 0.18524 -0.1457 C 0.29618 -0.1154 0.38021 -0.05689 0.37326 -0.01365 C 0.36649 0.03006 0.45069 0.08811 0.56163 0.11864 C 0.67031 0.14824 0.76423 0.13876 0.77187 0.09551 " pathEditMode="relative" rAng="700832" ptsTypes="fffff">
                                      <p:cBhvr>
                                        <p:cTn id="6" dur="5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57" y="108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049588"/>
            <a:ext cx="5214938" cy="349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Прямоугольник 7"/>
          <p:cNvSpPr>
            <a:spLocks noChangeArrowheads="1"/>
          </p:cNvSpPr>
          <p:nvPr/>
        </p:nvSpPr>
        <p:spPr bwMode="auto">
          <a:xfrm>
            <a:off x="357188" y="428625"/>
            <a:ext cx="50006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Times New Roman" pitchFamily="18" charset="0"/>
              <a:buChar char="☺"/>
            </a:pPr>
            <a:r>
              <a:rPr lang="ru-RU" sz="4800">
                <a:latin typeface="Comic Sans MS" pitchFamily="66" charset="0"/>
              </a:rPr>
              <a:t>ответы доступны дошкольникам</a:t>
            </a:r>
          </a:p>
        </p:txBody>
      </p:sp>
      <p:pic>
        <p:nvPicPr>
          <p:cNvPr id="13319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0" y="374650"/>
            <a:ext cx="4071938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38" y="1857375"/>
            <a:ext cx="685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Прямоугольник 5"/>
          <p:cNvSpPr>
            <a:spLocks noChangeArrowheads="1"/>
          </p:cNvSpPr>
          <p:nvPr/>
        </p:nvSpPr>
        <p:spPr bwMode="auto">
          <a:xfrm>
            <a:off x="214313" y="285750"/>
            <a:ext cx="85725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Times New Roman" pitchFamily="18" charset="0"/>
              <a:buChar char="☺"/>
            </a:pPr>
            <a:r>
              <a:rPr lang="ru-RU" sz="4800">
                <a:latin typeface="Comic Sans MS" pitchFamily="66" charset="0"/>
              </a:rPr>
              <a:t>программа должна иметь    </a:t>
            </a:r>
          </a:p>
          <a:p>
            <a:r>
              <a:rPr lang="ru-RU" sz="4800">
                <a:latin typeface="Comic Sans MS" pitchFamily="66" charset="0"/>
              </a:rPr>
              <a:t>   логическое завершение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14313" y="214313"/>
            <a:ext cx="8643937" cy="698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C00000"/>
                </a:solidFill>
                <a:latin typeface="Comic Sans MS" pitchFamily="66" charset="0"/>
              </a:rPr>
              <a:t>Правила безопасного пользования компьютером дошкольниками: </a:t>
            </a:r>
          </a:p>
          <a:p>
            <a:endParaRPr lang="ru-RU" sz="1600" b="1">
              <a:latin typeface="Comic Sans MS" pitchFamily="66" charset="0"/>
            </a:endParaRPr>
          </a:p>
          <a:p>
            <a:pPr>
              <a:buFont typeface="Comic Sans MS" pitchFamily="66" charset="0"/>
              <a:buChar char="@"/>
            </a:pPr>
            <a:r>
              <a:rPr lang="ru-RU" sz="3600" b="1">
                <a:latin typeface="Comic Sans MS" pitchFamily="66" charset="0"/>
              </a:rPr>
              <a:t> </a:t>
            </a:r>
            <a:r>
              <a:rPr lang="ru-RU" sz="3600"/>
              <a:t>Ребенок может работать за компьютером не более </a:t>
            </a:r>
            <a:r>
              <a:rPr lang="ru-RU" sz="3600" b="1"/>
              <a:t>10</a:t>
            </a:r>
            <a:r>
              <a:rPr lang="ru-RU" sz="3600"/>
              <a:t> мин в день;</a:t>
            </a:r>
          </a:p>
          <a:p>
            <a:r>
              <a:rPr lang="ru-RU" sz="3600"/>
              <a:t>не более </a:t>
            </a:r>
            <a:r>
              <a:rPr lang="ru-RU" sz="3600" b="1"/>
              <a:t>2</a:t>
            </a:r>
            <a:r>
              <a:rPr lang="ru-RU" sz="3600"/>
              <a:t> раз в неделю.</a:t>
            </a:r>
          </a:p>
          <a:p>
            <a:endParaRPr lang="ru-RU" sz="3600"/>
          </a:p>
          <a:p>
            <a:pPr>
              <a:buFont typeface="Comic Sans MS" pitchFamily="66" charset="0"/>
              <a:buChar char="@"/>
            </a:pPr>
            <a:r>
              <a:rPr lang="ru-RU" sz="3600"/>
              <a:t> Лучше играть в компьютерные игры в  первой половине дня.</a:t>
            </a:r>
          </a:p>
          <a:p>
            <a:endParaRPr lang="ru-RU" sz="3600"/>
          </a:p>
          <a:p>
            <a:pPr>
              <a:buFont typeface="Comic Sans MS" pitchFamily="66" charset="0"/>
              <a:buChar char="@"/>
            </a:pPr>
            <a:r>
              <a:rPr lang="ru-RU" sz="3600"/>
              <a:t>  Комната должна быть хорошо освещена.</a:t>
            </a:r>
          </a:p>
          <a:p>
            <a:endParaRPr lang="ru-RU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2844" y="214290"/>
            <a:ext cx="8715436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@"/>
              <a:defRPr/>
            </a:pPr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/>
              <a:t>Мебель должна быть по размеру.</a:t>
            </a:r>
          </a:p>
          <a:p>
            <a:pPr>
              <a:defRPr/>
            </a:pPr>
            <a:endParaRPr lang="ru-RU" sz="36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@"/>
              <a:defRPr/>
            </a:pPr>
            <a:r>
              <a:rPr lang="ru-RU" sz="3600" dirty="0">
                <a:latin typeface="Arial" pitchFamily="34" charset="0"/>
                <a:cs typeface="Arial" pitchFamily="34" charset="0"/>
              </a:rPr>
              <a:t> Расстояние от глаз ребенка  до монитора не более 60 см</a:t>
            </a:r>
            <a:r>
              <a:rPr lang="ru-RU" sz="3600" dirty="0"/>
              <a:t>.</a:t>
            </a:r>
          </a:p>
          <a:p>
            <a:pPr>
              <a:defRPr/>
            </a:pPr>
            <a:endParaRPr lang="ru-RU" sz="3600" dirty="0"/>
          </a:p>
          <a:p>
            <a:pPr>
              <a:buFont typeface="Arial" pitchFamily="34" charset="0"/>
              <a:buChar char="@"/>
              <a:defRPr/>
            </a:pPr>
            <a:r>
              <a:rPr lang="ru-RU" sz="3600" dirty="0"/>
              <a:t> Следить за правильной осанкой ребенка.</a:t>
            </a:r>
          </a:p>
          <a:p>
            <a:pPr>
              <a:defRPr/>
            </a:pPr>
            <a:endParaRPr lang="ru-RU" sz="3600" dirty="0"/>
          </a:p>
          <a:p>
            <a:pPr>
              <a:buFont typeface="Arial" pitchFamily="34" charset="0"/>
              <a:buChar char="@"/>
              <a:defRPr/>
            </a:pPr>
            <a:r>
              <a:rPr lang="ru-RU" sz="3600" dirty="0"/>
              <a:t> Игра за компьютером должна сменяться физическими упражнениями и играми.</a:t>
            </a:r>
            <a:endParaRPr lang="ru-RU" sz="36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@"/>
              <a:defRPr/>
            </a:pPr>
            <a:endParaRPr lang="ru-RU" dirty="0"/>
          </a:p>
          <a:p>
            <a:pPr lvl="7">
              <a:buFont typeface="Arial" pitchFamily="34" charset="0"/>
              <a:buChar char="@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3214688"/>
            <a:ext cx="3048000" cy="2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2875" y="571500"/>
            <a:ext cx="885825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r>
              <a:rPr lang="ru-RU" sz="5000">
                <a:solidFill>
                  <a:srgbClr val="C00000"/>
                </a:solidFill>
                <a:latin typeface="Comic Sans MS" pitchFamily="66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Прямоугольник 4"/>
          <p:cNvSpPr>
            <a:spLocks noChangeArrowheads="1"/>
          </p:cNvSpPr>
          <p:nvPr/>
        </p:nvSpPr>
        <p:spPr bwMode="auto">
          <a:xfrm>
            <a:off x="571500" y="428625"/>
            <a:ext cx="8358188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C00000"/>
                </a:solidFill>
                <a:latin typeface="Comic Sans MS" pitchFamily="66" charset="0"/>
              </a:rPr>
              <a:t>Компьютер отличает от другой игрушки:</a:t>
            </a:r>
          </a:p>
          <a:p>
            <a:endParaRPr lang="ru-RU" sz="480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4800">
                <a:latin typeface="Comic Sans MS" pitchFamily="66" charset="0"/>
              </a:rPr>
              <a:t> интерактивность</a:t>
            </a:r>
          </a:p>
          <a:p>
            <a:endParaRPr lang="ru-RU" sz="480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4800">
                <a:latin typeface="Comic Sans MS" pitchFamily="66" charset="0"/>
              </a:rPr>
              <a:t>универсальность, многовариативность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162050" y="2759075"/>
          <a:ext cx="6819900" cy="2208276"/>
        </p:xfrm>
        <a:graphic>
          <a:graphicData uri="http://schemas.openxmlformats.org/drawingml/2006/table">
            <a:tbl>
              <a:tblPr/>
              <a:tblGrid>
                <a:gridCol w="3038475"/>
                <a:gridCol w="3781425"/>
              </a:tblGrid>
              <a:tr h="22082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Calibri"/>
                        </a:rPr>
                        <a:t>Полностью захватывает сознание ребенка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Вызывает положительный интерес к новой технике. Этот интерес и лежит в основе формирования таких важных структур, как познавательная мотивация, произвольные память и внимание, а именно эти качества обеспечивают психологическую готовность ребенка к обучению в школе. Также 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Calibri"/>
                        </a:rPr>
                        <a:t>ускоряет запоминание содержания информации, делает его осмысленным и долговременным.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2875" y="-142875"/>
            <a:ext cx="8858250" cy="71088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FF3300"/>
                </a:solidFill>
                <a:latin typeface="+mn-lt"/>
                <a:cs typeface="+mn-cs"/>
              </a:rPr>
              <a:t>«-»</a:t>
            </a:r>
            <a:endParaRPr lang="ru-RU" sz="2000" b="1" dirty="0">
              <a:solidFill>
                <a:srgbClr val="FF3300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200" dirty="0">
                <a:latin typeface="Comic Sans MS" pitchFamily="66" charset="0"/>
                <a:cs typeface="+mn-cs"/>
              </a:rPr>
              <a:t>Ухудшает зрение ребенка.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200" dirty="0">
                <a:latin typeface="Comic Sans MS" pitchFamily="66" charset="0"/>
                <a:cs typeface="+mn-cs"/>
              </a:rPr>
              <a:t>Полностью захватывает сознание ребенка.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200" dirty="0">
                <a:latin typeface="Comic Sans MS" pitchFamily="66" charset="0"/>
                <a:cs typeface="+mn-cs"/>
              </a:rPr>
              <a:t>Повышает состояние нервозности и страха при стремлении во что бы то ни стало добиться победы.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200" dirty="0">
                <a:latin typeface="Comic Sans MS" pitchFamily="66" charset="0"/>
                <a:cs typeface="+mn-cs"/>
              </a:rPr>
              <a:t>Содержание игр может провоцировать проявления детской агрессии, жестокости.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200" dirty="0">
                <a:latin typeface="Comic Sans MS" pitchFamily="66" charset="0"/>
                <a:cs typeface="+mn-cs"/>
              </a:rPr>
              <a:t>Способствует развитию гиподинамии.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200" dirty="0">
                <a:latin typeface="Comic Sans MS" pitchFamily="66" charset="0"/>
                <a:cs typeface="+mn-cs"/>
              </a:rPr>
              <a:t>Снижает активность ребенка за счет развлекательного содержания игр.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142875"/>
            <a:ext cx="15716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152400"/>
            <a:ext cx="5000625" cy="571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Прямоугольник 5"/>
          <p:cNvSpPr>
            <a:spLocks noChangeArrowheads="1"/>
          </p:cNvSpPr>
          <p:nvPr/>
        </p:nvSpPr>
        <p:spPr bwMode="auto">
          <a:xfrm>
            <a:off x="785813" y="3257550"/>
            <a:ext cx="81438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r>
              <a:rPr lang="ru-RU" sz="4800">
                <a:latin typeface="Comic Sans MS" pitchFamily="66" charset="0"/>
              </a:rPr>
              <a:t>ускоряет запоминание </a:t>
            </a:r>
          </a:p>
        </p:txBody>
      </p:sp>
      <p:sp>
        <p:nvSpPr>
          <p:cNvPr id="7175" name="Прямоугольник 6"/>
          <p:cNvSpPr>
            <a:spLocks noChangeArrowheads="1"/>
          </p:cNvSpPr>
          <p:nvPr/>
        </p:nvSpPr>
        <p:spPr bwMode="auto">
          <a:xfrm>
            <a:off x="7429500" y="0"/>
            <a:ext cx="15716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rgbClr val="FF0000"/>
                </a:solidFill>
                <a:latin typeface="Comic Sans MS" pitchFamily="66" charset="0"/>
              </a:rPr>
              <a:t>«+»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7188" y="-285750"/>
            <a:ext cx="8643937" cy="2000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solidFill>
                  <a:srgbClr val="FF0000"/>
                </a:solidFill>
                <a:latin typeface="+mn-lt"/>
                <a:cs typeface="+mn-cs"/>
              </a:rPr>
              <a:t>«+»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+mn-lt"/>
              <a:cs typeface="+mn-cs"/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3810794" y="6142832"/>
            <a:ext cx="835025" cy="357187"/>
          </a:xfrm>
          <a:prstGeom prst="rightArrow">
            <a:avLst/>
          </a:prstGeom>
          <a:solidFill>
            <a:srgbClr val="C00000"/>
          </a:solidFill>
          <a:ln w="3175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 rot="10800000" flipV="1">
            <a:off x="214313" y="2813050"/>
            <a:ext cx="77152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ru-RU" sz="4800">
              <a:latin typeface="Calibri" pitchFamily="34" charset="0"/>
            </a:endParaRPr>
          </a:p>
          <a:p>
            <a:pPr algn="ctr"/>
            <a:endParaRPr lang="ru-RU" sz="4800">
              <a:latin typeface="Calibri" pitchFamily="34" charset="0"/>
            </a:endParaRPr>
          </a:p>
          <a:p>
            <a:pPr algn="ctr"/>
            <a:endParaRPr lang="ru-RU" sz="4800">
              <a:latin typeface="Calibri" pitchFamily="34" charset="0"/>
            </a:endParaRPr>
          </a:p>
          <a:p>
            <a:pPr algn="ctr"/>
            <a:r>
              <a:rPr lang="ru-RU" sz="4800">
                <a:latin typeface="Comic Sans MS" pitchFamily="66" charset="0"/>
              </a:rPr>
              <a:t>интерес</a:t>
            </a:r>
            <a:r>
              <a:rPr lang="ru-RU">
                <a:latin typeface="Calibri" pitchFamily="34" charset="0"/>
              </a:rPr>
              <a:t> </a:t>
            </a:r>
          </a:p>
        </p:txBody>
      </p:sp>
      <p:pic>
        <p:nvPicPr>
          <p:cNvPr id="51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1071563"/>
            <a:ext cx="528637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00125"/>
            <a:ext cx="728345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Прямоугольник 3"/>
          <p:cNvSpPr>
            <a:spLocks noChangeArrowheads="1"/>
          </p:cNvSpPr>
          <p:nvPr/>
        </p:nvSpPr>
        <p:spPr bwMode="auto">
          <a:xfrm>
            <a:off x="785813" y="3244850"/>
            <a:ext cx="7929562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ru-RU">
              <a:latin typeface="Calibri" pitchFamily="34" charset="0"/>
            </a:endParaRPr>
          </a:p>
          <a:p>
            <a:pPr algn="ctr"/>
            <a:endParaRPr lang="ru-RU">
              <a:latin typeface="Calibri" pitchFamily="34" charset="0"/>
            </a:endParaRPr>
          </a:p>
          <a:p>
            <a:pPr algn="ctr"/>
            <a:endParaRPr lang="ru-RU">
              <a:latin typeface="Calibri" pitchFamily="34" charset="0"/>
            </a:endParaRPr>
          </a:p>
          <a:p>
            <a:pPr algn="ctr"/>
            <a:endParaRPr lang="ru-RU">
              <a:latin typeface="Calibri" pitchFamily="34" charset="0"/>
            </a:endParaRPr>
          </a:p>
          <a:p>
            <a:pPr algn="ctr"/>
            <a:endParaRPr lang="ru-RU">
              <a:latin typeface="Calibri" pitchFamily="34" charset="0"/>
            </a:endParaRPr>
          </a:p>
          <a:p>
            <a:pPr algn="ctr"/>
            <a:endParaRPr lang="ru-RU">
              <a:latin typeface="Calibri" pitchFamily="34" charset="0"/>
            </a:endParaRPr>
          </a:p>
          <a:p>
            <a:pPr algn="ctr"/>
            <a:endParaRPr lang="ru-RU">
              <a:latin typeface="Calibri" pitchFamily="34" charset="0"/>
            </a:endParaRPr>
          </a:p>
          <a:p>
            <a:pPr algn="ctr"/>
            <a:endParaRPr lang="ru-RU">
              <a:latin typeface="Calibri" pitchFamily="34" charset="0"/>
            </a:endParaRPr>
          </a:p>
          <a:p>
            <a:pPr algn="ctr"/>
            <a:r>
              <a:rPr lang="ru-RU" sz="4800">
                <a:latin typeface="Comic Sans MS" pitchFamily="66" charset="0"/>
              </a:rPr>
              <a:t>побуждение к действию </a:t>
            </a:r>
          </a:p>
        </p:txBody>
      </p:sp>
      <p:sp>
        <p:nvSpPr>
          <p:cNvPr id="6149" name="Прямоугольник 4"/>
          <p:cNvSpPr>
            <a:spLocks noChangeArrowheads="1"/>
          </p:cNvSpPr>
          <p:nvPr/>
        </p:nvSpPr>
        <p:spPr bwMode="auto">
          <a:xfrm>
            <a:off x="7358063" y="0"/>
            <a:ext cx="17859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rgbClr val="FF0000"/>
                </a:solidFill>
                <a:latin typeface="Comic Sans MS" pitchFamily="66" charset="0"/>
              </a:rPr>
              <a:t>«+»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28813"/>
            <a:ext cx="6697663" cy="444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Прямоугольник 5"/>
          <p:cNvSpPr>
            <a:spLocks noChangeArrowheads="1"/>
          </p:cNvSpPr>
          <p:nvPr/>
        </p:nvSpPr>
        <p:spPr bwMode="auto">
          <a:xfrm>
            <a:off x="214313" y="357188"/>
            <a:ext cx="86439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800">
                <a:latin typeface="Comic Sans MS" pitchFamily="66" charset="0"/>
              </a:rPr>
              <a:t>сосредоточенность,  усидчивость</a:t>
            </a:r>
          </a:p>
        </p:txBody>
      </p:sp>
      <p:sp>
        <p:nvSpPr>
          <p:cNvPr id="9223" name="Прямоугольник 6"/>
          <p:cNvSpPr>
            <a:spLocks noChangeArrowheads="1"/>
          </p:cNvSpPr>
          <p:nvPr/>
        </p:nvSpPr>
        <p:spPr bwMode="auto">
          <a:xfrm>
            <a:off x="7500938" y="0"/>
            <a:ext cx="164306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rgbClr val="FF0000"/>
                </a:solidFill>
                <a:latin typeface="Comic Sans MS" pitchFamily="66" charset="0"/>
              </a:rPr>
              <a:t>«+»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Прямоугольник 4"/>
          <p:cNvSpPr>
            <a:spLocks noChangeArrowheads="1"/>
          </p:cNvSpPr>
          <p:nvPr/>
        </p:nvSpPr>
        <p:spPr bwMode="auto">
          <a:xfrm>
            <a:off x="357188" y="428625"/>
            <a:ext cx="84296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800">
                <a:latin typeface="Comic Sans MS" pitchFamily="66" charset="0"/>
              </a:rPr>
              <a:t>воображение</a:t>
            </a:r>
          </a:p>
        </p:txBody>
      </p:sp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228725"/>
            <a:ext cx="7816850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Прямоугольник 6"/>
          <p:cNvSpPr>
            <a:spLocks noChangeArrowheads="1"/>
          </p:cNvSpPr>
          <p:nvPr/>
        </p:nvSpPr>
        <p:spPr bwMode="auto">
          <a:xfrm>
            <a:off x="7572375" y="0"/>
            <a:ext cx="15716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rgbClr val="FF0000"/>
                </a:solidFill>
                <a:latin typeface="Comic Sans MS" pitchFamily="66" charset="0"/>
              </a:rPr>
              <a:t>«+»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285875"/>
            <a:ext cx="71374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Прямоугольник 5"/>
          <p:cNvSpPr>
            <a:spLocks noChangeArrowheads="1"/>
          </p:cNvSpPr>
          <p:nvPr/>
        </p:nvSpPr>
        <p:spPr bwMode="auto">
          <a:xfrm>
            <a:off x="0" y="500063"/>
            <a:ext cx="85725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800">
                <a:latin typeface="Comic Sans MS" pitchFamily="66" charset="0"/>
              </a:rPr>
              <a:t>Индивидуальный подход</a:t>
            </a:r>
          </a:p>
        </p:txBody>
      </p:sp>
      <p:sp>
        <p:nvSpPr>
          <p:cNvPr id="11271" name="Прямоугольник 6"/>
          <p:cNvSpPr>
            <a:spLocks noChangeArrowheads="1"/>
          </p:cNvSpPr>
          <p:nvPr/>
        </p:nvSpPr>
        <p:spPr bwMode="auto">
          <a:xfrm>
            <a:off x="7786688" y="0"/>
            <a:ext cx="13573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rgbClr val="FF3300"/>
                </a:solidFill>
                <a:latin typeface="Comic Sans MS" pitchFamily="66" charset="0"/>
              </a:rPr>
              <a:t>«+»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219</Words>
  <Application>Microsoft Office PowerPoint</Application>
  <PresentationFormat>Экран (4:3)</PresentationFormat>
  <Paragraphs>81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123</dc:creator>
  <cp:lastModifiedBy>Семья</cp:lastModifiedBy>
  <cp:revision>49</cp:revision>
  <dcterms:created xsi:type="dcterms:W3CDTF">2011-09-05T17:09:50Z</dcterms:created>
  <dcterms:modified xsi:type="dcterms:W3CDTF">2015-10-18T14:01:33Z</dcterms:modified>
</cp:coreProperties>
</file>