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E63F92B0-1A01-4D3B-977E-144A8A42F72A}" type="datetimeFigureOut">
              <a:rPr lang="ru-RU" smtClean="0"/>
              <a:t>17.12.2013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FFC3ACD-EA7C-4356-A0A3-D92940BBC7CA}" type="slidenum">
              <a:rPr lang="ru-RU" smtClean="0"/>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63F92B0-1A01-4D3B-977E-144A8A42F72A}" type="datetimeFigureOut">
              <a:rPr lang="ru-RU" smtClean="0"/>
              <a:t>17.12.2013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FC3ACD-EA7C-4356-A0A3-D92940BBC7CA}"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2FFC3ACD-EA7C-4356-A0A3-D92940BBC7CA}" type="slidenum">
              <a:rPr lang="ru-RU" smtClean="0"/>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63F92B0-1A01-4D3B-977E-144A8A42F72A}" type="datetimeFigureOut">
              <a:rPr lang="ru-RU" smtClean="0"/>
              <a:t>17.12.2013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E63F92B0-1A01-4D3B-977E-144A8A42F72A}" type="datetimeFigureOut">
              <a:rPr lang="ru-RU" smtClean="0"/>
              <a:t>17.12.2013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2FFC3ACD-EA7C-4356-A0A3-D92940BBC7CA}" type="slidenum">
              <a:rPr lang="ru-RU" smtClean="0"/>
              <a:t>‹#›</a:t>
            </a:fld>
            <a:endParaRPr lang="ru-RU"/>
          </a:p>
        </p:txBody>
      </p:sp>
      <p:sp>
        <p:nvSpPr>
          <p:cNvPr id="8" name="Объект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E63F92B0-1A01-4D3B-977E-144A8A42F72A}" type="datetimeFigureOut">
              <a:rPr lang="ru-RU" smtClean="0"/>
              <a:t>17.12.2013</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FFC3ACD-EA7C-4356-A0A3-D92940BBC7CA}" type="slidenum">
              <a:rPr lang="ru-RU" smtClean="0"/>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E63F92B0-1A01-4D3B-977E-144A8A42F72A}" type="datetimeFigureOut">
              <a:rPr lang="ru-RU" smtClean="0"/>
              <a:t>17.12.2013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FFC3ACD-EA7C-4356-A0A3-D92940BBC7CA}" type="slidenum">
              <a:rPr lang="ru-RU" smtClean="0"/>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бъект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Объект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E63F92B0-1A01-4D3B-977E-144A8A42F72A}" type="datetimeFigureOut">
              <a:rPr lang="ru-RU" smtClean="0"/>
              <a:t>17.12.2013</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Объект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Объект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2FFC3ACD-EA7C-4356-A0A3-D92940BBC7CA}" type="slidenum">
              <a:rPr lang="ru-RU" smtClean="0"/>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E63F92B0-1A01-4D3B-977E-144A8A42F72A}" type="datetimeFigureOut">
              <a:rPr lang="ru-RU" smtClean="0"/>
              <a:t>17.12.2013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2FFC3ACD-EA7C-4356-A0A3-D92940BBC7CA}"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E63F92B0-1A01-4D3B-977E-144A8A42F72A}" type="datetimeFigureOut">
              <a:rPr lang="ru-RU" smtClean="0"/>
              <a:t>17.12.2013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FFC3ACD-EA7C-4356-A0A3-D92940BBC7CA}"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Объект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FFC3ACD-EA7C-4356-A0A3-D92940BBC7CA}" type="slidenum">
              <a:rPr lang="ru-RU" smtClean="0"/>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E63F92B0-1A01-4D3B-977E-144A8A42F72A}" type="datetimeFigureOut">
              <a:rPr lang="ru-RU" smtClean="0"/>
              <a:t>17.12.2013</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2FFC3ACD-EA7C-4356-A0A3-D92940BBC7CA}" type="slidenum">
              <a:rPr lang="ru-RU" smtClean="0"/>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E63F92B0-1A01-4D3B-977E-144A8A42F72A}" type="datetimeFigureOut">
              <a:rPr lang="ru-RU" smtClean="0"/>
              <a:t>17.12.2013</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63F92B0-1A01-4D3B-977E-144A8A42F72A}" type="datetimeFigureOut">
              <a:rPr lang="ru-RU" smtClean="0"/>
              <a:t>17.12.2013</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FFC3ACD-EA7C-4356-A0A3-D92940BBC7CA}" type="slidenum">
              <a:rPr lang="ru-RU" smtClean="0"/>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2492896"/>
            <a:ext cx="7992888" cy="1584176"/>
          </a:xfrm>
        </p:spPr>
        <p:txBody>
          <a:bodyPr>
            <a:noAutofit/>
          </a:bodyPr>
          <a:lstStyle/>
          <a:p>
            <a:pPr algn="ctr"/>
            <a:r>
              <a:rPr lang="ru-RU" sz="2800" b="1" dirty="0" smtClean="0">
                <a:solidFill>
                  <a:srgbClr val="0070C0"/>
                </a:solidFill>
              </a:rPr>
              <a:t>Практикум для педагогов по </a:t>
            </a:r>
            <a:r>
              <a:rPr lang="ru-RU" sz="2800" b="1" dirty="0">
                <a:solidFill>
                  <a:srgbClr val="0070C0"/>
                </a:solidFill>
              </a:rPr>
              <a:t>исследовательской деятельности</a:t>
            </a:r>
            <a:endParaRPr lang="ru-RU" sz="2800" b="1" dirty="0" smtClean="0">
              <a:solidFill>
                <a:srgbClr val="0070C0"/>
              </a:solidFill>
            </a:endParaRPr>
          </a:p>
          <a:p>
            <a:pPr algn="ctr"/>
            <a:r>
              <a:rPr lang="ru-RU" sz="2800" dirty="0" smtClean="0"/>
              <a:t>(на примере одного исследования)</a:t>
            </a:r>
            <a:endParaRPr lang="ru-RU" sz="2800" dirty="0"/>
          </a:p>
        </p:txBody>
      </p:sp>
      <p:sp>
        <p:nvSpPr>
          <p:cNvPr id="2" name="Заголовок 1"/>
          <p:cNvSpPr>
            <a:spLocks noGrp="1"/>
          </p:cNvSpPr>
          <p:nvPr>
            <p:ph type="ctrTitle"/>
          </p:nvPr>
        </p:nvSpPr>
        <p:spPr>
          <a:xfrm>
            <a:off x="827584" y="908720"/>
            <a:ext cx="7772400" cy="1470025"/>
          </a:xfrm>
        </p:spPr>
        <p:txBody>
          <a:bodyPr/>
          <a:lstStyle/>
          <a:p>
            <a:r>
              <a:rPr lang="ru-RU" dirty="0" smtClean="0">
                <a:solidFill>
                  <a:srgbClr val="FF0000"/>
                </a:solidFill>
                <a:latin typeface="Arial Black" pitchFamily="34" charset="0"/>
              </a:rPr>
              <a:t>Я - ИССЛЕДОВАТЕЛЬ</a:t>
            </a:r>
            <a:endParaRPr lang="ru-RU" dirty="0">
              <a:solidFill>
                <a:srgbClr val="FF0000"/>
              </a:solidFill>
              <a:latin typeface="Arial Black" pitchFamily="34" charset="0"/>
            </a:endParaRPr>
          </a:p>
        </p:txBody>
      </p:sp>
    </p:spTree>
    <p:extLst>
      <p:ext uri="{BB962C8B-B14F-4D97-AF65-F5344CB8AC3E}">
        <p14:creationId xmlns:p14="http://schemas.microsoft.com/office/powerpoint/2010/main" val="2814979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solidFill>
                  <a:srgbClr val="0070C0"/>
                </a:solidFill>
              </a:rPr>
              <a:t>Информация, полученная от других людей</a:t>
            </a:r>
            <a:endParaRPr lang="ru-RU" dirty="0">
              <a:solidFill>
                <a:srgbClr val="0070C0"/>
              </a:solidFill>
            </a:endParaRPr>
          </a:p>
        </p:txBody>
      </p:sp>
      <p:sp>
        <p:nvSpPr>
          <p:cNvPr id="3" name="Объект 2"/>
          <p:cNvSpPr>
            <a:spLocks noGrp="1"/>
          </p:cNvSpPr>
          <p:nvPr>
            <p:ph sz="quarter" idx="1"/>
          </p:nvPr>
        </p:nvSpPr>
        <p:spPr>
          <a:xfrm>
            <a:off x="251520" y="1481328"/>
            <a:ext cx="8640960" cy="4525963"/>
          </a:xfrm>
        </p:spPr>
        <p:txBody>
          <a:bodyPr>
            <a:noAutofit/>
          </a:bodyPr>
          <a:lstStyle/>
          <a:p>
            <a:r>
              <a:rPr lang="ru-RU" sz="1800" dirty="0" smtClean="0"/>
              <a:t>Проводя исследовательскую работу, знаний о теме моего исследования было не достаточно, потому я обращалась к другим людям: родителям, воспитателям</a:t>
            </a:r>
            <a:r>
              <a:rPr lang="ru-RU" sz="1800" dirty="0"/>
              <a:t>.</a:t>
            </a:r>
            <a:r>
              <a:rPr lang="ru-RU" sz="1800" dirty="0" smtClean="0"/>
              <a:t> И вот какие сведения от них я получила. Кит поднимает свой хвост над водой только в одном случае – когда ему предстоит нырнуть в морскую пучину. При помощи этого гигантского плавника кит движется в океанских глубинах. Хвост необходим и морским змеям, и крокодилам, и даже личинкам лягушек –головастикам, которые плавают при помощи этого полезного органа. Ничуть не меньше хвост помогает передвигаться в воде раку. При необходимости рак, резко подгибая брюшко, отталкивается от воды широким хвостовым плавником и быстро плывёт задом наперёд. Некоторые животные, например, лисица. У которой хвост густой, морозной и снежной зимой использует его, как шерстяное одеяло. Лиса заворачивается в него, укрывая даже нос. Домашние животные, такие, как кошка и собака, делают так же. В качестве одеяла используют хвосты и наши белки, проводящие морозное время в гнезде. А африканская белка в тени своего хвоста прячется от лучей солнца, как под лёгким зонтиком.</a:t>
            </a:r>
            <a:endParaRPr lang="ru-RU" sz="1800" dirty="0"/>
          </a:p>
        </p:txBody>
      </p:sp>
    </p:spTree>
    <p:extLst>
      <p:ext uri="{BB962C8B-B14F-4D97-AF65-F5344CB8AC3E}">
        <p14:creationId xmlns:p14="http://schemas.microsoft.com/office/powerpoint/2010/main" val="102221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solidFill>
                  <a:srgbClr val="0070C0"/>
                </a:solidFill>
              </a:rPr>
              <a:t>Информация о предмете своего исследования из фильмов</a:t>
            </a:r>
            <a:endParaRPr lang="ru-RU" dirty="0">
              <a:solidFill>
                <a:srgbClr val="0070C0"/>
              </a:solidFill>
            </a:endParaRPr>
          </a:p>
        </p:txBody>
      </p:sp>
      <p:sp>
        <p:nvSpPr>
          <p:cNvPr id="3" name="Объект 2"/>
          <p:cNvSpPr>
            <a:spLocks noGrp="1"/>
          </p:cNvSpPr>
          <p:nvPr>
            <p:ph sz="quarter" idx="1"/>
          </p:nvPr>
        </p:nvSpPr>
        <p:spPr>
          <a:xfrm>
            <a:off x="179512" y="1481328"/>
            <a:ext cx="8784976" cy="4525963"/>
          </a:xfrm>
        </p:spPr>
        <p:txBody>
          <a:bodyPr>
            <a:noAutofit/>
          </a:bodyPr>
          <a:lstStyle/>
          <a:p>
            <a:pPr marL="109728" indent="0">
              <a:buNone/>
            </a:pPr>
            <a:r>
              <a:rPr lang="ru-RU" sz="1600" dirty="0" smtClean="0"/>
              <a:t>Скорпион имеет на конце хвоста очень ядовитое оружие. Его жало отлично приспособлено для убийства. Но это ещё и средство обороны. Когда враг подходит слишком близко, скорпион угрожающе поднимает хвост. Если агрессор не убирается прочь после такого предупреждения, его ждут большие неприятности..</a:t>
            </a:r>
          </a:p>
          <a:p>
            <a:pPr marL="109728" indent="0">
              <a:buNone/>
            </a:pPr>
            <a:r>
              <a:rPr lang="ru-RU" sz="1600" dirty="0" smtClean="0"/>
              <a:t>Американский дикобраз использует свой утыканный иглами хвост преимущественно для обороны. С этим колючим и сильным хвостом в первую очередь знакомятся молодые собаки, по неопытности пытающиеся схватить грызуна. Кроме того, хвостом обороняются от врагов и другие животные. Конец тела уховёртки вооружён хитиновыми клещами, которыми это насекомое может больно ущипнуть за палей. Удар мощного наземной ящерицы варана очень чувствителен. Безвредная, не ядовитая, не ярко окрашенная ошейниковая змея старается спрятаться от своих врагов в различных укрытиях. Но если змее не удаётся это сделать, она прибегает к остроумной уловке. Змея сворачивается в клубок, прячет голову и размахивает при этом своим ярко окрашенным концом своего хвоста. Если хищник атакует змею, то он прежде всего целится в эту очень заметную мишень. Даже если хвост и пострадает – это не большая потеря. Главное – голова остаётся цела. И другие животные используют эту хитрость. Всем известно, что у ящерицы хвост может «отваливаться», если её схватить за него. Отломившейся орган извивается, отвлекая внимание хищника, а жертва тем временем убегает.</a:t>
            </a:r>
            <a:endParaRPr lang="ru-RU" sz="1600" dirty="0"/>
          </a:p>
        </p:txBody>
      </p:sp>
    </p:spTree>
    <p:extLst>
      <p:ext uri="{BB962C8B-B14F-4D97-AF65-F5344CB8AC3E}">
        <p14:creationId xmlns:p14="http://schemas.microsoft.com/office/powerpoint/2010/main" val="66364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4800" dirty="0" smtClean="0">
                <a:solidFill>
                  <a:srgbClr val="0070C0"/>
                </a:solidFill>
              </a:rPr>
              <a:t>Подготовить текст</a:t>
            </a:r>
            <a:endParaRPr lang="ru-RU" sz="4800" dirty="0">
              <a:solidFill>
                <a:srgbClr val="0070C0"/>
              </a:solidFill>
            </a:endParaRPr>
          </a:p>
        </p:txBody>
      </p:sp>
      <p:sp>
        <p:nvSpPr>
          <p:cNvPr id="3" name="Объект 2"/>
          <p:cNvSpPr>
            <a:spLocks noGrp="1"/>
          </p:cNvSpPr>
          <p:nvPr>
            <p:ph sz="quarter" idx="1"/>
          </p:nvPr>
        </p:nvSpPr>
        <p:spPr/>
        <p:txBody>
          <a:bodyPr>
            <a:normAutofit fontScale="92500" lnSpcReduction="10000"/>
          </a:bodyPr>
          <a:lstStyle/>
          <a:p>
            <a:r>
              <a:rPr lang="ru-RU" b="1" u="sng" dirty="0" smtClean="0"/>
              <a:t>План:</a:t>
            </a:r>
          </a:p>
          <a:p>
            <a:pPr marL="109728" indent="0">
              <a:buNone/>
            </a:pPr>
            <a:r>
              <a:rPr lang="ru-RU" dirty="0" smtClean="0"/>
              <a:t>1. Почему избрана эта тема</a:t>
            </a:r>
          </a:p>
          <a:p>
            <a:pPr marL="109728" indent="0">
              <a:buNone/>
            </a:pPr>
            <a:r>
              <a:rPr lang="ru-RU" dirty="0" smtClean="0"/>
              <a:t>2. Какую цель преследовало исследование</a:t>
            </a:r>
          </a:p>
          <a:p>
            <a:pPr marL="109728" indent="0">
              <a:buNone/>
            </a:pPr>
            <a:r>
              <a:rPr lang="ru-RU" dirty="0" smtClean="0"/>
              <a:t>3. Какие ставились задачи</a:t>
            </a:r>
          </a:p>
          <a:p>
            <a:pPr marL="109728" indent="0">
              <a:buNone/>
            </a:pPr>
            <a:r>
              <a:rPr lang="ru-RU" dirty="0" smtClean="0"/>
              <a:t>4. Какие гипотезы проверялись</a:t>
            </a:r>
          </a:p>
          <a:p>
            <a:pPr marL="109728" indent="0">
              <a:buNone/>
            </a:pPr>
            <a:r>
              <a:rPr lang="ru-RU" dirty="0" smtClean="0"/>
              <a:t>5. Какие использовались методы и средства исследования</a:t>
            </a:r>
          </a:p>
          <a:p>
            <a:pPr marL="109728" indent="0">
              <a:buNone/>
            </a:pPr>
            <a:r>
              <a:rPr lang="ru-RU" dirty="0" smtClean="0"/>
              <a:t>6. Каким был план исследования</a:t>
            </a:r>
          </a:p>
          <a:p>
            <a:pPr marL="109728" indent="0">
              <a:buNone/>
            </a:pPr>
            <a:r>
              <a:rPr lang="ru-RU" dirty="0" smtClean="0"/>
              <a:t>7. Какие результаты получены</a:t>
            </a:r>
          </a:p>
          <a:p>
            <a:pPr marL="109728" indent="0">
              <a:buNone/>
            </a:pPr>
            <a:r>
              <a:rPr lang="ru-RU" dirty="0" smtClean="0"/>
              <a:t>8. Какие выводы сделаны по итогам исследования</a:t>
            </a:r>
          </a:p>
          <a:p>
            <a:pPr marL="109728" indent="0">
              <a:buNone/>
            </a:pPr>
            <a:r>
              <a:rPr lang="ru-RU" dirty="0" smtClean="0"/>
              <a:t>9. Что можно исследовать в этом направлении дальше</a:t>
            </a:r>
            <a:endParaRPr lang="ru-RU" dirty="0"/>
          </a:p>
        </p:txBody>
      </p:sp>
    </p:spTree>
    <p:extLst>
      <p:ext uri="{BB962C8B-B14F-4D97-AF65-F5344CB8AC3E}">
        <p14:creationId xmlns:p14="http://schemas.microsoft.com/office/powerpoint/2010/main" val="3685652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Autofit/>
          </a:bodyPr>
          <a:lstStyle/>
          <a:p>
            <a:pPr algn="ctr"/>
            <a:r>
              <a:rPr lang="ru-RU" sz="4800" dirty="0" smtClean="0">
                <a:solidFill>
                  <a:srgbClr val="0070C0"/>
                </a:solidFill>
              </a:rPr>
              <a:t>Текс доклада</a:t>
            </a:r>
            <a:endParaRPr lang="ru-RU" sz="4800" dirty="0">
              <a:solidFill>
                <a:srgbClr val="0070C0"/>
              </a:solidFill>
            </a:endParaRPr>
          </a:p>
        </p:txBody>
      </p:sp>
      <p:sp>
        <p:nvSpPr>
          <p:cNvPr id="3" name="Объект 2"/>
          <p:cNvSpPr>
            <a:spLocks noGrp="1"/>
          </p:cNvSpPr>
          <p:nvPr>
            <p:ph sz="quarter" idx="1"/>
          </p:nvPr>
        </p:nvSpPr>
        <p:spPr>
          <a:xfrm>
            <a:off x="107504" y="980728"/>
            <a:ext cx="8928992" cy="4741987"/>
          </a:xfrm>
        </p:spPr>
        <p:txBody>
          <a:bodyPr>
            <a:noAutofit/>
          </a:bodyPr>
          <a:lstStyle/>
          <a:p>
            <a:pPr marL="109728" lvl="0" indent="0">
              <a:buNone/>
            </a:pPr>
            <a:r>
              <a:rPr lang="ru-RU" sz="1400" dirty="0" smtClean="0"/>
              <a:t>Если оглянуться вокруг, оказывается что практически каждое живое существо на земле обладает прекрасным и удивительным хвостом. На что же они похожи и как они служат своим хозяевам? Я рассмотрела разные хвосты живых существ и выяснила для чего они нужны. Проверила разные гипотезы происхождения этой детали внешнего вида и сделала следующие выводы. Хвост, действительно, нужен для передвижения, ныряния киту, рыбам, личинкам лягушек –головастика, морским змеям, крокодилам. Но кроме этого хвосты служат для выражения эмоций – кошки, собаки. У некоторых животных хвосты играют роль маяков. </a:t>
            </a:r>
            <a:r>
              <a:rPr lang="ru-RU" sz="1400" dirty="0">
                <a:solidFill>
                  <a:prstClr val="black"/>
                </a:solidFill>
              </a:rPr>
              <a:t>При этом </a:t>
            </a:r>
            <a:r>
              <a:rPr lang="ru-RU" sz="1400" dirty="0" smtClean="0">
                <a:solidFill>
                  <a:prstClr val="black"/>
                </a:solidFill>
              </a:rPr>
              <a:t>они </a:t>
            </a:r>
            <a:r>
              <a:rPr lang="ru-RU" sz="1400" dirty="0">
                <a:solidFill>
                  <a:prstClr val="black"/>
                </a:solidFill>
              </a:rPr>
              <a:t>поднимают свои хвосты – </a:t>
            </a:r>
            <a:r>
              <a:rPr lang="ru-RU" sz="1400" dirty="0" smtClean="0">
                <a:solidFill>
                  <a:prstClr val="black"/>
                </a:solidFill>
              </a:rPr>
              <a:t>«знамёна</a:t>
            </a:r>
            <a:r>
              <a:rPr lang="ru-RU" sz="1400" dirty="0">
                <a:solidFill>
                  <a:prstClr val="black"/>
                </a:solidFill>
              </a:rPr>
              <a:t>» высоко вверх, чтобы их можно было увидеть издали. </a:t>
            </a:r>
            <a:r>
              <a:rPr lang="ru-RU" sz="1400" dirty="0" smtClean="0">
                <a:solidFill>
                  <a:prstClr val="black"/>
                </a:solidFill>
              </a:rPr>
              <a:t>Хвост может быть якорем, при помощи его морской конёк </a:t>
            </a:r>
            <a:r>
              <a:rPr lang="ru-RU" sz="1400" dirty="0">
                <a:solidFill>
                  <a:prstClr val="black"/>
                </a:solidFill>
              </a:rPr>
              <a:t>цепляется на кораллы, камни или водоросли. </a:t>
            </a:r>
            <a:r>
              <a:rPr lang="ru-RU" sz="1400" dirty="0" smtClean="0">
                <a:solidFill>
                  <a:prstClr val="black"/>
                </a:solidFill>
              </a:rPr>
              <a:t> Хвост – рука есть и у бразильской обезьяны, которая им цепляется за ветку, а лапами срывает спелые плоды. Хвосты могут «отваливаться». Это происходит у ящериц, если её схватить за него. Хвост извивается, отвлекая внимание хищника. А жертва тем временем убегает. Хвост –это и средство обороны (дикобраз, скорпион). Хвост используется лисой, как одеяло,  укрывшись им она спасается в морозное время, а некоторые животные используются хвост вместо зонтика, прячась от лучей солнца, например, африканская земляная белка. Хвост играет роль противовеса в драках самцов кенгуру. Ведь они ходят на задних лапах, а чтобы не упасть им нужен массивный длинный хвост. </a:t>
            </a:r>
          </a:p>
          <a:p>
            <a:pPr marL="109728" lvl="0" indent="0">
              <a:buNone/>
            </a:pPr>
            <a:r>
              <a:rPr lang="ru-RU" sz="1400" dirty="0" smtClean="0">
                <a:solidFill>
                  <a:prstClr val="black"/>
                </a:solidFill>
              </a:rPr>
              <a:t>Что если бы хвоста у животных не было? Тогда морской конёк не смог бы остановиться. Чтобы съесть рачков, а корову мучали мухи, а кенгуру всё время падали.</a:t>
            </a:r>
          </a:p>
          <a:p>
            <a:pPr marL="109728" lvl="0" indent="0">
              <a:buNone/>
            </a:pPr>
            <a:r>
              <a:rPr lang="ru-RU" sz="1400" dirty="0" smtClean="0">
                <a:solidFill>
                  <a:prstClr val="black"/>
                </a:solidFill>
              </a:rPr>
              <a:t> Многим животным нужен хвост для того, чтобы на них обратили внимание. Обладателем красивого хвоста является павлин, так он привлекает внимание самок. А что было бы  если хвосты живым существам поменять? Например: зайцу –лисий хвост. Тогда он не сможет быстро бегать. А будет всё время прятаться. А если зебре дать хвост скорпиона – то отмахиваясь от назойливых мух. Она будет сама себя жалить.</a:t>
            </a:r>
          </a:p>
          <a:p>
            <a:pPr marL="109728" lvl="0" indent="0">
              <a:buNone/>
            </a:pPr>
            <a:r>
              <a:rPr lang="ru-RU" sz="1400" dirty="0" smtClean="0">
                <a:solidFill>
                  <a:prstClr val="black"/>
                </a:solidFill>
              </a:rPr>
              <a:t>В результате исследовательской работы я пришла к выводу, что хвост – это не только деталь внешнего облика животного, но ещё и очень полезная вещь. Дальше я буду искать и другие  области применения хвоста в жизни живых существ.</a:t>
            </a:r>
            <a:endParaRPr lang="ru-RU" sz="1400" dirty="0">
              <a:solidFill>
                <a:prstClr val="black"/>
              </a:solidFill>
            </a:endParaRPr>
          </a:p>
          <a:p>
            <a:endParaRPr lang="ru-RU" sz="1400" dirty="0" smtClean="0"/>
          </a:p>
          <a:p>
            <a:endParaRPr lang="ru-RU" sz="1400" dirty="0"/>
          </a:p>
        </p:txBody>
      </p:sp>
    </p:spTree>
    <p:extLst>
      <p:ext uri="{BB962C8B-B14F-4D97-AF65-F5344CB8AC3E}">
        <p14:creationId xmlns:p14="http://schemas.microsoft.com/office/powerpoint/2010/main" val="2625596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4800" dirty="0" smtClean="0">
                <a:solidFill>
                  <a:srgbClr val="0070C0"/>
                </a:solidFill>
              </a:rPr>
              <a:t>Разнообразие хвостов</a:t>
            </a:r>
            <a:endParaRPr lang="ru-RU" sz="4800" dirty="0">
              <a:solidFill>
                <a:srgbClr val="0070C0"/>
              </a:solidFill>
            </a:endParaRPr>
          </a:p>
        </p:txBody>
      </p:sp>
      <p:pic>
        <p:nvPicPr>
          <p:cNvPr id="1026" name="Picture 2" descr="C:\Users\рома\Pictures\2013-12-08 исследование\исследование 001.jpg"/>
          <p:cNvPicPr>
            <a:picLocks noGrp="1" noChangeAspect="1" noChangeArrowheads="1"/>
          </p:cNvPicPr>
          <p:nvPr>
            <p:ph sz="quarter" idx="1"/>
          </p:nvPr>
        </p:nvPicPr>
        <p:blipFill rotWithShape="1">
          <a:blip r:embed="rId2">
            <a:extLst>
              <a:ext uri="{28A0092B-C50C-407E-A947-70E740481C1C}">
                <a14:useLocalDpi xmlns:a14="http://schemas.microsoft.com/office/drawing/2010/main" val="0"/>
              </a:ext>
            </a:extLst>
          </a:blip>
          <a:srcRect t="7642" r="5691"/>
          <a:stretch/>
        </p:blipFill>
        <p:spPr bwMode="auto">
          <a:xfrm>
            <a:off x="395536" y="1309801"/>
            <a:ext cx="3672408" cy="495033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рома\Pictures\2013-12-08\004.jpg"/>
          <p:cNvPicPr>
            <a:picLocks noChangeAspect="1" noChangeArrowheads="1"/>
          </p:cNvPicPr>
          <p:nvPr/>
        </p:nvPicPr>
        <p:blipFill rotWithShape="1">
          <a:blip r:embed="rId3">
            <a:extLst>
              <a:ext uri="{28A0092B-C50C-407E-A947-70E740481C1C}">
                <a14:useLocalDpi xmlns:a14="http://schemas.microsoft.com/office/drawing/2010/main" val="0"/>
              </a:ext>
            </a:extLst>
          </a:blip>
          <a:srcRect t="1721"/>
          <a:stretch/>
        </p:blipFill>
        <p:spPr bwMode="auto">
          <a:xfrm>
            <a:off x="5158336" y="1412776"/>
            <a:ext cx="3586726" cy="4852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1291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рома\Pictures\2013-12-08\005.jpg"/>
          <p:cNvPicPr>
            <a:picLocks noGrp="1" noChangeAspect="1" noChangeArrowheads="1"/>
          </p:cNvPicPr>
          <p:nvPr>
            <p:ph sz="half" idx="4294967295"/>
          </p:nvPr>
        </p:nvPicPr>
        <p:blipFill rotWithShape="1">
          <a:blip r:embed="rId2">
            <a:extLst>
              <a:ext uri="{28A0092B-C50C-407E-A947-70E740481C1C}">
                <a14:useLocalDpi xmlns:a14="http://schemas.microsoft.com/office/drawing/2010/main" val="0"/>
              </a:ext>
            </a:extLst>
          </a:blip>
          <a:stretch/>
        </p:blipFill>
        <p:spPr bwMode="auto">
          <a:xfrm>
            <a:off x="395536" y="620687"/>
            <a:ext cx="4149948" cy="571344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рома\Pictures\2013-12-08\002.jpg"/>
          <p:cNvPicPr>
            <a:picLocks noChangeAspect="1" noChangeArrowheads="1"/>
          </p:cNvPicPr>
          <p:nvPr/>
        </p:nvPicPr>
        <p:blipFill rotWithShape="1">
          <a:blip r:embed="rId3">
            <a:extLst>
              <a:ext uri="{28A0092B-C50C-407E-A947-70E740481C1C}">
                <a14:useLocalDpi xmlns:a14="http://schemas.microsoft.com/office/drawing/2010/main" val="0"/>
              </a:ext>
            </a:extLst>
          </a:blip>
          <a:srcRect t="5310"/>
          <a:stretch/>
        </p:blipFill>
        <p:spPr bwMode="auto">
          <a:xfrm rot="10800000">
            <a:off x="4458103" y="476672"/>
            <a:ext cx="4383563" cy="57134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7741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рома\Pictures\2013-12-08\001.jpg"/>
          <p:cNvPicPr>
            <a:picLocks noGrp="1" noChangeAspect="1" noChangeArrowheads="1"/>
          </p:cNvPicPr>
          <p:nvPr>
            <p:ph sz="quarter" idx="4294967295"/>
          </p:nvPr>
        </p:nvPicPr>
        <p:blipFill rotWithShape="1">
          <a:blip r:embed="rId2">
            <a:extLst>
              <a:ext uri="{28A0092B-C50C-407E-A947-70E740481C1C}">
                <a14:useLocalDpi xmlns:a14="http://schemas.microsoft.com/office/drawing/2010/main" val="0"/>
              </a:ext>
            </a:extLst>
          </a:blip>
          <a:srcRect l="4244" r="6580"/>
          <a:stretch/>
        </p:blipFill>
        <p:spPr bwMode="auto">
          <a:xfrm rot="16200000">
            <a:off x="1147094" y="-706933"/>
            <a:ext cx="3860800" cy="5795963"/>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рома\Pictures\2013-12-08\003.jpg"/>
          <p:cNvPicPr>
            <a:picLocks noChangeAspect="1" noChangeArrowheads="1"/>
          </p:cNvPicPr>
          <p:nvPr/>
        </p:nvPicPr>
        <p:blipFill rotWithShape="1">
          <a:blip r:embed="rId3">
            <a:extLst>
              <a:ext uri="{28A0092B-C50C-407E-A947-70E740481C1C}">
                <a14:useLocalDpi xmlns:a14="http://schemas.microsoft.com/office/drawing/2010/main" val="0"/>
              </a:ext>
            </a:extLst>
          </a:blip>
          <a:srcRect l="29859" t="197" r="8828" b="60065"/>
          <a:stretch/>
        </p:blipFill>
        <p:spPr bwMode="auto">
          <a:xfrm rot="16200000">
            <a:off x="5679665" y="3041417"/>
            <a:ext cx="3493877" cy="3116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474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dirty="0" smtClean="0">
                <a:solidFill>
                  <a:srgbClr val="0070C0"/>
                </a:solidFill>
              </a:rPr>
              <a:t>Какими могут быть темы исследования</a:t>
            </a:r>
            <a:endParaRPr lang="ru-RU" dirty="0">
              <a:solidFill>
                <a:srgbClr val="0070C0"/>
              </a:solidFill>
            </a:endParaRPr>
          </a:p>
        </p:txBody>
      </p:sp>
      <p:sp>
        <p:nvSpPr>
          <p:cNvPr id="4" name="Объект 3"/>
          <p:cNvSpPr>
            <a:spLocks noGrp="1"/>
          </p:cNvSpPr>
          <p:nvPr>
            <p:ph sz="quarter" idx="1"/>
          </p:nvPr>
        </p:nvSpPr>
        <p:spPr/>
        <p:txBody>
          <a:bodyPr>
            <a:normAutofit/>
          </a:bodyPr>
          <a:lstStyle/>
          <a:p>
            <a:r>
              <a:rPr lang="ru-RU" b="1" u="sng" dirty="0" smtClean="0">
                <a:solidFill>
                  <a:srgbClr val="00B0F0"/>
                </a:solidFill>
                <a:latin typeface="Arial Unicode MS" pitchFamily="34" charset="-128"/>
                <a:ea typeface="Arial Unicode MS" pitchFamily="34" charset="-128"/>
                <a:cs typeface="Arial Unicode MS" pitchFamily="34" charset="-128"/>
              </a:rPr>
              <a:t>Фантастические</a:t>
            </a:r>
            <a:r>
              <a:rPr lang="ru-RU" dirty="0" smtClean="0">
                <a:latin typeface="Arial Unicode MS" pitchFamily="34" charset="-128"/>
                <a:ea typeface="Arial Unicode MS" pitchFamily="34" charset="-128"/>
                <a:cs typeface="Arial Unicode MS" pitchFamily="34" charset="-128"/>
              </a:rPr>
              <a:t> – темы о несуществующих, фантастических объектах и явлениях</a:t>
            </a:r>
          </a:p>
          <a:p>
            <a:r>
              <a:rPr lang="ru-RU" b="1" u="sng" dirty="0" smtClean="0">
                <a:solidFill>
                  <a:srgbClr val="00B0F0"/>
                </a:solidFill>
                <a:latin typeface="Arial Unicode MS" pitchFamily="34" charset="-128"/>
                <a:ea typeface="Arial Unicode MS" pitchFamily="34" charset="-128"/>
                <a:cs typeface="Arial Unicode MS" pitchFamily="34" charset="-128"/>
              </a:rPr>
              <a:t>Экспериментальные</a:t>
            </a:r>
            <a:r>
              <a:rPr lang="ru-RU" dirty="0" smtClean="0">
                <a:solidFill>
                  <a:srgbClr val="00B0F0"/>
                </a:solidFill>
                <a:latin typeface="Arial Unicode MS" pitchFamily="34" charset="-128"/>
                <a:ea typeface="Arial Unicode MS" pitchFamily="34" charset="-128"/>
                <a:cs typeface="Arial Unicode MS" pitchFamily="34" charset="-128"/>
              </a:rPr>
              <a:t> </a:t>
            </a:r>
            <a:r>
              <a:rPr lang="ru-RU" dirty="0">
                <a:latin typeface="Arial Unicode MS" pitchFamily="34" charset="-128"/>
                <a:ea typeface="Arial Unicode MS" pitchFamily="34" charset="-128"/>
                <a:cs typeface="Arial Unicode MS" pitchFamily="34" charset="-128"/>
              </a:rPr>
              <a:t>– </a:t>
            </a:r>
            <a:r>
              <a:rPr lang="ru-RU" dirty="0" smtClean="0">
                <a:latin typeface="Arial Unicode MS" pitchFamily="34" charset="-128"/>
                <a:ea typeface="Arial Unicode MS" pitchFamily="34" charset="-128"/>
                <a:cs typeface="Arial Unicode MS" pitchFamily="34" charset="-128"/>
              </a:rPr>
              <a:t>темы, предполагающие </a:t>
            </a:r>
            <a:r>
              <a:rPr lang="ru-RU" dirty="0">
                <a:latin typeface="Arial Unicode MS" pitchFamily="34" charset="-128"/>
                <a:ea typeface="Arial Unicode MS" pitchFamily="34" charset="-128"/>
                <a:cs typeface="Arial Unicode MS" pitchFamily="34" charset="-128"/>
              </a:rPr>
              <a:t>проведение собственных наблюдений, опытов и экспериментов</a:t>
            </a:r>
          </a:p>
          <a:p>
            <a:r>
              <a:rPr lang="ru-RU" b="1" u="sng" dirty="0" smtClean="0">
                <a:solidFill>
                  <a:srgbClr val="00B0F0"/>
                </a:solidFill>
                <a:latin typeface="Arial Unicode MS" pitchFamily="34" charset="-128"/>
                <a:ea typeface="Arial Unicode MS" pitchFamily="34" charset="-128"/>
                <a:cs typeface="Arial Unicode MS" pitchFamily="34" charset="-128"/>
              </a:rPr>
              <a:t>Теоретические</a:t>
            </a:r>
            <a:r>
              <a:rPr lang="ru-RU" dirty="0" smtClean="0">
                <a:latin typeface="Arial Unicode MS" pitchFamily="34" charset="-128"/>
                <a:ea typeface="Arial Unicode MS" pitchFamily="34" charset="-128"/>
                <a:cs typeface="Arial Unicode MS" pitchFamily="34" charset="-128"/>
              </a:rPr>
              <a:t> </a:t>
            </a:r>
            <a:r>
              <a:rPr lang="ru-RU" dirty="0">
                <a:latin typeface="Arial Unicode MS" pitchFamily="34" charset="-128"/>
                <a:ea typeface="Arial Unicode MS" pitchFamily="34" charset="-128"/>
                <a:cs typeface="Arial Unicode MS" pitchFamily="34" charset="-128"/>
              </a:rPr>
              <a:t>– темы по изучению и обобщению сведений, фактов, материалов, содержащихся в разных книгах, фильмах и других подобных источниках</a:t>
            </a:r>
          </a:p>
          <a:p>
            <a:endParaRPr lang="ru-RU" dirty="0"/>
          </a:p>
        </p:txBody>
      </p:sp>
    </p:spTree>
    <p:extLst>
      <p:ext uri="{BB962C8B-B14F-4D97-AF65-F5344CB8AC3E}">
        <p14:creationId xmlns:p14="http://schemas.microsoft.com/office/powerpoint/2010/main" val="1701893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одзаголовок 3"/>
          <p:cNvSpPr>
            <a:spLocks noGrp="1"/>
          </p:cNvSpPr>
          <p:nvPr>
            <p:ph type="subTitle" idx="1"/>
          </p:nvPr>
        </p:nvSpPr>
        <p:spPr>
          <a:xfrm>
            <a:off x="323528" y="2348880"/>
            <a:ext cx="8640960" cy="1199704"/>
          </a:xfrm>
        </p:spPr>
        <p:txBody>
          <a:bodyPr>
            <a:noAutofit/>
          </a:bodyPr>
          <a:lstStyle/>
          <a:p>
            <a:r>
              <a:rPr lang="ru-RU" sz="6000" dirty="0" smtClean="0">
                <a:solidFill>
                  <a:srgbClr val="FF0000"/>
                </a:solidFill>
                <a:cs typeface="Aharoni" pitchFamily="2" charset="-79"/>
              </a:rPr>
              <a:t>Эти удивительные хвосты</a:t>
            </a:r>
            <a:endParaRPr lang="ru-RU" sz="6000" dirty="0">
              <a:solidFill>
                <a:srgbClr val="FF0000"/>
              </a:solidFill>
              <a:cs typeface="Aharoni" pitchFamily="2" charset="-79"/>
            </a:endParaRPr>
          </a:p>
        </p:txBody>
      </p:sp>
      <p:sp>
        <p:nvSpPr>
          <p:cNvPr id="3" name="Заголовок 2"/>
          <p:cNvSpPr>
            <a:spLocks noGrp="1"/>
          </p:cNvSpPr>
          <p:nvPr>
            <p:ph type="ctrTitle"/>
          </p:nvPr>
        </p:nvSpPr>
        <p:spPr>
          <a:xfrm>
            <a:off x="827584" y="764705"/>
            <a:ext cx="7772400" cy="1296144"/>
          </a:xfrm>
        </p:spPr>
        <p:txBody>
          <a:bodyPr/>
          <a:lstStyle/>
          <a:p>
            <a:r>
              <a:rPr lang="ru-RU" dirty="0" smtClean="0">
                <a:solidFill>
                  <a:srgbClr val="0070C0"/>
                </a:solidFill>
              </a:rPr>
              <a:t>Тема исследования</a:t>
            </a:r>
            <a:endParaRPr lang="ru-RU" dirty="0">
              <a:solidFill>
                <a:srgbClr val="0070C0"/>
              </a:solidFill>
            </a:endParaRPr>
          </a:p>
        </p:txBody>
      </p:sp>
    </p:spTree>
    <p:extLst>
      <p:ext uri="{BB962C8B-B14F-4D97-AF65-F5344CB8AC3E}">
        <p14:creationId xmlns:p14="http://schemas.microsoft.com/office/powerpoint/2010/main" val="569290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800" dirty="0" smtClean="0">
                <a:solidFill>
                  <a:srgbClr val="0070C0"/>
                </a:solidFill>
              </a:rPr>
              <a:t>Цель исследования</a:t>
            </a:r>
            <a:endParaRPr lang="ru-RU" sz="4800" dirty="0">
              <a:solidFill>
                <a:srgbClr val="0070C0"/>
              </a:solidFill>
            </a:endParaRPr>
          </a:p>
        </p:txBody>
      </p:sp>
      <p:sp>
        <p:nvSpPr>
          <p:cNvPr id="3" name="Объект 2"/>
          <p:cNvSpPr>
            <a:spLocks noGrp="1"/>
          </p:cNvSpPr>
          <p:nvPr>
            <p:ph sz="quarter" idx="1"/>
          </p:nvPr>
        </p:nvSpPr>
        <p:spPr/>
        <p:txBody>
          <a:bodyPr>
            <a:normAutofit fontScale="85000" lnSpcReduction="20000"/>
          </a:bodyPr>
          <a:lstStyle/>
          <a:p>
            <a:pPr marL="109728" indent="0">
              <a:buNone/>
            </a:pPr>
            <a:r>
              <a:rPr lang="ru-RU" sz="5100" b="1" dirty="0" smtClean="0">
                <a:solidFill>
                  <a:schemeClr val="accent2">
                    <a:lumMod val="75000"/>
                  </a:schemeClr>
                </a:solidFill>
              </a:rPr>
              <a:t>Рассмотреть разнообразие хвостов.</a:t>
            </a:r>
          </a:p>
          <a:p>
            <a:pPr marL="109728" indent="0">
              <a:buNone/>
            </a:pPr>
            <a:endParaRPr lang="ru-RU" sz="4800" b="1" dirty="0" smtClean="0">
              <a:solidFill>
                <a:srgbClr val="0070C0"/>
              </a:solidFill>
              <a:effectLst>
                <a:outerShdw blurRad="38100" dist="38100" dir="2700000" algn="tl">
                  <a:srgbClr val="000000">
                    <a:alpha val="43137"/>
                  </a:srgbClr>
                </a:outerShdw>
              </a:effectLst>
            </a:endParaRPr>
          </a:p>
          <a:p>
            <a:pPr marL="109728" indent="0">
              <a:buNone/>
            </a:pPr>
            <a:r>
              <a:rPr lang="ru-RU" sz="4800" b="1" dirty="0" smtClean="0">
                <a:solidFill>
                  <a:srgbClr val="0070C0"/>
                </a:solidFill>
                <a:effectLst>
                  <a:outerShdw blurRad="38100" dist="38100" dir="2700000" algn="tl">
                    <a:srgbClr val="000000">
                      <a:alpha val="43137"/>
                    </a:srgbClr>
                  </a:outerShdw>
                </a:effectLst>
              </a:rPr>
              <a:t>Задачи</a:t>
            </a:r>
            <a:r>
              <a:rPr lang="ru-RU" sz="4800" b="1" dirty="0" smtClean="0">
                <a:solidFill>
                  <a:srgbClr val="0070C0"/>
                </a:solidFill>
              </a:rPr>
              <a:t> </a:t>
            </a:r>
            <a:r>
              <a:rPr lang="ru-RU" sz="4800" b="1" dirty="0" smtClean="0">
                <a:solidFill>
                  <a:srgbClr val="0070C0"/>
                </a:solidFill>
                <a:effectLst>
                  <a:outerShdw blurRad="38100" dist="38100" dir="2700000" algn="tl">
                    <a:srgbClr val="000000">
                      <a:alpha val="43137"/>
                    </a:srgbClr>
                  </a:outerShdw>
                </a:effectLst>
              </a:rPr>
              <a:t>исследования</a:t>
            </a:r>
          </a:p>
          <a:p>
            <a:pPr marL="109728" indent="0">
              <a:buNone/>
            </a:pPr>
            <a:endParaRPr lang="ru-RU" sz="4800" b="1" dirty="0" smtClean="0">
              <a:solidFill>
                <a:srgbClr val="0070C0"/>
              </a:solidFill>
              <a:effectLst>
                <a:outerShdw blurRad="38100" dist="38100" dir="2700000" algn="tl">
                  <a:srgbClr val="000000">
                    <a:alpha val="43137"/>
                  </a:srgbClr>
                </a:outerShdw>
              </a:effectLst>
            </a:endParaRPr>
          </a:p>
          <a:p>
            <a:pPr marL="109728" indent="0">
              <a:buNone/>
            </a:pPr>
            <a:r>
              <a:rPr lang="ru-RU" sz="4600" b="1" dirty="0" smtClean="0">
                <a:solidFill>
                  <a:schemeClr val="accent2">
                    <a:lumMod val="75000"/>
                  </a:schemeClr>
                </a:solidFill>
              </a:rPr>
              <a:t>Выяснить на что похожи хвосты и как они служат своим хозяевам</a:t>
            </a:r>
          </a:p>
          <a:p>
            <a:pPr marL="109728" indent="0">
              <a:buNone/>
            </a:pPr>
            <a:endParaRPr lang="ru-RU" sz="3200" dirty="0">
              <a:solidFill>
                <a:srgbClr val="00B0F0"/>
              </a:solidFill>
            </a:endParaRPr>
          </a:p>
        </p:txBody>
      </p:sp>
    </p:spTree>
    <p:extLst>
      <p:ext uri="{BB962C8B-B14F-4D97-AF65-F5344CB8AC3E}">
        <p14:creationId xmlns:p14="http://schemas.microsoft.com/office/powerpoint/2010/main" val="2097904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4800" dirty="0" smtClean="0">
                <a:solidFill>
                  <a:srgbClr val="0070C0"/>
                </a:solidFill>
              </a:rPr>
              <a:t>Гипотеза исследования</a:t>
            </a:r>
            <a:endParaRPr lang="ru-RU" sz="4800" dirty="0">
              <a:solidFill>
                <a:srgbClr val="0070C0"/>
              </a:solidFill>
            </a:endParaRPr>
          </a:p>
        </p:txBody>
      </p:sp>
      <p:sp>
        <p:nvSpPr>
          <p:cNvPr id="3" name="Объект 2"/>
          <p:cNvSpPr>
            <a:spLocks noGrp="1"/>
          </p:cNvSpPr>
          <p:nvPr>
            <p:ph sz="quarter" idx="1"/>
          </p:nvPr>
        </p:nvSpPr>
        <p:spPr/>
        <p:txBody>
          <a:bodyPr/>
          <a:lstStyle/>
          <a:p>
            <a:pPr marL="109728" indent="0">
              <a:buNone/>
            </a:pPr>
            <a:r>
              <a:rPr lang="ru-RU" b="1" dirty="0" smtClean="0">
                <a:solidFill>
                  <a:srgbClr val="00B0F0"/>
                </a:solidFill>
              </a:rPr>
              <a:t>Гипотеза</a:t>
            </a:r>
            <a:r>
              <a:rPr lang="ru-RU" dirty="0" smtClean="0"/>
              <a:t> – это предположение, рассуждение, догадка, ещё не доказанная и не подтверждённая опытом.</a:t>
            </a:r>
          </a:p>
          <a:p>
            <a:pPr marL="109728" indent="0" algn="ctr">
              <a:buNone/>
            </a:pPr>
            <a:r>
              <a:rPr lang="ru-RU" b="1" dirty="0" smtClean="0"/>
              <a:t>Обычно гипотезы начинаются словами:</a:t>
            </a:r>
          </a:p>
          <a:p>
            <a:r>
              <a:rPr lang="ru-RU" b="1" dirty="0" smtClean="0">
                <a:solidFill>
                  <a:srgbClr val="00B0F0"/>
                </a:solidFill>
              </a:rPr>
              <a:t>Предположим..</a:t>
            </a:r>
          </a:p>
          <a:p>
            <a:r>
              <a:rPr lang="ru-RU" b="1" dirty="0" smtClean="0">
                <a:solidFill>
                  <a:srgbClr val="00B0F0"/>
                </a:solidFill>
              </a:rPr>
              <a:t>Допустим….</a:t>
            </a:r>
          </a:p>
          <a:p>
            <a:r>
              <a:rPr lang="ru-RU" b="1" dirty="0" smtClean="0">
                <a:solidFill>
                  <a:srgbClr val="00B0F0"/>
                </a:solidFill>
              </a:rPr>
              <a:t>Возможно….</a:t>
            </a:r>
          </a:p>
          <a:p>
            <a:r>
              <a:rPr lang="ru-RU" b="1" dirty="0" smtClean="0">
                <a:solidFill>
                  <a:srgbClr val="00B0F0"/>
                </a:solidFill>
              </a:rPr>
              <a:t>Что, если….</a:t>
            </a:r>
            <a:endParaRPr lang="ru-RU" b="1" dirty="0">
              <a:solidFill>
                <a:srgbClr val="00B0F0"/>
              </a:solidFill>
            </a:endParaRPr>
          </a:p>
        </p:txBody>
      </p:sp>
    </p:spTree>
    <p:extLst>
      <p:ext uri="{BB962C8B-B14F-4D97-AF65-F5344CB8AC3E}">
        <p14:creationId xmlns:p14="http://schemas.microsoft.com/office/powerpoint/2010/main" val="45521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4800" dirty="0" smtClean="0">
                <a:solidFill>
                  <a:srgbClr val="0070C0"/>
                </a:solidFill>
              </a:rPr>
              <a:t>Свои</a:t>
            </a:r>
            <a:r>
              <a:rPr lang="ru-RU" sz="4800" dirty="0" smtClean="0"/>
              <a:t> </a:t>
            </a:r>
            <a:r>
              <a:rPr lang="ru-RU" sz="4800" dirty="0" smtClean="0">
                <a:solidFill>
                  <a:srgbClr val="0070C0"/>
                </a:solidFill>
              </a:rPr>
              <a:t>гипотезы</a:t>
            </a:r>
            <a:endParaRPr lang="ru-RU" sz="4800" dirty="0">
              <a:solidFill>
                <a:srgbClr val="0070C0"/>
              </a:solidFill>
            </a:endParaRPr>
          </a:p>
        </p:txBody>
      </p:sp>
      <p:sp>
        <p:nvSpPr>
          <p:cNvPr id="3" name="Объект 2"/>
          <p:cNvSpPr>
            <a:spLocks noGrp="1"/>
          </p:cNvSpPr>
          <p:nvPr>
            <p:ph sz="quarter" idx="1"/>
          </p:nvPr>
        </p:nvSpPr>
        <p:spPr>
          <a:xfrm>
            <a:off x="251520" y="1481328"/>
            <a:ext cx="8712968" cy="4525963"/>
          </a:xfrm>
        </p:spPr>
        <p:txBody>
          <a:bodyPr>
            <a:noAutofit/>
          </a:bodyPr>
          <a:lstStyle/>
          <a:p>
            <a:r>
              <a:rPr lang="ru-RU" sz="3200" b="1" dirty="0" smtClean="0"/>
              <a:t>Предположим, </a:t>
            </a:r>
            <a:r>
              <a:rPr lang="ru-RU" sz="3600" b="1" dirty="0" smtClean="0">
                <a:solidFill>
                  <a:srgbClr val="00B0F0"/>
                </a:solidFill>
              </a:rPr>
              <a:t>для передвижения</a:t>
            </a:r>
          </a:p>
          <a:p>
            <a:r>
              <a:rPr lang="ru-RU" sz="3200" b="1" dirty="0" smtClean="0"/>
              <a:t>Допустим, </a:t>
            </a:r>
            <a:r>
              <a:rPr lang="ru-RU" sz="3600" b="1" dirty="0" smtClean="0">
                <a:solidFill>
                  <a:srgbClr val="00B0F0"/>
                </a:solidFill>
              </a:rPr>
              <a:t>что хвоста у животных нет</a:t>
            </a:r>
          </a:p>
          <a:p>
            <a:r>
              <a:rPr lang="ru-RU" sz="3200" b="1" dirty="0" smtClean="0"/>
              <a:t>Возможно, </a:t>
            </a:r>
            <a:r>
              <a:rPr lang="ru-RU" sz="3600" b="1" dirty="0" smtClean="0">
                <a:solidFill>
                  <a:srgbClr val="00B0F0"/>
                </a:solidFill>
              </a:rPr>
              <a:t>все хвосты нужны для красоты</a:t>
            </a:r>
          </a:p>
          <a:p>
            <a:r>
              <a:rPr lang="ru-RU" sz="3200" b="1" dirty="0" smtClean="0"/>
              <a:t>Что если </a:t>
            </a:r>
            <a:r>
              <a:rPr lang="ru-RU" sz="3600" b="1" dirty="0" smtClean="0">
                <a:solidFill>
                  <a:srgbClr val="00B0F0"/>
                </a:solidFill>
              </a:rPr>
              <a:t>хвосты животным поменять?</a:t>
            </a:r>
            <a:endParaRPr lang="ru-RU" sz="3600" b="1" dirty="0">
              <a:solidFill>
                <a:srgbClr val="00B0F0"/>
              </a:solidFill>
            </a:endParaRPr>
          </a:p>
        </p:txBody>
      </p:sp>
    </p:spTree>
    <p:extLst>
      <p:ext uri="{BB962C8B-B14F-4D97-AF65-F5344CB8AC3E}">
        <p14:creationId xmlns:p14="http://schemas.microsoft.com/office/powerpoint/2010/main" val="2988244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4400" dirty="0" smtClean="0">
                <a:solidFill>
                  <a:srgbClr val="0070C0"/>
                </a:solidFill>
              </a:rPr>
              <a:t>Составление плана работы</a:t>
            </a:r>
            <a:endParaRPr lang="ru-RU" sz="4400" dirty="0">
              <a:solidFill>
                <a:srgbClr val="0070C0"/>
              </a:solidFill>
            </a:endParaRPr>
          </a:p>
        </p:txBody>
      </p:sp>
      <p:sp>
        <p:nvSpPr>
          <p:cNvPr id="3" name="Объект 2"/>
          <p:cNvSpPr>
            <a:spLocks noGrp="1"/>
          </p:cNvSpPr>
          <p:nvPr>
            <p:ph sz="quarter" idx="1"/>
          </p:nvPr>
        </p:nvSpPr>
        <p:spPr>
          <a:xfrm>
            <a:off x="457200" y="1196752"/>
            <a:ext cx="8229600" cy="4810539"/>
          </a:xfrm>
        </p:spPr>
        <p:txBody>
          <a:bodyPr>
            <a:normAutofit fontScale="92500" lnSpcReduction="20000"/>
          </a:bodyPr>
          <a:lstStyle/>
          <a:p>
            <a:pPr algn="ctr"/>
            <a:r>
              <a:rPr lang="ru-RU" u="sng" dirty="0" smtClean="0"/>
              <a:t>Для составления плана, необходимо определить, какими методами можем пользоваться, а затем выстроить по порядку.</a:t>
            </a:r>
          </a:p>
          <a:p>
            <a:r>
              <a:rPr lang="ru-RU" sz="3500" b="1" dirty="0" smtClean="0"/>
              <a:t>Методы исследования:</a:t>
            </a:r>
          </a:p>
          <a:p>
            <a:pPr>
              <a:buFont typeface="Wingdings" pitchFamily="2" charset="2"/>
              <a:buChar char="Ø"/>
            </a:pPr>
            <a:r>
              <a:rPr lang="ru-RU" b="1" dirty="0" smtClean="0">
                <a:solidFill>
                  <a:srgbClr val="0070C0"/>
                </a:solidFill>
              </a:rPr>
              <a:t>Подумать самостоятельно</a:t>
            </a:r>
          </a:p>
          <a:p>
            <a:pPr>
              <a:buFont typeface="Wingdings" pitchFamily="2" charset="2"/>
              <a:buChar char="Ø"/>
            </a:pPr>
            <a:r>
              <a:rPr lang="ru-RU" i="1" dirty="0" smtClean="0"/>
              <a:t>Посмотреть книги о том, что исследуешь</a:t>
            </a:r>
          </a:p>
          <a:p>
            <a:pPr>
              <a:buFont typeface="Wingdings" pitchFamily="2" charset="2"/>
              <a:buChar char="Ø"/>
            </a:pPr>
            <a:r>
              <a:rPr lang="ru-RU" b="1" dirty="0" smtClean="0">
                <a:solidFill>
                  <a:srgbClr val="0070C0"/>
                </a:solidFill>
              </a:rPr>
              <a:t>Спросить у других </a:t>
            </a:r>
            <a:r>
              <a:rPr lang="ru-RU" b="1" dirty="0" smtClean="0">
                <a:solidFill>
                  <a:srgbClr val="0070C0"/>
                </a:solidFill>
              </a:rPr>
              <a:t>людей</a:t>
            </a:r>
            <a:r>
              <a:rPr lang="en-US" b="1" dirty="0" smtClean="0">
                <a:solidFill>
                  <a:srgbClr val="0070C0"/>
                </a:solidFill>
              </a:rPr>
              <a:t> </a:t>
            </a:r>
            <a:endParaRPr lang="ru-RU" b="1" dirty="0" smtClean="0">
              <a:solidFill>
                <a:srgbClr val="0070C0"/>
              </a:solidFill>
            </a:endParaRPr>
          </a:p>
          <a:p>
            <a:pPr>
              <a:buFont typeface="Wingdings" pitchFamily="2" charset="2"/>
              <a:buChar char="Ø"/>
            </a:pPr>
            <a:r>
              <a:rPr lang="ru-RU" i="1" dirty="0" smtClean="0"/>
              <a:t>Познакомиться с кино- и телефильмами по теме своего исследования</a:t>
            </a:r>
          </a:p>
          <a:p>
            <a:r>
              <a:rPr lang="ru-RU" b="1" dirty="0" smtClean="0">
                <a:solidFill>
                  <a:srgbClr val="0070C0"/>
                </a:solidFill>
              </a:rPr>
              <a:t>Обратиться к компьютеру, посмотреть в глобальной сети Интернет</a:t>
            </a:r>
          </a:p>
          <a:p>
            <a:pPr>
              <a:buFont typeface="Wingdings" pitchFamily="2" charset="2"/>
              <a:buChar char="Ø"/>
            </a:pPr>
            <a:r>
              <a:rPr lang="ru-RU" i="1" dirty="0" smtClean="0"/>
              <a:t>Понаблюдать</a:t>
            </a:r>
            <a:r>
              <a:rPr lang="en-US" i="1" dirty="0" smtClean="0"/>
              <a:t> </a:t>
            </a:r>
            <a:endParaRPr lang="ru-RU" i="1" dirty="0" smtClean="0"/>
          </a:p>
          <a:p>
            <a:r>
              <a:rPr lang="ru-RU" b="1" dirty="0" smtClean="0">
                <a:solidFill>
                  <a:srgbClr val="0070C0"/>
                </a:solidFill>
              </a:rPr>
              <a:t>Провести эксперимент</a:t>
            </a:r>
            <a:endParaRPr lang="ru-RU" b="1" dirty="0">
              <a:solidFill>
                <a:srgbClr val="0070C0"/>
              </a:solidFill>
            </a:endParaRPr>
          </a:p>
        </p:txBody>
      </p:sp>
    </p:spTree>
    <p:extLst>
      <p:ext uri="{BB962C8B-B14F-4D97-AF65-F5344CB8AC3E}">
        <p14:creationId xmlns:p14="http://schemas.microsoft.com/office/powerpoint/2010/main" val="3536306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507288" cy="1143000"/>
          </a:xfrm>
        </p:spPr>
        <p:txBody>
          <a:bodyPr>
            <a:normAutofit/>
          </a:bodyPr>
          <a:lstStyle/>
          <a:p>
            <a:pPr algn="ctr"/>
            <a:r>
              <a:rPr lang="ru-RU" dirty="0" smtClean="0">
                <a:solidFill>
                  <a:srgbClr val="0070C0"/>
                </a:solidFill>
              </a:rPr>
              <a:t>Информация, полученная с помощью наблюдений</a:t>
            </a:r>
            <a:endParaRPr lang="ru-RU" dirty="0">
              <a:solidFill>
                <a:srgbClr val="0070C0"/>
              </a:solidFill>
            </a:endParaRPr>
          </a:p>
        </p:txBody>
      </p:sp>
      <p:sp>
        <p:nvSpPr>
          <p:cNvPr id="3" name="Объект 2"/>
          <p:cNvSpPr>
            <a:spLocks noGrp="1"/>
          </p:cNvSpPr>
          <p:nvPr>
            <p:ph sz="quarter" idx="1"/>
          </p:nvPr>
        </p:nvSpPr>
        <p:spPr>
          <a:xfrm>
            <a:off x="251520" y="1481328"/>
            <a:ext cx="8712968" cy="4525963"/>
          </a:xfrm>
        </p:spPr>
        <p:txBody>
          <a:bodyPr>
            <a:noAutofit/>
          </a:bodyPr>
          <a:lstStyle/>
          <a:p>
            <a:r>
              <a:rPr lang="ru-RU" sz="2000" dirty="0" smtClean="0"/>
              <a:t>Если оглянуться вокруг, оказывается что практически каждое живое существо на земле обладает прекрасным и удивительным хвостом. Наблюдая за домашними животными и за рыбами я сделала выводы о пользе хвоста. Хвост служит животным для передвижения: рыбы – шары, рыбы – бабочки, рыбы – прыгуны – передвигаются не только плавниками, но и сложные манёвры им помогает выполнять хвост. Хвосты служат животным не только для передвижения, но и для выражения эмоций. Я видела, как собака приветливо влияет хвостом, встречая меня, или как она провинившись, поджимает его. А насколько красноречив хвостик кошки, которая караулит мышку. Хвост для коров, коз, овец, свиньи тоже необходим. Так, двигая и размахивая им, они отгоняют мух и других насекомых от себя. Когда собака или кошка спят, они укрывают нос, лапки, иногда даже и всей мордочки не видать.</a:t>
            </a:r>
            <a:endParaRPr lang="ru-RU" sz="2000" dirty="0"/>
          </a:p>
        </p:txBody>
      </p:sp>
    </p:spTree>
    <p:extLst>
      <p:ext uri="{BB962C8B-B14F-4D97-AF65-F5344CB8AC3E}">
        <p14:creationId xmlns:p14="http://schemas.microsoft.com/office/powerpoint/2010/main" val="1708757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720080"/>
          </a:xfrm>
        </p:spPr>
        <p:txBody>
          <a:bodyPr>
            <a:normAutofit/>
          </a:bodyPr>
          <a:lstStyle/>
          <a:p>
            <a:pPr algn="ctr"/>
            <a:r>
              <a:rPr lang="ru-RU" dirty="0" smtClean="0">
                <a:solidFill>
                  <a:srgbClr val="0070C0"/>
                </a:solidFill>
              </a:rPr>
              <a:t>Информация, полученная из книг </a:t>
            </a:r>
            <a:endParaRPr lang="ru-RU" dirty="0">
              <a:solidFill>
                <a:srgbClr val="0070C0"/>
              </a:solidFill>
            </a:endParaRPr>
          </a:p>
        </p:txBody>
      </p:sp>
      <p:sp>
        <p:nvSpPr>
          <p:cNvPr id="3" name="Объект 2"/>
          <p:cNvSpPr>
            <a:spLocks noGrp="1"/>
          </p:cNvSpPr>
          <p:nvPr>
            <p:ph sz="quarter" idx="1"/>
          </p:nvPr>
        </p:nvSpPr>
        <p:spPr>
          <a:xfrm>
            <a:off x="251520" y="836712"/>
            <a:ext cx="8640960" cy="5832648"/>
          </a:xfrm>
        </p:spPr>
        <p:txBody>
          <a:bodyPr>
            <a:noAutofit/>
          </a:bodyPr>
          <a:lstStyle/>
          <a:p>
            <a:r>
              <a:rPr lang="ru-RU" sz="1600" dirty="0" smtClean="0"/>
              <a:t>В своей работе я часто обращалась к различной литературе: энциклопедии для детей, журнал «Юный натуралист», журнал о природе «Филя», «Юный следопыт», журнал для чтения в кругу семьи и в школе «Свирель», художественная литература о жизни животных.</a:t>
            </a:r>
          </a:p>
          <a:p>
            <a:pPr marL="109728" indent="0">
              <a:buNone/>
            </a:pPr>
            <a:r>
              <a:rPr lang="ru-RU" sz="1600" dirty="0" smtClean="0"/>
              <a:t>Моя гипотеза о том, что хвост нужен для красоты частично подтвердилась, например, павлин использует свой украшенный, разноцветный хвост для привлечения внимания самки. Летучие мыши приспособили свой хвост в качестве обеденного стола. Чтобы еда не упала на землю, мышь, поймав насекомое, поедает жертву над этим кожаным карманом. Морские коньки – никудышные пловцы и легко переносятся океанским течением. Однако гибкий и цепкий хвост этой маленькой рыбки – своеобразная рука, которой она цепляется на кораллы, камни или водоросли. Хвосты – руки есть и у других животных. В бразильских лесах живут паукообразные обезьяны. Хвост у них очень длинный, подвижный, сильный. Обезьяны способны подвешиваться на нём вниз головой, а лапами разоряют птичьи гнёзда или срывают спелые плоды. На ночь когда эти ловкие звери готовятся ко сну, они наматывают свой хвост на ветку дерева. Чтобы во сне не свалиться вниз. Некоторые виды червей могут прикрепляться ко дну, к водорослям при помощи особого клея, который выделяется на «хвосте» – задней части тела. Правда прикрепление это не слишком прочное – при необходимости черви отрываются и плывут по своим делам. У некоторых животных хвосты играют роль маяков, которые помогают их обладателям держаться вместе. При этом животные поднимают свои хвосты – «Знамёна» высоко вверх, чтобы их можно было увидеть издали. </a:t>
            </a:r>
            <a:endParaRPr lang="ru-RU" sz="1600" dirty="0"/>
          </a:p>
        </p:txBody>
      </p:sp>
    </p:spTree>
    <p:extLst>
      <p:ext uri="{BB962C8B-B14F-4D97-AF65-F5344CB8AC3E}">
        <p14:creationId xmlns:p14="http://schemas.microsoft.com/office/powerpoint/2010/main" val="213163303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163</TotalTime>
  <Words>1573</Words>
  <Application>Microsoft Office PowerPoint</Application>
  <PresentationFormat>Экран (4:3)</PresentationFormat>
  <Paragraphs>64</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Официальная</vt:lpstr>
      <vt:lpstr>Я - ИССЛЕДОВАТЕЛЬ</vt:lpstr>
      <vt:lpstr>Какими могут быть темы исследования</vt:lpstr>
      <vt:lpstr>Тема исследования</vt:lpstr>
      <vt:lpstr>Цель исследования</vt:lpstr>
      <vt:lpstr>Гипотеза исследования</vt:lpstr>
      <vt:lpstr>Свои гипотезы</vt:lpstr>
      <vt:lpstr>Составление плана работы</vt:lpstr>
      <vt:lpstr>Информация, полученная с помощью наблюдений</vt:lpstr>
      <vt:lpstr>Информация, полученная из книг </vt:lpstr>
      <vt:lpstr>Информация, полученная от других людей</vt:lpstr>
      <vt:lpstr>Информация о предмете своего исследования из фильмов</vt:lpstr>
      <vt:lpstr>Подготовить текст</vt:lpstr>
      <vt:lpstr>Текс доклада</vt:lpstr>
      <vt:lpstr>Разнообразие хвостов</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Я - исследователь</dc:title>
  <dc:creator>рома</dc:creator>
  <cp:lastModifiedBy>Admin</cp:lastModifiedBy>
  <cp:revision>23</cp:revision>
  <dcterms:created xsi:type="dcterms:W3CDTF">2013-12-08T01:18:17Z</dcterms:created>
  <dcterms:modified xsi:type="dcterms:W3CDTF">2013-12-17T00:04:46Z</dcterms:modified>
</cp:coreProperties>
</file>