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17"/>
  </p:notesMasterIdLst>
  <p:handoutMasterIdLst>
    <p:handoutMasterId r:id="rId18"/>
  </p:handoutMasterIdLst>
  <p:sldIdLst>
    <p:sldId id="263" r:id="rId2"/>
    <p:sldId id="265" r:id="rId3"/>
    <p:sldId id="264" r:id="rId4"/>
    <p:sldId id="278" r:id="rId5"/>
    <p:sldId id="266" r:id="rId6"/>
    <p:sldId id="267" r:id="rId7"/>
    <p:sldId id="279" r:id="rId8"/>
    <p:sldId id="261" r:id="rId9"/>
    <p:sldId id="268" r:id="rId10"/>
    <p:sldId id="269" r:id="rId11"/>
    <p:sldId id="270" r:id="rId12"/>
    <p:sldId id="271" r:id="rId13"/>
    <p:sldId id="275" r:id="rId14"/>
    <p:sldId id="272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96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F0863-BE50-4642-B34D-9676CC1D2892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80531-17D2-40FD-9D8C-E5A762101A1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D8FCD-6A2F-4983-9139-F794A51A23E8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96E1E-77EA-4BEA-B5B8-3B86E537FE3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96E1E-77EA-4BEA-B5B8-3B86E537FE33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96E1E-77EA-4BEA-B5B8-3B86E537FE33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2F4BE42-9B40-455A-9E15-13507028AEAD}" type="datetimeFigureOut">
              <a:rPr lang="ru-RU" smtClean="0"/>
              <a:pPr/>
              <a:t>22.01.2013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CAACAA-209B-464F-A26C-10EBB011161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9872" y="-531440"/>
            <a:ext cx="5105400" cy="2868168"/>
          </a:xfrm>
        </p:spPr>
        <p:txBody>
          <a:bodyPr/>
          <a:lstStyle/>
          <a:p>
            <a:pPr algn="ctr"/>
            <a:r>
              <a:rPr lang="ru-RU" sz="2800" dirty="0" smtClean="0"/>
              <a:t>Муниципальное Бюджетное дошкольное образовательное учреждение детский сад №6 «Ракета»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348880"/>
            <a:ext cx="5114778" cy="110124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Экологическое воспитание дошкольников через трудовую деятельность</a:t>
            </a:r>
            <a:r>
              <a:rPr lang="ru-RU" sz="18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</a:t>
            </a:r>
            <a:r>
              <a:rPr lang="ru-RU" sz="3200" dirty="0" smtClean="0">
                <a:solidFill>
                  <a:schemeClr val="bg1"/>
                </a:solidFill>
              </a:rPr>
              <a:t>средняя группа      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презентацию подготовила воспитатель Яворская О. А.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Нельзя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наказывать трудом;</a:t>
            </a:r>
          </a:p>
          <a:p>
            <a:r>
              <a:rPr lang="ru-RU" dirty="0" smtClean="0"/>
              <a:t>торопить ребёнка в ходе трудовой деятельности;</a:t>
            </a:r>
          </a:p>
          <a:p>
            <a:r>
              <a:rPr lang="ru-RU" dirty="0" smtClean="0"/>
              <a:t>давать непосильные поручения;</a:t>
            </a:r>
          </a:p>
          <a:p>
            <a:r>
              <a:rPr lang="ru-RU" dirty="0" smtClean="0"/>
              <a:t>допускать отступления от принятых требований;</a:t>
            </a:r>
          </a:p>
          <a:p>
            <a:r>
              <a:rPr lang="ru-RU" dirty="0" smtClean="0"/>
              <a:t>забывать благодарить за помощь.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390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Познакомьте ребёнка с правилами:</a:t>
            </a:r>
            <a:endParaRPr lang="ru-RU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всё, что можешь, делай сам;</a:t>
            </a:r>
          </a:p>
          <a:p>
            <a:r>
              <a:rPr lang="ru-RU" dirty="0" smtClean="0"/>
              <a:t>не забывай убирать за собой;</a:t>
            </a:r>
          </a:p>
          <a:p>
            <a:r>
              <a:rPr lang="ru-RU" dirty="0" smtClean="0"/>
              <a:t>уважай труд других людей;</a:t>
            </a:r>
          </a:p>
          <a:p>
            <a:r>
              <a:rPr lang="ru-RU" dirty="0" smtClean="0"/>
              <a:t>прежде, чем начать трудиться, приготовь всё необходимое;</a:t>
            </a:r>
          </a:p>
          <a:p>
            <a:r>
              <a:rPr lang="ru-RU" dirty="0" smtClean="0"/>
              <a:t>делай всё аккуратно не торопясь;</a:t>
            </a:r>
          </a:p>
          <a:p>
            <a:r>
              <a:rPr lang="ru-RU" dirty="0" smtClean="0"/>
              <a:t>не отвлекайся, когда трудишься;</a:t>
            </a:r>
          </a:p>
          <a:p>
            <a:r>
              <a:rPr lang="ru-RU" dirty="0" smtClean="0"/>
              <a:t>правильно пользуйся орудиями труда;</a:t>
            </a:r>
          </a:p>
          <a:p>
            <a:r>
              <a:rPr lang="ru-RU" dirty="0" smtClean="0"/>
              <a:t>не оставляй работу незаконченной;</a:t>
            </a:r>
          </a:p>
          <a:p>
            <a:r>
              <a:rPr lang="ru-RU" dirty="0" smtClean="0"/>
              <a:t>если трудишься не один работай дружно;</a:t>
            </a:r>
          </a:p>
          <a:p>
            <a:r>
              <a:rPr lang="ru-RU" dirty="0" smtClean="0"/>
              <a:t>если окончил работу раньше, помоги другим.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ru-RU" sz="48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Семейные поделки</a:t>
            </a:r>
            <a:endParaRPr lang="ru-RU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Содержимое 4" descr="P102059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3521074" cy="2640806"/>
          </a:xfrm>
        </p:spPr>
      </p:pic>
      <p:pic>
        <p:nvPicPr>
          <p:cNvPr id="8" name="Содержимое 7" descr="P10205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573016"/>
            <a:ext cx="3521075" cy="264080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P10206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3521075" cy="2640806"/>
          </a:xfrm>
        </p:spPr>
      </p:pic>
      <p:pic>
        <p:nvPicPr>
          <p:cNvPr id="6" name="Содержимое 5" descr="P10206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717032"/>
            <a:ext cx="3521074" cy="2592288"/>
          </a:xfrm>
        </p:spPr>
      </p:pic>
      <p:pic>
        <p:nvPicPr>
          <p:cNvPr id="7" name="Содержимое 4" descr="P1020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620688"/>
            <a:ext cx="3521074" cy="2640806"/>
          </a:xfrm>
          <a:prstGeom prst="rect">
            <a:avLst/>
          </a:prstGeom>
        </p:spPr>
      </p:pic>
      <p:pic>
        <p:nvPicPr>
          <p:cNvPr id="8" name="Содержимое 4" descr="P10205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717032"/>
            <a:ext cx="3521074" cy="264080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242048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5400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P10205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521075" cy="2640806"/>
          </a:xfrm>
        </p:spPr>
      </p:pic>
      <p:pic>
        <p:nvPicPr>
          <p:cNvPr id="6" name="Содержимое 5" descr="P102059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83568" y="3789040"/>
            <a:ext cx="3521075" cy="2640806"/>
          </a:xfrm>
        </p:spPr>
      </p:pic>
      <p:pic>
        <p:nvPicPr>
          <p:cNvPr id="7" name="Содержимое 4" descr="P102059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628800"/>
            <a:ext cx="3024336" cy="417646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628800"/>
            <a:ext cx="7242048" cy="309634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     внимание!</a:t>
            </a:r>
            <a:endParaRPr lang="ru-RU" sz="8800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01008"/>
            <a:ext cx="7242048" cy="3951312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                                      </a:t>
            </a:r>
            <a:r>
              <a:rPr lang="ru-RU" sz="4000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 Нет и быть не может воспитания вне труда и без труда, потому что без труда во всей его сложности человека нельзя воспитывать» .</a:t>
            </a:r>
            <a:br>
              <a:rPr lang="ru-RU" sz="4000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4000" i="1" dirty="0" smtClean="0"/>
              <a:t/>
            </a:r>
            <a:br>
              <a:rPr lang="ru-RU" sz="4000" i="1" dirty="0" smtClean="0"/>
            </a:br>
            <a:r>
              <a:rPr lang="ru-RU" sz="4000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В. А. Сухомлинский.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488832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Виды трудовой деятельности</a:t>
            </a:r>
            <a:endParaRPr lang="ru-RU" sz="4000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7239000" cy="475492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Самообслуживание</a:t>
            </a:r>
          </a:p>
          <a:p>
            <a:endParaRPr lang="ru-RU" sz="4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Хозяйственно-бытовой труд</a:t>
            </a:r>
          </a:p>
          <a:p>
            <a:endParaRPr lang="ru-RU" sz="4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 в природе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Формы Организации труда</a:t>
            </a:r>
            <a:endParaRPr lang="ru-RU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solidFill>
            <a:schemeClr val="tx2">
              <a:lumMod val="75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Труд детей в природе организуют в форме индивидуальных поручений и как коллективный. </a:t>
            </a:r>
            <a:r>
              <a:rPr lang="ru-RU" u="sng" dirty="0" smtClean="0"/>
              <a:t>Индивидуальные </a:t>
            </a:r>
            <a:r>
              <a:rPr lang="ru-RU" dirty="0" smtClean="0"/>
              <a:t>поручения применяются во всех возрастных группах детского сада. Они дают возможность воспитателю более тщательно руководить действиями детей. </a:t>
            </a:r>
            <a:r>
              <a:rPr lang="ru-RU" u="sng" dirty="0" smtClean="0"/>
              <a:t>Коллективный</a:t>
            </a:r>
            <a:r>
              <a:rPr lang="ru-RU" dirty="0" smtClean="0"/>
              <a:t> труд дает возможность формировать трудовые навыки и умения одновременно у всех детей группы. Эти формы труда необходимы для установления отношений в коллективе. </a:t>
            </a:r>
            <a:endParaRPr lang="ru-RU" dirty="0"/>
          </a:p>
        </p:txBody>
      </p:sp>
    </p:spTree>
  </p:cSld>
  <p:clrMapOvr>
    <a:masterClrMapping/>
  </p:clrMapOvr>
  <p:transition advTm="5663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</a:t>
            </a:r>
            <a:r>
              <a:rPr lang="ru-RU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Труд в природе.</a:t>
            </a:r>
            <a:endParaRPr lang="ru-RU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 средней группе дети выполняют трудовые поручения самостоятельно, заботятся о растениях в уголке природы, поливают, рыхлят почву, протирают крупные плотные листья, сеют семена, вместе со взрослыми выращивают овощи и цветы. Примером для ребёнка может стать не только взрослый, но и его сверстник.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24204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  <a:r>
              <a:rPr lang="ru-RU" sz="48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Маленькие экологи</a:t>
            </a:r>
            <a:endParaRPr lang="ru-RU" sz="4800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Содержимое 5" descr="IMG_08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83968" y="4221088"/>
            <a:ext cx="3521075" cy="19788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Содержимое 4" descr="P102059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3521075" cy="19788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Tm="5507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6768752" cy="117348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   	    </a:t>
            </a:r>
            <a:r>
              <a:rPr lang="ru-RU" sz="44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</a:t>
            </a:r>
            <a:r>
              <a:rPr lang="ru-RU" sz="53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уголок природы</a:t>
            </a:r>
            <a:endParaRPr lang="ru-RU" sz="4400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082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7239000" cy="40683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5537840" cy="117348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Ребёнок</a:t>
            </a:r>
            <a:r>
              <a:rPr lang="ru-RU" sz="36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 </a:t>
            </a:r>
            <a:r>
              <a:rPr lang="ru-RU" sz="4000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природа</a:t>
            </a:r>
            <a:endParaRPr lang="ru-RU" sz="3600" i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11560" y="1340768"/>
            <a:ext cx="7239000" cy="4371752"/>
          </a:xfrm>
          <a:solidFill>
            <a:schemeClr val="tx2">
              <a:lumMod val="75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Восприятие природы помогает развивать такие качества, как жизнерадостность, эмоциональность, чуткое, внимательное отношение ко всему живому.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Ребенок, полюбивший природу, не будет бездумно рвать цветы, разорять гнезда, обижать животных.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Tm="571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Ребёнок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полюбит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труд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i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если</a:t>
            </a:r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приобщать его к труду как можно раньше;</a:t>
            </a:r>
          </a:p>
          <a:p>
            <a:r>
              <a:rPr lang="ru-RU" dirty="0" smtClean="0"/>
              <a:t>трудиться вместе с ним;</a:t>
            </a:r>
          </a:p>
          <a:p>
            <a:r>
              <a:rPr lang="ru-RU" dirty="0" smtClean="0"/>
              <a:t>поручать работу с достаточной нагрузкой;</a:t>
            </a:r>
          </a:p>
          <a:p>
            <a:r>
              <a:rPr lang="ru-RU" dirty="0" smtClean="0"/>
              <a:t>дать ему постоянное поручение;</a:t>
            </a:r>
          </a:p>
          <a:p>
            <a:r>
              <a:rPr lang="ru-RU" dirty="0" smtClean="0"/>
              <a:t>прививать навыки культуры труда;</a:t>
            </a:r>
          </a:p>
          <a:p>
            <a:r>
              <a:rPr lang="ru-RU" dirty="0" smtClean="0"/>
              <a:t>Показывать общественную значимость труда его значимость и необходимость для других.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310</TotalTime>
  <Words>381</Words>
  <Application>Microsoft Office PowerPoint</Application>
  <PresentationFormat>Экран (4:3)</PresentationFormat>
  <Paragraphs>46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Муниципальное Бюджетное дошкольное образовательное учреждение детский сад №6 «Ракета»</vt:lpstr>
      <vt:lpstr>                                              « Нет и быть не может воспитания вне труда и без труда, потому что без труда во всей его сложности человека нельзя воспитывать» .  В. А. Сухомлинский.   </vt:lpstr>
      <vt:lpstr>Виды трудовой деятельности</vt:lpstr>
      <vt:lpstr>  Формы Организации труда</vt:lpstr>
      <vt:lpstr>         Труд в природе.</vt:lpstr>
      <vt:lpstr>  Маленькие экологи</vt:lpstr>
      <vt:lpstr>                                                      уголок природы</vt:lpstr>
      <vt:lpstr>Ребёнок и природа</vt:lpstr>
      <vt:lpstr>Ребёнок полюбит труд, если:</vt:lpstr>
      <vt:lpstr>Нельзя:</vt:lpstr>
      <vt:lpstr>Познакомьте ребёнка с правилами:</vt:lpstr>
      <vt:lpstr>   Семейные поделки</vt:lpstr>
      <vt:lpstr>Слайд 13</vt:lpstr>
      <vt:lpstr> </vt:lpstr>
      <vt:lpstr>Спасибо за     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39</cp:revision>
  <dcterms:created xsi:type="dcterms:W3CDTF">2013-01-18T16:21:58Z</dcterms:created>
  <dcterms:modified xsi:type="dcterms:W3CDTF">2013-01-22T11:02:40Z</dcterms:modified>
</cp:coreProperties>
</file>